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6.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7.xml" ContentType="application/vnd.openxmlformats-officedocument.presentationml.notesSlide+xml"/>
  <Override PartName="/ppt/slideLayouts/slideLayout18.xml" ContentType="application/vnd.openxmlformats-officedocument.presentationml.slideLayout+xml"/>
  <Override PartName="/ppt/notesSlides/notesSlide18.xml" ContentType="application/vnd.openxmlformats-officedocument.presentationml.notesSlide+xml"/>
  <Override PartName="/ppt/slideLayouts/slideLayout19.xml" ContentType="application/vnd.openxmlformats-officedocument.presentationml.slideLayout+xml"/>
  <Override PartName="/ppt/notesSlides/notesSlide19.xml" ContentType="application/vnd.openxmlformats-officedocument.presentationml.notesSlide+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diagrams/layout4.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6" r:id="rId3"/>
    <p:sldId id="274" r:id="rId4"/>
    <p:sldId id="275" r:id="rId5"/>
    <p:sldId id="276" r:id="rId6"/>
    <p:sldId id="261" r:id="rId7"/>
    <p:sldId id="287" r:id="rId8"/>
    <p:sldId id="273" r:id="rId9"/>
    <p:sldId id="258" r:id="rId10"/>
    <p:sldId id="260" r:id="rId11"/>
    <p:sldId id="277" r:id="rId12"/>
    <p:sldId id="284" r:id="rId13"/>
    <p:sldId id="265" r:id="rId14"/>
    <p:sldId id="264" r:id="rId15"/>
    <p:sldId id="266" r:id="rId16"/>
    <p:sldId id="267" r:id="rId17"/>
    <p:sldId id="280" r:id="rId18"/>
    <p:sldId id="270" r:id="rId19"/>
    <p:sldId id="271" r:id="rId20"/>
    <p:sldId id="272" r:id="rId21"/>
    <p:sldId id="288"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412C"/>
    <a:srgbClr val="BF4A32"/>
    <a:srgbClr val="CE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0FCA3-1318-F34E-ADA7-D556CF20C6F2}" v="416" dt="2022-03-07T19:17:34.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6"/>
    <p:restoredTop sz="84522"/>
  </p:normalViewPr>
  <p:slideViewPr>
    <p:cSldViewPr snapToGrid="0" snapToObjects="1">
      <p:cViewPr varScale="1">
        <p:scale>
          <a:sx n="89" d="100"/>
          <a:sy n="89" d="100"/>
        </p:scale>
        <p:origin x="120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umpler, KrystalNicole (OCB)" userId="fc4c1f9b-0328-4395-a256-7882fd4c7401" providerId="ADAL" clId="{A9768155-4CDA-D242-9AA3-919E4E436477}"/>
    <pc:docChg chg="modSld">
      <pc:chgData name="Crumpler, KrystalNicole (OCB)" userId="fc4c1f9b-0328-4395-a256-7882fd4c7401" providerId="ADAL" clId="{A9768155-4CDA-D242-9AA3-919E4E436477}" dt="2022-03-07T19:26:59.542" v="17" actId="20577"/>
      <pc:docMkLst>
        <pc:docMk/>
      </pc:docMkLst>
      <pc:sldChg chg="modSp mod modNotesTx">
        <pc:chgData name="Crumpler, KrystalNicole (OCB)" userId="fc4c1f9b-0328-4395-a256-7882fd4c7401" providerId="ADAL" clId="{A9768155-4CDA-D242-9AA3-919E4E436477}" dt="2022-03-07T19:22:09.608" v="3" actId="20577"/>
        <pc:sldMkLst>
          <pc:docMk/>
          <pc:sldMk cId="4159452354" sldId="258"/>
        </pc:sldMkLst>
        <pc:spChg chg="mod">
          <ac:chgData name="Crumpler, KrystalNicole (OCB)" userId="fc4c1f9b-0328-4395-a256-7882fd4c7401" providerId="ADAL" clId="{A9768155-4CDA-D242-9AA3-919E4E436477}" dt="2022-03-07T19:21:15.307" v="2" actId="14100"/>
          <ac:spMkLst>
            <pc:docMk/>
            <pc:sldMk cId="4159452354" sldId="258"/>
            <ac:spMk id="40" creationId="{FEC23E65-1B86-0A43-81EE-FD35D03A8239}"/>
          </ac:spMkLst>
        </pc:spChg>
      </pc:sldChg>
      <pc:sldChg chg="modNotesTx">
        <pc:chgData name="Crumpler, KrystalNicole (OCB)" userId="fc4c1f9b-0328-4395-a256-7882fd4c7401" providerId="ADAL" clId="{A9768155-4CDA-D242-9AA3-919E4E436477}" dt="2022-03-07T19:22:12.831" v="4" actId="20577"/>
        <pc:sldMkLst>
          <pc:docMk/>
          <pc:sldMk cId="877221495" sldId="260"/>
        </pc:sldMkLst>
      </pc:sldChg>
      <pc:sldChg chg="modNotesTx">
        <pc:chgData name="Crumpler, KrystalNicole (OCB)" userId="fc4c1f9b-0328-4395-a256-7882fd4c7401" providerId="ADAL" clId="{A9768155-4CDA-D242-9AA3-919E4E436477}" dt="2022-03-07T19:22:31.081" v="8" actId="20577"/>
        <pc:sldMkLst>
          <pc:docMk/>
          <pc:sldMk cId="2275705417" sldId="264"/>
        </pc:sldMkLst>
      </pc:sldChg>
      <pc:sldChg chg="modNotesTx">
        <pc:chgData name="Crumpler, KrystalNicole (OCB)" userId="fc4c1f9b-0328-4395-a256-7882fd4c7401" providerId="ADAL" clId="{A9768155-4CDA-D242-9AA3-919E4E436477}" dt="2022-03-07T19:22:25.991" v="7" actId="20577"/>
        <pc:sldMkLst>
          <pc:docMk/>
          <pc:sldMk cId="2970089435" sldId="265"/>
        </pc:sldMkLst>
      </pc:sldChg>
      <pc:sldChg chg="modSp mod">
        <pc:chgData name="Crumpler, KrystalNicole (OCB)" userId="fc4c1f9b-0328-4395-a256-7882fd4c7401" providerId="ADAL" clId="{A9768155-4CDA-D242-9AA3-919E4E436477}" dt="2022-03-07T19:26:35.013" v="13" actId="113"/>
        <pc:sldMkLst>
          <pc:docMk/>
          <pc:sldMk cId="564446160" sldId="267"/>
        </pc:sldMkLst>
        <pc:spChg chg="mod">
          <ac:chgData name="Crumpler, KrystalNicole (OCB)" userId="fc4c1f9b-0328-4395-a256-7882fd4c7401" providerId="ADAL" clId="{A9768155-4CDA-D242-9AA3-919E4E436477}" dt="2022-03-07T19:26:35.013" v="13" actId="113"/>
          <ac:spMkLst>
            <pc:docMk/>
            <pc:sldMk cId="564446160" sldId="267"/>
            <ac:spMk id="25" creationId="{E7F28E8F-A048-554B-BF30-974B30D02BCC}"/>
          </ac:spMkLst>
        </pc:spChg>
      </pc:sldChg>
      <pc:sldChg chg="modNotesTx">
        <pc:chgData name="Crumpler, KrystalNicole (OCB)" userId="fc4c1f9b-0328-4395-a256-7882fd4c7401" providerId="ADAL" clId="{A9768155-4CDA-D242-9AA3-919E4E436477}" dt="2022-03-07T19:22:49.456" v="10" actId="20577"/>
        <pc:sldMkLst>
          <pc:docMk/>
          <pc:sldMk cId="435212371" sldId="270"/>
        </pc:sldMkLst>
      </pc:sldChg>
      <pc:sldChg chg="modNotesTx">
        <pc:chgData name="Crumpler, KrystalNicole (OCB)" userId="fc4c1f9b-0328-4395-a256-7882fd4c7401" providerId="ADAL" clId="{A9768155-4CDA-D242-9AA3-919E4E436477}" dt="2022-03-07T19:22:52.027" v="11" actId="20577"/>
        <pc:sldMkLst>
          <pc:docMk/>
          <pc:sldMk cId="1670804006" sldId="271"/>
        </pc:sldMkLst>
      </pc:sldChg>
      <pc:sldChg chg="modNotesTx">
        <pc:chgData name="Crumpler, KrystalNicole (OCB)" userId="fc4c1f9b-0328-4395-a256-7882fd4c7401" providerId="ADAL" clId="{A9768155-4CDA-D242-9AA3-919E4E436477}" dt="2022-03-07T19:22:16.608" v="5" actId="20577"/>
        <pc:sldMkLst>
          <pc:docMk/>
          <pc:sldMk cId="487962274" sldId="277"/>
        </pc:sldMkLst>
      </pc:sldChg>
      <pc:sldChg chg="modNotesTx">
        <pc:chgData name="Crumpler, KrystalNicole (OCB)" userId="fc4c1f9b-0328-4395-a256-7882fd4c7401" providerId="ADAL" clId="{A9768155-4CDA-D242-9AA3-919E4E436477}" dt="2022-03-07T19:22:43.498" v="9" actId="20577"/>
        <pc:sldMkLst>
          <pc:docMk/>
          <pc:sldMk cId="531124181" sldId="280"/>
        </pc:sldMkLst>
      </pc:sldChg>
      <pc:sldChg chg="modNotesTx">
        <pc:chgData name="Crumpler, KrystalNicole (OCB)" userId="fc4c1f9b-0328-4395-a256-7882fd4c7401" providerId="ADAL" clId="{A9768155-4CDA-D242-9AA3-919E4E436477}" dt="2022-03-07T19:22:22.768" v="6" actId="20577"/>
        <pc:sldMkLst>
          <pc:docMk/>
          <pc:sldMk cId="1565115203" sldId="284"/>
        </pc:sldMkLst>
      </pc:sldChg>
      <pc:sldChg chg="modSp mod">
        <pc:chgData name="Crumpler, KrystalNicole (OCB)" userId="fc4c1f9b-0328-4395-a256-7882fd4c7401" providerId="ADAL" clId="{A9768155-4CDA-D242-9AA3-919E4E436477}" dt="2022-03-07T19:26:59.542" v="17" actId="20577"/>
        <pc:sldMkLst>
          <pc:docMk/>
          <pc:sldMk cId="3732818788" sldId="288"/>
        </pc:sldMkLst>
        <pc:spChg chg="mod">
          <ac:chgData name="Crumpler, KrystalNicole (OCB)" userId="fc4c1f9b-0328-4395-a256-7882fd4c7401" providerId="ADAL" clId="{A9768155-4CDA-D242-9AA3-919E4E436477}" dt="2022-03-07T19:26:59.542" v="17" actId="20577"/>
          <ac:spMkLst>
            <pc:docMk/>
            <pc:sldMk cId="3732818788" sldId="288"/>
            <ac:spMk id="2" creationId="{13C2790D-6388-814C-A6C8-E170D385F514}"/>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16.png"/><Relationship Id="rId12" Type="http://schemas.openxmlformats.org/officeDocument/2006/relationships/image" Target="../media/image42.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7.sv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94CC8-D289-FF46-9A92-477A012671BA}"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0F438759-A427-4447-B557-339C1B6BBC8D}">
      <dgm:prSet phldrT="[Text]" custT="1"/>
      <dgm:spPr/>
      <dgm:t>
        <a:bodyPr/>
        <a:lstStyle/>
        <a:p>
          <a:r>
            <a:rPr lang="en-US" sz="1600" dirty="0"/>
            <a:t>1. PLANNING &amp; PREPARATION</a:t>
          </a:r>
        </a:p>
      </dgm:t>
    </dgm:pt>
    <dgm:pt modelId="{03991464-B536-684E-8D76-1A30BDEBC41D}" type="parTrans" cxnId="{9E048CDE-CE1D-AC4F-9A12-3D4C804FB3B7}">
      <dgm:prSet/>
      <dgm:spPr/>
      <dgm:t>
        <a:bodyPr/>
        <a:lstStyle/>
        <a:p>
          <a:endParaRPr lang="en-US" sz="1600"/>
        </a:p>
      </dgm:t>
    </dgm:pt>
    <dgm:pt modelId="{DBAF948B-88FB-3B42-BE2B-3DD07C58A4F8}" type="sibTrans" cxnId="{9E048CDE-CE1D-AC4F-9A12-3D4C804FB3B7}">
      <dgm:prSet custT="1"/>
      <dgm:spPr/>
      <dgm:t>
        <a:bodyPr/>
        <a:lstStyle/>
        <a:p>
          <a:endParaRPr lang="en-US" sz="1200"/>
        </a:p>
      </dgm:t>
    </dgm:pt>
    <dgm:pt modelId="{01441972-97D7-BA4B-AC41-B71B67B914D0}">
      <dgm:prSet phldrT="[Text]" custT="1"/>
      <dgm:spPr/>
      <dgm:t>
        <a:bodyPr/>
        <a:lstStyle/>
        <a:p>
          <a:r>
            <a:rPr lang="en-US" sz="1600" dirty="0"/>
            <a:t>2. DATA COLLECTION &amp; ANALYSIS</a:t>
          </a:r>
        </a:p>
      </dgm:t>
    </dgm:pt>
    <dgm:pt modelId="{73450428-E506-144D-9B48-595CF7C34AB8}" type="parTrans" cxnId="{08C88F9E-34D5-204E-9200-4CD29D043884}">
      <dgm:prSet/>
      <dgm:spPr/>
      <dgm:t>
        <a:bodyPr/>
        <a:lstStyle/>
        <a:p>
          <a:endParaRPr lang="en-US" sz="1600"/>
        </a:p>
      </dgm:t>
    </dgm:pt>
    <dgm:pt modelId="{EBA36A2C-BBEF-B646-88AC-2325DC760647}" type="sibTrans" cxnId="{08C88F9E-34D5-204E-9200-4CD29D043884}">
      <dgm:prSet custT="1"/>
      <dgm:spPr/>
      <dgm:t>
        <a:bodyPr/>
        <a:lstStyle/>
        <a:p>
          <a:endParaRPr lang="en-US" sz="1200"/>
        </a:p>
      </dgm:t>
    </dgm:pt>
    <dgm:pt modelId="{8E4D64AE-1C65-4743-9916-9A4ADC3C8AF7}">
      <dgm:prSet phldrT="[Text]" custT="1"/>
      <dgm:spPr/>
      <dgm:t>
        <a:bodyPr/>
        <a:lstStyle/>
        <a:p>
          <a:r>
            <a:rPr lang="en-US" sz="1600" dirty="0"/>
            <a:t>3. RESULTS TO RECOMMENDATIONS</a:t>
          </a:r>
        </a:p>
      </dgm:t>
    </dgm:pt>
    <dgm:pt modelId="{76FA6229-820E-A34C-ACEA-C365B0A5438B}" type="parTrans" cxnId="{B823ECCA-1293-CD4C-8A7C-A79867F07239}">
      <dgm:prSet/>
      <dgm:spPr/>
      <dgm:t>
        <a:bodyPr/>
        <a:lstStyle/>
        <a:p>
          <a:endParaRPr lang="en-US" sz="1600"/>
        </a:p>
      </dgm:t>
    </dgm:pt>
    <dgm:pt modelId="{9DB4E743-F56F-2741-866B-9408AF63E569}" type="sibTrans" cxnId="{B823ECCA-1293-CD4C-8A7C-A79867F07239}">
      <dgm:prSet/>
      <dgm:spPr/>
      <dgm:t>
        <a:bodyPr/>
        <a:lstStyle/>
        <a:p>
          <a:endParaRPr lang="en-US" sz="1600"/>
        </a:p>
      </dgm:t>
    </dgm:pt>
    <dgm:pt modelId="{09E542B1-C471-454A-BCD9-6638A6FC7814}" type="pres">
      <dgm:prSet presAssocID="{C1E94CC8-D289-FF46-9A92-477A012671BA}" presName="Name0" presStyleCnt="0">
        <dgm:presLayoutVars>
          <dgm:dir/>
          <dgm:resizeHandles val="exact"/>
        </dgm:presLayoutVars>
      </dgm:prSet>
      <dgm:spPr/>
    </dgm:pt>
    <dgm:pt modelId="{5050F142-E930-1E4D-86D3-F7B897575CAE}" type="pres">
      <dgm:prSet presAssocID="{0F438759-A427-4447-B557-339C1B6BBC8D}" presName="node" presStyleLbl="node1" presStyleIdx="0" presStyleCnt="3">
        <dgm:presLayoutVars>
          <dgm:bulletEnabled val="1"/>
        </dgm:presLayoutVars>
      </dgm:prSet>
      <dgm:spPr/>
    </dgm:pt>
    <dgm:pt modelId="{0EE0394A-9BD4-7244-A391-43CBF2720DB3}" type="pres">
      <dgm:prSet presAssocID="{DBAF948B-88FB-3B42-BE2B-3DD07C58A4F8}" presName="sibTrans" presStyleLbl="sibTrans2D1" presStyleIdx="0" presStyleCnt="2"/>
      <dgm:spPr/>
    </dgm:pt>
    <dgm:pt modelId="{4C36691E-7371-F44D-B135-F934B34615AF}" type="pres">
      <dgm:prSet presAssocID="{DBAF948B-88FB-3B42-BE2B-3DD07C58A4F8}" presName="connectorText" presStyleLbl="sibTrans2D1" presStyleIdx="0" presStyleCnt="2"/>
      <dgm:spPr/>
    </dgm:pt>
    <dgm:pt modelId="{7DE5DFA6-8C64-C042-B810-F4A97F669975}" type="pres">
      <dgm:prSet presAssocID="{01441972-97D7-BA4B-AC41-B71B67B914D0}" presName="node" presStyleLbl="node1" presStyleIdx="1" presStyleCnt="3">
        <dgm:presLayoutVars>
          <dgm:bulletEnabled val="1"/>
        </dgm:presLayoutVars>
      </dgm:prSet>
      <dgm:spPr/>
    </dgm:pt>
    <dgm:pt modelId="{6C8CFF9D-4091-DC48-B145-BB96B044FB47}" type="pres">
      <dgm:prSet presAssocID="{EBA36A2C-BBEF-B646-88AC-2325DC760647}" presName="sibTrans" presStyleLbl="sibTrans2D1" presStyleIdx="1" presStyleCnt="2"/>
      <dgm:spPr/>
    </dgm:pt>
    <dgm:pt modelId="{9204D366-72F8-634D-9505-1ABDFD82E050}" type="pres">
      <dgm:prSet presAssocID="{EBA36A2C-BBEF-B646-88AC-2325DC760647}" presName="connectorText" presStyleLbl="sibTrans2D1" presStyleIdx="1" presStyleCnt="2"/>
      <dgm:spPr/>
    </dgm:pt>
    <dgm:pt modelId="{1264FF2A-7F8A-8247-9A13-D299A6EF7167}" type="pres">
      <dgm:prSet presAssocID="{8E4D64AE-1C65-4743-9916-9A4ADC3C8AF7}" presName="node" presStyleLbl="node1" presStyleIdx="2" presStyleCnt="3">
        <dgm:presLayoutVars>
          <dgm:bulletEnabled val="1"/>
        </dgm:presLayoutVars>
      </dgm:prSet>
      <dgm:spPr/>
    </dgm:pt>
  </dgm:ptLst>
  <dgm:cxnLst>
    <dgm:cxn modelId="{DFE0EA22-C292-AC43-870D-0F4BA4A92ED9}" type="presOf" srcId="{DBAF948B-88FB-3B42-BE2B-3DD07C58A4F8}" destId="{0EE0394A-9BD4-7244-A391-43CBF2720DB3}" srcOrd="0" destOrd="0" presId="urn:microsoft.com/office/officeart/2005/8/layout/process1"/>
    <dgm:cxn modelId="{15B02C42-571D-E146-B509-4558FE867A8F}" type="presOf" srcId="{8E4D64AE-1C65-4743-9916-9A4ADC3C8AF7}" destId="{1264FF2A-7F8A-8247-9A13-D299A6EF7167}" srcOrd="0" destOrd="0" presId="urn:microsoft.com/office/officeart/2005/8/layout/process1"/>
    <dgm:cxn modelId="{71681367-74D1-824F-A96D-3BD4079AC4B6}" type="presOf" srcId="{C1E94CC8-D289-FF46-9A92-477A012671BA}" destId="{09E542B1-C471-454A-BCD9-6638A6FC7814}" srcOrd="0" destOrd="0" presId="urn:microsoft.com/office/officeart/2005/8/layout/process1"/>
    <dgm:cxn modelId="{848A8484-CC8B-F24B-AC9C-C9A91CF96D36}" type="presOf" srcId="{DBAF948B-88FB-3B42-BE2B-3DD07C58A4F8}" destId="{4C36691E-7371-F44D-B135-F934B34615AF}" srcOrd="1" destOrd="0" presId="urn:microsoft.com/office/officeart/2005/8/layout/process1"/>
    <dgm:cxn modelId="{7040488B-AE71-2249-AE37-F905BE7F4E8D}" type="presOf" srcId="{EBA36A2C-BBEF-B646-88AC-2325DC760647}" destId="{9204D366-72F8-634D-9505-1ABDFD82E050}" srcOrd="1" destOrd="0" presId="urn:microsoft.com/office/officeart/2005/8/layout/process1"/>
    <dgm:cxn modelId="{77147295-1084-F54E-8417-FC35B5F5C2C4}" type="presOf" srcId="{0F438759-A427-4447-B557-339C1B6BBC8D}" destId="{5050F142-E930-1E4D-86D3-F7B897575CAE}" srcOrd="0" destOrd="0" presId="urn:microsoft.com/office/officeart/2005/8/layout/process1"/>
    <dgm:cxn modelId="{08C88F9E-34D5-204E-9200-4CD29D043884}" srcId="{C1E94CC8-D289-FF46-9A92-477A012671BA}" destId="{01441972-97D7-BA4B-AC41-B71B67B914D0}" srcOrd="1" destOrd="0" parTransId="{73450428-E506-144D-9B48-595CF7C34AB8}" sibTransId="{EBA36A2C-BBEF-B646-88AC-2325DC760647}"/>
    <dgm:cxn modelId="{BD7373BE-0735-E347-8AE9-F800085D2FE9}" type="presOf" srcId="{01441972-97D7-BA4B-AC41-B71B67B914D0}" destId="{7DE5DFA6-8C64-C042-B810-F4A97F669975}" srcOrd="0" destOrd="0" presId="urn:microsoft.com/office/officeart/2005/8/layout/process1"/>
    <dgm:cxn modelId="{B823ECCA-1293-CD4C-8A7C-A79867F07239}" srcId="{C1E94CC8-D289-FF46-9A92-477A012671BA}" destId="{8E4D64AE-1C65-4743-9916-9A4ADC3C8AF7}" srcOrd="2" destOrd="0" parTransId="{76FA6229-820E-A34C-ACEA-C365B0A5438B}" sibTransId="{9DB4E743-F56F-2741-866B-9408AF63E569}"/>
    <dgm:cxn modelId="{22D68EDB-FB75-1F46-881A-15B4D96F7A6D}" type="presOf" srcId="{EBA36A2C-BBEF-B646-88AC-2325DC760647}" destId="{6C8CFF9D-4091-DC48-B145-BB96B044FB47}" srcOrd="0" destOrd="0" presId="urn:microsoft.com/office/officeart/2005/8/layout/process1"/>
    <dgm:cxn modelId="{9E048CDE-CE1D-AC4F-9A12-3D4C804FB3B7}" srcId="{C1E94CC8-D289-FF46-9A92-477A012671BA}" destId="{0F438759-A427-4447-B557-339C1B6BBC8D}" srcOrd="0" destOrd="0" parTransId="{03991464-B536-684E-8D76-1A30BDEBC41D}" sibTransId="{DBAF948B-88FB-3B42-BE2B-3DD07C58A4F8}"/>
    <dgm:cxn modelId="{E57F34C6-69F3-0245-9FC8-F92DA8F9D7F3}" type="presParOf" srcId="{09E542B1-C471-454A-BCD9-6638A6FC7814}" destId="{5050F142-E930-1E4D-86D3-F7B897575CAE}" srcOrd="0" destOrd="0" presId="urn:microsoft.com/office/officeart/2005/8/layout/process1"/>
    <dgm:cxn modelId="{6F97DC89-C8FA-5348-9978-168611351580}" type="presParOf" srcId="{09E542B1-C471-454A-BCD9-6638A6FC7814}" destId="{0EE0394A-9BD4-7244-A391-43CBF2720DB3}" srcOrd="1" destOrd="0" presId="urn:microsoft.com/office/officeart/2005/8/layout/process1"/>
    <dgm:cxn modelId="{D0262441-04D0-D645-A560-9CD1220720BF}" type="presParOf" srcId="{0EE0394A-9BD4-7244-A391-43CBF2720DB3}" destId="{4C36691E-7371-F44D-B135-F934B34615AF}" srcOrd="0" destOrd="0" presId="urn:microsoft.com/office/officeart/2005/8/layout/process1"/>
    <dgm:cxn modelId="{2CADD8EA-986E-C543-844E-93AF44A7FB76}" type="presParOf" srcId="{09E542B1-C471-454A-BCD9-6638A6FC7814}" destId="{7DE5DFA6-8C64-C042-B810-F4A97F669975}" srcOrd="2" destOrd="0" presId="urn:microsoft.com/office/officeart/2005/8/layout/process1"/>
    <dgm:cxn modelId="{5D08C559-B4B6-6D46-9C9C-39F532B345FC}" type="presParOf" srcId="{09E542B1-C471-454A-BCD9-6638A6FC7814}" destId="{6C8CFF9D-4091-DC48-B145-BB96B044FB47}" srcOrd="3" destOrd="0" presId="urn:microsoft.com/office/officeart/2005/8/layout/process1"/>
    <dgm:cxn modelId="{49C86722-BB9A-574A-9CCE-408FBC6AB00D}" type="presParOf" srcId="{6C8CFF9D-4091-DC48-B145-BB96B044FB47}" destId="{9204D366-72F8-634D-9505-1ABDFD82E050}" srcOrd="0" destOrd="0" presId="urn:microsoft.com/office/officeart/2005/8/layout/process1"/>
    <dgm:cxn modelId="{812F5556-C8A5-4547-81E8-7EBA84D7E1EA}" type="presParOf" srcId="{09E542B1-C471-454A-BCD9-6638A6FC7814}" destId="{1264FF2A-7F8A-8247-9A13-D299A6EF7167}" srcOrd="4"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D12C3-2842-4FFD-A7E9-FD768FCBC7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94021D7-B378-40A5-AD25-F1A1CA8DF414}">
      <dgm:prSet/>
      <dgm:spPr/>
      <dgm:t>
        <a:bodyPr/>
        <a:lstStyle/>
        <a:p>
          <a:pPr>
            <a:lnSpc>
              <a:spcPct val="100000"/>
            </a:lnSpc>
          </a:pPr>
          <a:r>
            <a:rPr lang="en-US" dirty="0"/>
            <a:t>Landscape and </a:t>
          </a:r>
          <a:r>
            <a:rPr lang="en-US" b="0" dirty="0"/>
            <a:t>stakeholder </a:t>
          </a:r>
          <a:r>
            <a:rPr lang="en-US" b="1" dirty="0"/>
            <a:t>mapping</a:t>
          </a:r>
          <a:r>
            <a:rPr lang="en-US" b="0" dirty="0"/>
            <a:t> </a:t>
          </a:r>
        </a:p>
      </dgm:t>
    </dgm:pt>
    <dgm:pt modelId="{F0C78761-0233-49D3-916B-E563595F168D}" type="parTrans" cxnId="{80D4A2A2-6176-41A7-A394-25772EE2AC0B}">
      <dgm:prSet/>
      <dgm:spPr/>
      <dgm:t>
        <a:bodyPr/>
        <a:lstStyle/>
        <a:p>
          <a:endParaRPr lang="en-US"/>
        </a:p>
      </dgm:t>
    </dgm:pt>
    <dgm:pt modelId="{6CCBDF94-B885-4999-8555-0B4EB2CD08CE}" type="sibTrans" cxnId="{80D4A2A2-6176-41A7-A394-25772EE2AC0B}">
      <dgm:prSet/>
      <dgm:spPr/>
      <dgm:t>
        <a:bodyPr/>
        <a:lstStyle/>
        <a:p>
          <a:endParaRPr lang="en-US"/>
        </a:p>
      </dgm:t>
    </dgm:pt>
    <dgm:pt modelId="{5DAFD232-2E18-498F-ABD6-7B9C1221E8F4}">
      <dgm:prSet/>
      <dgm:spPr/>
      <dgm:t>
        <a:bodyPr/>
        <a:lstStyle/>
        <a:p>
          <a:pPr>
            <a:lnSpc>
              <a:spcPct val="100000"/>
            </a:lnSpc>
          </a:pPr>
          <a:r>
            <a:rPr lang="en-US" dirty="0"/>
            <a:t>A shortlist of the most </a:t>
          </a:r>
          <a:r>
            <a:rPr lang="en-US" b="1" dirty="0"/>
            <a:t>relevant and feasible restoration options</a:t>
          </a:r>
          <a:r>
            <a:rPr lang="en-US" dirty="0"/>
            <a:t> across the assessment area </a:t>
          </a:r>
        </a:p>
      </dgm:t>
    </dgm:pt>
    <dgm:pt modelId="{4F0EF1E8-B7C1-446E-B382-AE1FA597A170}" type="parTrans" cxnId="{E557DA80-91CE-4AB0-A242-CB3EAB66F8CD}">
      <dgm:prSet/>
      <dgm:spPr/>
      <dgm:t>
        <a:bodyPr/>
        <a:lstStyle/>
        <a:p>
          <a:endParaRPr lang="en-US"/>
        </a:p>
      </dgm:t>
    </dgm:pt>
    <dgm:pt modelId="{66E84DBA-3F3C-4FA8-8302-539A853DD335}" type="sibTrans" cxnId="{E557DA80-91CE-4AB0-A242-CB3EAB66F8CD}">
      <dgm:prSet/>
      <dgm:spPr/>
      <dgm:t>
        <a:bodyPr/>
        <a:lstStyle/>
        <a:p>
          <a:endParaRPr lang="en-US"/>
        </a:p>
      </dgm:t>
    </dgm:pt>
    <dgm:pt modelId="{15C430BE-A0D4-4CDF-82D3-56E5D58C448E}">
      <dgm:prSet/>
      <dgm:spPr/>
      <dgm:t>
        <a:bodyPr/>
        <a:lstStyle/>
        <a:p>
          <a:pPr>
            <a:lnSpc>
              <a:spcPct val="100000"/>
            </a:lnSpc>
          </a:pPr>
          <a:r>
            <a:rPr lang="en-US" dirty="0"/>
            <a:t>Quantified</a:t>
          </a:r>
          <a:r>
            <a:rPr lang="en-US" b="1" dirty="0"/>
            <a:t> costs and benefits </a:t>
          </a:r>
          <a:r>
            <a:rPr lang="en-US" dirty="0"/>
            <a:t>of each intervention type </a:t>
          </a:r>
        </a:p>
      </dgm:t>
    </dgm:pt>
    <dgm:pt modelId="{4C9FFBAA-02CA-4400-8C80-69C91B857010}" type="parTrans" cxnId="{2DF45BF7-25AA-4DE6-A36C-F5E59704A8D9}">
      <dgm:prSet/>
      <dgm:spPr/>
      <dgm:t>
        <a:bodyPr/>
        <a:lstStyle/>
        <a:p>
          <a:endParaRPr lang="en-US"/>
        </a:p>
      </dgm:t>
    </dgm:pt>
    <dgm:pt modelId="{24F1EA3B-BF2A-4B62-9CED-5C6441468E68}" type="sibTrans" cxnId="{2DF45BF7-25AA-4DE6-A36C-F5E59704A8D9}">
      <dgm:prSet/>
      <dgm:spPr/>
      <dgm:t>
        <a:bodyPr/>
        <a:lstStyle/>
        <a:p>
          <a:endParaRPr lang="en-US"/>
        </a:p>
      </dgm:t>
    </dgm:pt>
    <dgm:pt modelId="{2E923E9A-CFC3-4C64-AF94-625D61E42001}">
      <dgm:prSet/>
      <dgm:spPr/>
      <dgm:t>
        <a:bodyPr/>
        <a:lstStyle/>
        <a:p>
          <a:pPr>
            <a:lnSpc>
              <a:spcPct val="100000"/>
            </a:lnSpc>
          </a:pPr>
          <a:r>
            <a:rPr lang="en-US" dirty="0"/>
            <a:t>Estimated values of additional </a:t>
          </a:r>
          <a:r>
            <a:rPr lang="en-US" b="1" dirty="0"/>
            <a:t>carbon sequestered </a:t>
          </a:r>
          <a:r>
            <a:rPr lang="en-US" dirty="0"/>
            <a:t>by these intervention types </a:t>
          </a:r>
        </a:p>
      </dgm:t>
    </dgm:pt>
    <dgm:pt modelId="{81F3DFA5-56C0-4804-A026-DD1DC788D340}" type="parTrans" cxnId="{57D30B2A-8B83-4588-8074-BF1A69813AA2}">
      <dgm:prSet/>
      <dgm:spPr/>
      <dgm:t>
        <a:bodyPr/>
        <a:lstStyle/>
        <a:p>
          <a:endParaRPr lang="en-US"/>
        </a:p>
      </dgm:t>
    </dgm:pt>
    <dgm:pt modelId="{D6B2B18F-D378-4E52-8328-83FC2D10E41F}" type="sibTrans" cxnId="{57D30B2A-8B83-4588-8074-BF1A69813AA2}">
      <dgm:prSet/>
      <dgm:spPr/>
      <dgm:t>
        <a:bodyPr/>
        <a:lstStyle/>
        <a:p>
          <a:endParaRPr lang="en-US"/>
        </a:p>
      </dgm:t>
    </dgm:pt>
    <dgm:pt modelId="{50B6F851-D21F-4B42-ABB7-A7F6AB5E04AD}">
      <dgm:prSet/>
      <dgm:spPr/>
      <dgm:t>
        <a:bodyPr/>
        <a:lstStyle/>
        <a:p>
          <a:pPr>
            <a:lnSpc>
              <a:spcPct val="100000"/>
            </a:lnSpc>
          </a:pPr>
          <a:r>
            <a:rPr lang="en-US" dirty="0"/>
            <a:t>A </a:t>
          </a:r>
          <a:r>
            <a:rPr lang="en-US" b="1" dirty="0"/>
            <a:t>diagnostic</a:t>
          </a:r>
          <a:r>
            <a:rPr lang="en-US" dirty="0"/>
            <a:t> of the presence of </a:t>
          </a:r>
          <a:r>
            <a:rPr lang="en-US" b="1" dirty="0"/>
            <a:t>key success factors </a:t>
          </a:r>
          <a:r>
            <a:rPr lang="en-US" dirty="0"/>
            <a:t>and identification of strategies to address major </a:t>
          </a:r>
          <a:r>
            <a:rPr lang="en-US" b="1" dirty="0"/>
            <a:t>policy, legal and institutional bottlenecks </a:t>
          </a:r>
        </a:p>
      </dgm:t>
    </dgm:pt>
    <dgm:pt modelId="{E310C564-1F80-40FF-A2ED-48D02DE91961}" type="parTrans" cxnId="{E3DC0303-65CC-4628-BDD8-CB990CF080DA}">
      <dgm:prSet/>
      <dgm:spPr/>
      <dgm:t>
        <a:bodyPr/>
        <a:lstStyle/>
        <a:p>
          <a:endParaRPr lang="en-US"/>
        </a:p>
      </dgm:t>
    </dgm:pt>
    <dgm:pt modelId="{E493174C-F521-4EEF-AD45-4FD8A2A57D7E}" type="sibTrans" cxnId="{E3DC0303-65CC-4628-BDD8-CB990CF080DA}">
      <dgm:prSet/>
      <dgm:spPr/>
      <dgm:t>
        <a:bodyPr/>
        <a:lstStyle/>
        <a:p>
          <a:endParaRPr lang="en-US"/>
        </a:p>
      </dgm:t>
    </dgm:pt>
    <dgm:pt modelId="{4C069D45-3A94-4004-B5CA-A381612687AC}">
      <dgm:prSet/>
      <dgm:spPr/>
      <dgm:t>
        <a:bodyPr/>
        <a:lstStyle/>
        <a:p>
          <a:pPr>
            <a:lnSpc>
              <a:spcPct val="100000"/>
            </a:lnSpc>
          </a:pPr>
          <a:r>
            <a:rPr lang="en-US" dirty="0"/>
            <a:t>Analysis of the </a:t>
          </a:r>
          <a:r>
            <a:rPr lang="en-US" b="1" dirty="0"/>
            <a:t>finance and resourcing options </a:t>
          </a:r>
          <a:r>
            <a:rPr lang="en-US" dirty="0"/>
            <a:t>for restoration in the assessment area </a:t>
          </a:r>
        </a:p>
      </dgm:t>
    </dgm:pt>
    <dgm:pt modelId="{76542ECB-4D1C-4973-8768-5CF4A2294EA1}" type="parTrans" cxnId="{4D836A4D-63D3-4431-A5DC-07D2CFD1CB01}">
      <dgm:prSet/>
      <dgm:spPr/>
      <dgm:t>
        <a:bodyPr/>
        <a:lstStyle/>
        <a:p>
          <a:endParaRPr lang="en-US"/>
        </a:p>
      </dgm:t>
    </dgm:pt>
    <dgm:pt modelId="{2D55EFDB-5D05-447C-80EC-37C17463B027}" type="sibTrans" cxnId="{4D836A4D-63D3-4431-A5DC-07D2CFD1CB01}">
      <dgm:prSet/>
      <dgm:spPr/>
      <dgm:t>
        <a:bodyPr/>
        <a:lstStyle/>
        <a:p>
          <a:endParaRPr lang="en-US"/>
        </a:p>
      </dgm:t>
    </dgm:pt>
    <dgm:pt modelId="{81EB74EA-32D0-4B85-9C55-57EB9CE9C8C0}" type="pres">
      <dgm:prSet presAssocID="{950D12C3-2842-4FFD-A7E9-FD768FCBC75F}" presName="root" presStyleCnt="0">
        <dgm:presLayoutVars>
          <dgm:dir/>
          <dgm:resizeHandles val="exact"/>
        </dgm:presLayoutVars>
      </dgm:prSet>
      <dgm:spPr/>
    </dgm:pt>
    <dgm:pt modelId="{825F2F48-C470-45AD-89C3-DE0E05E9F2DD}" type="pres">
      <dgm:prSet presAssocID="{394021D7-B378-40A5-AD25-F1A1CA8DF414}" presName="compNode" presStyleCnt="0"/>
      <dgm:spPr/>
    </dgm:pt>
    <dgm:pt modelId="{EBD97C17-507A-418B-9960-B9A06C261B9D}" type="pres">
      <dgm:prSet presAssocID="{394021D7-B378-40A5-AD25-F1A1CA8DF414}" presName="bgRect" presStyleLbl="bgShp" presStyleIdx="0" presStyleCnt="6"/>
      <dgm:spPr/>
    </dgm:pt>
    <dgm:pt modelId="{CC817CC1-7AB1-4AE8-B06E-588A50F12665}" type="pres">
      <dgm:prSet presAssocID="{394021D7-B378-40A5-AD25-F1A1CA8DF41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E91C8B39-507C-4624-9696-4F4EE12ED596}" type="pres">
      <dgm:prSet presAssocID="{394021D7-B378-40A5-AD25-F1A1CA8DF414}" presName="spaceRect" presStyleCnt="0"/>
      <dgm:spPr/>
    </dgm:pt>
    <dgm:pt modelId="{14713EC1-6DCC-4024-BA26-F93FF0190D06}" type="pres">
      <dgm:prSet presAssocID="{394021D7-B378-40A5-AD25-F1A1CA8DF414}" presName="parTx" presStyleLbl="revTx" presStyleIdx="0" presStyleCnt="6">
        <dgm:presLayoutVars>
          <dgm:chMax val="0"/>
          <dgm:chPref val="0"/>
        </dgm:presLayoutVars>
      </dgm:prSet>
      <dgm:spPr/>
    </dgm:pt>
    <dgm:pt modelId="{03FBF312-2CDA-403E-B149-9DBC838FDB27}" type="pres">
      <dgm:prSet presAssocID="{6CCBDF94-B885-4999-8555-0B4EB2CD08CE}" presName="sibTrans" presStyleCnt="0"/>
      <dgm:spPr/>
    </dgm:pt>
    <dgm:pt modelId="{C618C30C-A48C-481B-ABF7-EA4DCEF5E827}" type="pres">
      <dgm:prSet presAssocID="{5DAFD232-2E18-498F-ABD6-7B9C1221E8F4}" presName="compNode" presStyleCnt="0"/>
      <dgm:spPr/>
    </dgm:pt>
    <dgm:pt modelId="{F1B4590F-1031-453E-B437-6B787AAF7B10}" type="pres">
      <dgm:prSet presAssocID="{5DAFD232-2E18-498F-ABD6-7B9C1221E8F4}" presName="bgRect" presStyleLbl="bgShp" presStyleIdx="1" presStyleCnt="6"/>
      <dgm:spPr/>
    </dgm:pt>
    <dgm:pt modelId="{C90944E3-47C5-4184-B7E7-1EAA55024E85}" type="pres">
      <dgm:prSet presAssocID="{5DAFD232-2E18-498F-ABD6-7B9C1221E8F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FCD3C172-3F1F-4FB4-9D00-5EECC908612C}" type="pres">
      <dgm:prSet presAssocID="{5DAFD232-2E18-498F-ABD6-7B9C1221E8F4}" presName="spaceRect" presStyleCnt="0"/>
      <dgm:spPr/>
    </dgm:pt>
    <dgm:pt modelId="{11791EDE-C833-47A3-B33D-308E6A2ED2F6}" type="pres">
      <dgm:prSet presAssocID="{5DAFD232-2E18-498F-ABD6-7B9C1221E8F4}" presName="parTx" presStyleLbl="revTx" presStyleIdx="1" presStyleCnt="6">
        <dgm:presLayoutVars>
          <dgm:chMax val="0"/>
          <dgm:chPref val="0"/>
        </dgm:presLayoutVars>
      </dgm:prSet>
      <dgm:spPr/>
    </dgm:pt>
    <dgm:pt modelId="{C3573154-4D91-4CA1-9229-ACE2D0BF1D56}" type="pres">
      <dgm:prSet presAssocID="{66E84DBA-3F3C-4FA8-8302-539A853DD335}" presName="sibTrans" presStyleCnt="0"/>
      <dgm:spPr/>
    </dgm:pt>
    <dgm:pt modelId="{37B05D46-7C28-46E0-8C65-8B4832299A2A}" type="pres">
      <dgm:prSet presAssocID="{15C430BE-A0D4-4CDF-82D3-56E5D58C448E}" presName="compNode" presStyleCnt="0"/>
      <dgm:spPr/>
    </dgm:pt>
    <dgm:pt modelId="{B1CBEE30-38D8-4D9C-AB0E-60954D1C9184}" type="pres">
      <dgm:prSet presAssocID="{15C430BE-A0D4-4CDF-82D3-56E5D58C448E}" presName="bgRect" presStyleLbl="bgShp" presStyleIdx="2" presStyleCnt="6"/>
      <dgm:spPr/>
    </dgm:pt>
    <dgm:pt modelId="{6E8616EB-25F8-4A68-A470-29129FFC8CD2}" type="pres">
      <dgm:prSet presAssocID="{15C430BE-A0D4-4CDF-82D3-56E5D58C448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26E0716F-D94A-48BF-BA26-17288CA1EBC6}" type="pres">
      <dgm:prSet presAssocID="{15C430BE-A0D4-4CDF-82D3-56E5D58C448E}" presName="spaceRect" presStyleCnt="0"/>
      <dgm:spPr/>
    </dgm:pt>
    <dgm:pt modelId="{04884486-B742-4A19-9062-4B3F4B971949}" type="pres">
      <dgm:prSet presAssocID="{15C430BE-A0D4-4CDF-82D3-56E5D58C448E}" presName="parTx" presStyleLbl="revTx" presStyleIdx="2" presStyleCnt="6">
        <dgm:presLayoutVars>
          <dgm:chMax val="0"/>
          <dgm:chPref val="0"/>
        </dgm:presLayoutVars>
      </dgm:prSet>
      <dgm:spPr/>
    </dgm:pt>
    <dgm:pt modelId="{E1373546-6DAF-42C5-BE40-0A3567DACC50}" type="pres">
      <dgm:prSet presAssocID="{24F1EA3B-BF2A-4B62-9CED-5C6441468E68}" presName="sibTrans" presStyleCnt="0"/>
      <dgm:spPr/>
    </dgm:pt>
    <dgm:pt modelId="{1FEC74E9-0840-4E7C-979B-A69E61426F87}" type="pres">
      <dgm:prSet presAssocID="{2E923E9A-CFC3-4C64-AF94-625D61E42001}" presName="compNode" presStyleCnt="0"/>
      <dgm:spPr/>
    </dgm:pt>
    <dgm:pt modelId="{21D6D377-60E2-4EA3-978B-4EDCA3F73FDD}" type="pres">
      <dgm:prSet presAssocID="{2E923E9A-CFC3-4C64-AF94-625D61E42001}" presName="bgRect" presStyleLbl="bgShp" presStyleIdx="3" presStyleCnt="6"/>
      <dgm:spPr/>
    </dgm:pt>
    <dgm:pt modelId="{600D823E-79CA-4063-8B84-28514D412AD1}" type="pres">
      <dgm:prSet presAssocID="{2E923E9A-CFC3-4C64-AF94-625D61E4200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eciduous tree"/>
        </a:ext>
      </dgm:extLst>
    </dgm:pt>
    <dgm:pt modelId="{AD65B897-C315-431A-B07D-28CB79B99FAA}" type="pres">
      <dgm:prSet presAssocID="{2E923E9A-CFC3-4C64-AF94-625D61E42001}" presName="spaceRect" presStyleCnt="0"/>
      <dgm:spPr/>
    </dgm:pt>
    <dgm:pt modelId="{94C0A684-8AE9-4F4A-9F86-37465EBD76CB}" type="pres">
      <dgm:prSet presAssocID="{2E923E9A-CFC3-4C64-AF94-625D61E42001}" presName="parTx" presStyleLbl="revTx" presStyleIdx="3" presStyleCnt="6">
        <dgm:presLayoutVars>
          <dgm:chMax val="0"/>
          <dgm:chPref val="0"/>
        </dgm:presLayoutVars>
      </dgm:prSet>
      <dgm:spPr/>
    </dgm:pt>
    <dgm:pt modelId="{18FDC8C3-28F6-4082-94C0-88A7387DB3D7}" type="pres">
      <dgm:prSet presAssocID="{D6B2B18F-D378-4E52-8328-83FC2D10E41F}" presName="sibTrans" presStyleCnt="0"/>
      <dgm:spPr/>
    </dgm:pt>
    <dgm:pt modelId="{B6E742A4-79DC-4C35-8185-45BD3C95F117}" type="pres">
      <dgm:prSet presAssocID="{50B6F851-D21F-4B42-ABB7-A7F6AB5E04AD}" presName="compNode" presStyleCnt="0"/>
      <dgm:spPr/>
    </dgm:pt>
    <dgm:pt modelId="{4A1DCA84-906E-42D3-B176-A4125C50341F}" type="pres">
      <dgm:prSet presAssocID="{50B6F851-D21F-4B42-ABB7-A7F6AB5E04AD}" presName="bgRect" presStyleLbl="bgShp" presStyleIdx="4" presStyleCnt="6"/>
      <dgm:spPr/>
    </dgm:pt>
    <dgm:pt modelId="{73919C49-8865-46E6-B26B-607480D85459}" type="pres">
      <dgm:prSet presAssocID="{50B6F851-D21F-4B42-ABB7-A7F6AB5E04A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tor"/>
        </a:ext>
      </dgm:extLst>
    </dgm:pt>
    <dgm:pt modelId="{A2B4BA63-C047-46A9-84DE-428999C7C51A}" type="pres">
      <dgm:prSet presAssocID="{50B6F851-D21F-4B42-ABB7-A7F6AB5E04AD}" presName="spaceRect" presStyleCnt="0"/>
      <dgm:spPr/>
    </dgm:pt>
    <dgm:pt modelId="{4C658229-74DE-42B6-8CF1-536F899B1918}" type="pres">
      <dgm:prSet presAssocID="{50B6F851-D21F-4B42-ABB7-A7F6AB5E04AD}" presName="parTx" presStyleLbl="revTx" presStyleIdx="4" presStyleCnt="6">
        <dgm:presLayoutVars>
          <dgm:chMax val="0"/>
          <dgm:chPref val="0"/>
        </dgm:presLayoutVars>
      </dgm:prSet>
      <dgm:spPr/>
    </dgm:pt>
    <dgm:pt modelId="{D6889EAE-1343-45D3-B370-1F3CCE3B28A6}" type="pres">
      <dgm:prSet presAssocID="{E493174C-F521-4EEF-AD45-4FD8A2A57D7E}" presName="sibTrans" presStyleCnt="0"/>
      <dgm:spPr/>
    </dgm:pt>
    <dgm:pt modelId="{A0E7D080-0876-42DD-8879-89A36E8E10B7}" type="pres">
      <dgm:prSet presAssocID="{4C069D45-3A94-4004-B5CA-A381612687AC}" presName="compNode" presStyleCnt="0"/>
      <dgm:spPr/>
    </dgm:pt>
    <dgm:pt modelId="{4DD430C8-A7E9-4138-8BE1-B3895B190C7E}" type="pres">
      <dgm:prSet presAssocID="{4C069D45-3A94-4004-B5CA-A381612687AC}" presName="bgRect" presStyleLbl="bgShp" presStyleIdx="5" presStyleCnt="6"/>
      <dgm:spPr/>
    </dgm:pt>
    <dgm:pt modelId="{5A4E2126-9BD2-443D-8536-EA96613888F6}" type="pres">
      <dgm:prSet presAssocID="{4C069D45-3A94-4004-B5CA-A381612687A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1C5BE030-5D93-4EC9-A445-A9607AE53E53}" type="pres">
      <dgm:prSet presAssocID="{4C069D45-3A94-4004-B5CA-A381612687AC}" presName="spaceRect" presStyleCnt="0"/>
      <dgm:spPr/>
    </dgm:pt>
    <dgm:pt modelId="{93E2E25E-17BD-497F-9E95-DB8D66F3965D}" type="pres">
      <dgm:prSet presAssocID="{4C069D45-3A94-4004-B5CA-A381612687AC}" presName="parTx" presStyleLbl="revTx" presStyleIdx="5" presStyleCnt="6">
        <dgm:presLayoutVars>
          <dgm:chMax val="0"/>
          <dgm:chPref val="0"/>
        </dgm:presLayoutVars>
      </dgm:prSet>
      <dgm:spPr/>
    </dgm:pt>
  </dgm:ptLst>
  <dgm:cxnLst>
    <dgm:cxn modelId="{E3DC0303-65CC-4628-BDD8-CB990CF080DA}" srcId="{950D12C3-2842-4FFD-A7E9-FD768FCBC75F}" destId="{50B6F851-D21F-4B42-ABB7-A7F6AB5E04AD}" srcOrd="4" destOrd="0" parTransId="{E310C564-1F80-40FF-A2ED-48D02DE91961}" sibTransId="{E493174C-F521-4EEF-AD45-4FD8A2A57D7E}"/>
    <dgm:cxn modelId="{57D30B2A-8B83-4588-8074-BF1A69813AA2}" srcId="{950D12C3-2842-4FFD-A7E9-FD768FCBC75F}" destId="{2E923E9A-CFC3-4C64-AF94-625D61E42001}" srcOrd="3" destOrd="0" parTransId="{81F3DFA5-56C0-4804-A026-DD1DC788D340}" sibTransId="{D6B2B18F-D378-4E52-8328-83FC2D10E41F}"/>
    <dgm:cxn modelId="{8B83312F-D6F4-432B-AA7B-C1D65082CB60}" type="presOf" srcId="{2E923E9A-CFC3-4C64-AF94-625D61E42001}" destId="{94C0A684-8AE9-4F4A-9F86-37465EBD76CB}" srcOrd="0" destOrd="0" presId="urn:microsoft.com/office/officeart/2018/2/layout/IconVerticalSolidList"/>
    <dgm:cxn modelId="{4D836A4D-63D3-4431-A5DC-07D2CFD1CB01}" srcId="{950D12C3-2842-4FFD-A7E9-FD768FCBC75F}" destId="{4C069D45-3A94-4004-B5CA-A381612687AC}" srcOrd="5" destOrd="0" parTransId="{76542ECB-4D1C-4973-8768-5CF4A2294EA1}" sibTransId="{2D55EFDB-5D05-447C-80EC-37C17463B027}"/>
    <dgm:cxn modelId="{3B2E6A53-A09B-4701-A02B-6DF644374CB4}" type="presOf" srcId="{4C069D45-3A94-4004-B5CA-A381612687AC}" destId="{93E2E25E-17BD-497F-9E95-DB8D66F3965D}" srcOrd="0" destOrd="0" presId="urn:microsoft.com/office/officeart/2018/2/layout/IconVerticalSolidList"/>
    <dgm:cxn modelId="{F8D2EC5F-D3DC-4756-95E4-08CB05BE52AE}" type="presOf" srcId="{15C430BE-A0D4-4CDF-82D3-56E5D58C448E}" destId="{04884486-B742-4A19-9062-4B3F4B971949}" srcOrd="0" destOrd="0" presId="urn:microsoft.com/office/officeart/2018/2/layout/IconVerticalSolidList"/>
    <dgm:cxn modelId="{91236773-20A7-43C4-8E57-AC5E9EC451FF}" type="presOf" srcId="{50B6F851-D21F-4B42-ABB7-A7F6AB5E04AD}" destId="{4C658229-74DE-42B6-8CF1-536F899B1918}" srcOrd="0" destOrd="0" presId="urn:microsoft.com/office/officeart/2018/2/layout/IconVerticalSolidList"/>
    <dgm:cxn modelId="{E557DA80-91CE-4AB0-A242-CB3EAB66F8CD}" srcId="{950D12C3-2842-4FFD-A7E9-FD768FCBC75F}" destId="{5DAFD232-2E18-498F-ABD6-7B9C1221E8F4}" srcOrd="1" destOrd="0" parTransId="{4F0EF1E8-B7C1-446E-B382-AE1FA597A170}" sibTransId="{66E84DBA-3F3C-4FA8-8302-539A853DD335}"/>
    <dgm:cxn modelId="{80D4A2A2-6176-41A7-A394-25772EE2AC0B}" srcId="{950D12C3-2842-4FFD-A7E9-FD768FCBC75F}" destId="{394021D7-B378-40A5-AD25-F1A1CA8DF414}" srcOrd="0" destOrd="0" parTransId="{F0C78761-0233-49D3-916B-E563595F168D}" sibTransId="{6CCBDF94-B885-4999-8555-0B4EB2CD08CE}"/>
    <dgm:cxn modelId="{309A8EC3-B80F-4EC0-9F2B-59F2D9D9B303}" type="presOf" srcId="{394021D7-B378-40A5-AD25-F1A1CA8DF414}" destId="{14713EC1-6DCC-4024-BA26-F93FF0190D06}" srcOrd="0" destOrd="0" presId="urn:microsoft.com/office/officeart/2018/2/layout/IconVerticalSolidList"/>
    <dgm:cxn modelId="{6DE30DDA-F5F3-4CB9-81B6-6EB817F52312}" type="presOf" srcId="{5DAFD232-2E18-498F-ABD6-7B9C1221E8F4}" destId="{11791EDE-C833-47A3-B33D-308E6A2ED2F6}" srcOrd="0" destOrd="0" presId="urn:microsoft.com/office/officeart/2018/2/layout/IconVerticalSolidList"/>
    <dgm:cxn modelId="{3222BBE5-5B63-4529-9E89-4671B763BF3C}" type="presOf" srcId="{950D12C3-2842-4FFD-A7E9-FD768FCBC75F}" destId="{81EB74EA-32D0-4B85-9C55-57EB9CE9C8C0}" srcOrd="0" destOrd="0" presId="urn:microsoft.com/office/officeart/2018/2/layout/IconVerticalSolidList"/>
    <dgm:cxn modelId="{2DF45BF7-25AA-4DE6-A36C-F5E59704A8D9}" srcId="{950D12C3-2842-4FFD-A7E9-FD768FCBC75F}" destId="{15C430BE-A0D4-4CDF-82D3-56E5D58C448E}" srcOrd="2" destOrd="0" parTransId="{4C9FFBAA-02CA-4400-8C80-69C91B857010}" sibTransId="{24F1EA3B-BF2A-4B62-9CED-5C6441468E68}"/>
    <dgm:cxn modelId="{DFF9E5C3-ACED-443A-A090-6A11FB1E770E}" type="presParOf" srcId="{81EB74EA-32D0-4B85-9C55-57EB9CE9C8C0}" destId="{825F2F48-C470-45AD-89C3-DE0E05E9F2DD}" srcOrd="0" destOrd="0" presId="urn:microsoft.com/office/officeart/2018/2/layout/IconVerticalSolidList"/>
    <dgm:cxn modelId="{4F7B2CCB-5EFB-48F8-819C-986FB5D0CF49}" type="presParOf" srcId="{825F2F48-C470-45AD-89C3-DE0E05E9F2DD}" destId="{EBD97C17-507A-418B-9960-B9A06C261B9D}" srcOrd="0" destOrd="0" presId="urn:microsoft.com/office/officeart/2018/2/layout/IconVerticalSolidList"/>
    <dgm:cxn modelId="{4ABC7B54-7900-46D4-BC86-8627470A95F8}" type="presParOf" srcId="{825F2F48-C470-45AD-89C3-DE0E05E9F2DD}" destId="{CC817CC1-7AB1-4AE8-B06E-588A50F12665}" srcOrd="1" destOrd="0" presId="urn:microsoft.com/office/officeart/2018/2/layout/IconVerticalSolidList"/>
    <dgm:cxn modelId="{0D871E8B-8381-4B83-BD6D-B25DA6C1DADC}" type="presParOf" srcId="{825F2F48-C470-45AD-89C3-DE0E05E9F2DD}" destId="{E91C8B39-507C-4624-9696-4F4EE12ED596}" srcOrd="2" destOrd="0" presId="urn:microsoft.com/office/officeart/2018/2/layout/IconVerticalSolidList"/>
    <dgm:cxn modelId="{9F73BFC0-0EB8-4364-87F4-357874AAFD38}" type="presParOf" srcId="{825F2F48-C470-45AD-89C3-DE0E05E9F2DD}" destId="{14713EC1-6DCC-4024-BA26-F93FF0190D06}" srcOrd="3" destOrd="0" presId="urn:microsoft.com/office/officeart/2018/2/layout/IconVerticalSolidList"/>
    <dgm:cxn modelId="{581A61A4-DB69-48B3-8B71-2950BB151E98}" type="presParOf" srcId="{81EB74EA-32D0-4B85-9C55-57EB9CE9C8C0}" destId="{03FBF312-2CDA-403E-B149-9DBC838FDB27}" srcOrd="1" destOrd="0" presId="urn:microsoft.com/office/officeart/2018/2/layout/IconVerticalSolidList"/>
    <dgm:cxn modelId="{E9CB58BE-8BD5-44C1-9AEC-720355C1CCEB}" type="presParOf" srcId="{81EB74EA-32D0-4B85-9C55-57EB9CE9C8C0}" destId="{C618C30C-A48C-481B-ABF7-EA4DCEF5E827}" srcOrd="2" destOrd="0" presId="urn:microsoft.com/office/officeart/2018/2/layout/IconVerticalSolidList"/>
    <dgm:cxn modelId="{CB42C4D5-D0CF-43FA-998B-B0D728299AF2}" type="presParOf" srcId="{C618C30C-A48C-481B-ABF7-EA4DCEF5E827}" destId="{F1B4590F-1031-453E-B437-6B787AAF7B10}" srcOrd="0" destOrd="0" presId="urn:microsoft.com/office/officeart/2018/2/layout/IconVerticalSolidList"/>
    <dgm:cxn modelId="{ED01EB63-AD7C-4B0C-9430-A4FABEE690AF}" type="presParOf" srcId="{C618C30C-A48C-481B-ABF7-EA4DCEF5E827}" destId="{C90944E3-47C5-4184-B7E7-1EAA55024E85}" srcOrd="1" destOrd="0" presId="urn:microsoft.com/office/officeart/2018/2/layout/IconVerticalSolidList"/>
    <dgm:cxn modelId="{3574B8C4-FF37-4048-81BB-F3DC3F0FF8E7}" type="presParOf" srcId="{C618C30C-A48C-481B-ABF7-EA4DCEF5E827}" destId="{FCD3C172-3F1F-4FB4-9D00-5EECC908612C}" srcOrd="2" destOrd="0" presId="urn:microsoft.com/office/officeart/2018/2/layout/IconVerticalSolidList"/>
    <dgm:cxn modelId="{332170AF-0BD4-41B4-BB07-4F14E7AE1736}" type="presParOf" srcId="{C618C30C-A48C-481B-ABF7-EA4DCEF5E827}" destId="{11791EDE-C833-47A3-B33D-308E6A2ED2F6}" srcOrd="3" destOrd="0" presId="urn:microsoft.com/office/officeart/2018/2/layout/IconVerticalSolidList"/>
    <dgm:cxn modelId="{0A8FCB3A-F820-4C6F-AC20-A2DF0F8C4F73}" type="presParOf" srcId="{81EB74EA-32D0-4B85-9C55-57EB9CE9C8C0}" destId="{C3573154-4D91-4CA1-9229-ACE2D0BF1D56}" srcOrd="3" destOrd="0" presId="urn:microsoft.com/office/officeart/2018/2/layout/IconVerticalSolidList"/>
    <dgm:cxn modelId="{D9D39C93-E418-4258-AAF1-A0A4E0CAB4B8}" type="presParOf" srcId="{81EB74EA-32D0-4B85-9C55-57EB9CE9C8C0}" destId="{37B05D46-7C28-46E0-8C65-8B4832299A2A}" srcOrd="4" destOrd="0" presId="urn:microsoft.com/office/officeart/2018/2/layout/IconVerticalSolidList"/>
    <dgm:cxn modelId="{66B4CBCC-36E0-431B-AEA1-B01A80960657}" type="presParOf" srcId="{37B05D46-7C28-46E0-8C65-8B4832299A2A}" destId="{B1CBEE30-38D8-4D9C-AB0E-60954D1C9184}" srcOrd="0" destOrd="0" presId="urn:microsoft.com/office/officeart/2018/2/layout/IconVerticalSolidList"/>
    <dgm:cxn modelId="{1FC20146-8728-4B2D-8D7A-717E5F6F0FE1}" type="presParOf" srcId="{37B05D46-7C28-46E0-8C65-8B4832299A2A}" destId="{6E8616EB-25F8-4A68-A470-29129FFC8CD2}" srcOrd="1" destOrd="0" presId="urn:microsoft.com/office/officeart/2018/2/layout/IconVerticalSolidList"/>
    <dgm:cxn modelId="{71B0A2B5-357D-4793-88ED-618636D2D5F7}" type="presParOf" srcId="{37B05D46-7C28-46E0-8C65-8B4832299A2A}" destId="{26E0716F-D94A-48BF-BA26-17288CA1EBC6}" srcOrd="2" destOrd="0" presId="urn:microsoft.com/office/officeart/2018/2/layout/IconVerticalSolidList"/>
    <dgm:cxn modelId="{FB07D0E1-B2C3-4702-B5B0-F61D8DA81FD6}" type="presParOf" srcId="{37B05D46-7C28-46E0-8C65-8B4832299A2A}" destId="{04884486-B742-4A19-9062-4B3F4B971949}" srcOrd="3" destOrd="0" presId="urn:microsoft.com/office/officeart/2018/2/layout/IconVerticalSolidList"/>
    <dgm:cxn modelId="{F7C6F792-C180-46B5-B7B0-3E75DADC2FFF}" type="presParOf" srcId="{81EB74EA-32D0-4B85-9C55-57EB9CE9C8C0}" destId="{E1373546-6DAF-42C5-BE40-0A3567DACC50}" srcOrd="5" destOrd="0" presId="urn:microsoft.com/office/officeart/2018/2/layout/IconVerticalSolidList"/>
    <dgm:cxn modelId="{39AE035A-6437-4424-9351-44F7378B928E}" type="presParOf" srcId="{81EB74EA-32D0-4B85-9C55-57EB9CE9C8C0}" destId="{1FEC74E9-0840-4E7C-979B-A69E61426F87}" srcOrd="6" destOrd="0" presId="urn:microsoft.com/office/officeart/2018/2/layout/IconVerticalSolidList"/>
    <dgm:cxn modelId="{A6BDD4D1-4A62-415B-965B-C4344503AA6E}" type="presParOf" srcId="{1FEC74E9-0840-4E7C-979B-A69E61426F87}" destId="{21D6D377-60E2-4EA3-978B-4EDCA3F73FDD}" srcOrd="0" destOrd="0" presId="urn:microsoft.com/office/officeart/2018/2/layout/IconVerticalSolidList"/>
    <dgm:cxn modelId="{2F5D79E2-7E68-46A5-A58A-E44083B0E466}" type="presParOf" srcId="{1FEC74E9-0840-4E7C-979B-A69E61426F87}" destId="{600D823E-79CA-4063-8B84-28514D412AD1}" srcOrd="1" destOrd="0" presId="urn:microsoft.com/office/officeart/2018/2/layout/IconVerticalSolidList"/>
    <dgm:cxn modelId="{0EA95B15-27D6-47CB-A7B0-8D0194ED2985}" type="presParOf" srcId="{1FEC74E9-0840-4E7C-979B-A69E61426F87}" destId="{AD65B897-C315-431A-B07D-28CB79B99FAA}" srcOrd="2" destOrd="0" presId="urn:microsoft.com/office/officeart/2018/2/layout/IconVerticalSolidList"/>
    <dgm:cxn modelId="{F708D668-9697-42AE-9972-9EAFDF31A40D}" type="presParOf" srcId="{1FEC74E9-0840-4E7C-979B-A69E61426F87}" destId="{94C0A684-8AE9-4F4A-9F86-37465EBD76CB}" srcOrd="3" destOrd="0" presId="urn:microsoft.com/office/officeart/2018/2/layout/IconVerticalSolidList"/>
    <dgm:cxn modelId="{6155EB87-A410-41BA-8A65-88A039498426}" type="presParOf" srcId="{81EB74EA-32D0-4B85-9C55-57EB9CE9C8C0}" destId="{18FDC8C3-28F6-4082-94C0-88A7387DB3D7}" srcOrd="7" destOrd="0" presId="urn:microsoft.com/office/officeart/2018/2/layout/IconVerticalSolidList"/>
    <dgm:cxn modelId="{5BD9727C-AEB2-48CB-9955-5FF86609FE98}" type="presParOf" srcId="{81EB74EA-32D0-4B85-9C55-57EB9CE9C8C0}" destId="{B6E742A4-79DC-4C35-8185-45BD3C95F117}" srcOrd="8" destOrd="0" presId="urn:microsoft.com/office/officeart/2018/2/layout/IconVerticalSolidList"/>
    <dgm:cxn modelId="{FD5AFE53-6F68-431B-8174-4F563D6C0380}" type="presParOf" srcId="{B6E742A4-79DC-4C35-8185-45BD3C95F117}" destId="{4A1DCA84-906E-42D3-B176-A4125C50341F}" srcOrd="0" destOrd="0" presId="urn:microsoft.com/office/officeart/2018/2/layout/IconVerticalSolidList"/>
    <dgm:cxn modelId="{6C0F0C29-2C42-4445-A585-283F015CA512}" type="presParOf" srcId="{B6E742A4-79DC-4C35-8185-45BD3C95F117}" destId="{73919C49-8865-46E6-B26B-607480D85459}" srcOrd="1" destOrd="0" presId="urn:microsoft.com/office/officeart/2018/2/layout/IconVerticalSolidList"/>
    <dgm:cxn modelId="{397C13FE-AA17-4B18-A96A-B50687D12966}" type="presParOf" srcId="{B6E742A4-79DC-4C35-8185-45BD3C95F117}" destId="{A2B4BA63-C047-46A9-84DE-428999C7C51A}" srcOrd="2" destOrd="0" presId="urn:microsoft.com/office/officeart/2018/2/layout/IconVerticalSolidList"/>
    <dgm:cxn modelId="{E2B4048A-5670-403A-90A9-AA93647D5040}" type="presParOf" srcId="{B6E742A4-79DC-4C35-8185-45BD3C95F117}" destId="{4C658229-74DE-42B6-8CF1-536F899B1918}" srcOrd="3" destOrd="0" presId="urn:microsoft.com/office/officeart/2018/2/layout/IconVerticalSolidList"/>
    <dgm:cxn modelId="{59404BF2-BC18-43F1-A409-D233DD824747}" type="presParOf" srcId="{81EB74EA-32D0-4B85-9C55-57EB9CE9C8C0}" destId="{D6889EAE-1343-45D3-B370-1F3CCE3B28A6}" srcOrd="9" destOrd="0" presId="urn:microsoft.com/office/officeart/2018/2/layout/IconVerticalSolidList"/>
    <dgm:cxn modelId="{8A60FF07-9014-465D-8FB1-945BD66939ED}" type="presParOf" srcId="{81EB74EA-32D0-4B85-9C55-57EB9CE9C8C0}" destId="{A0E7D080-0876-42DD-8879-89A36E8E10B7}" srcOrd="10" destOrd="0" presId="urn:microsoft.com/office/officeart/2018/2/layout/IconVerticalSolidList"/>
    <dgm:cxn modelId="{C12579B2-1FC0-441D-B3AC-67365DC23916}" type="presParOf" srcId="{A0E7D080-0876-42DD-8879-89A36E8E10B7}" destId="{4DD430C8-A7E9-4138-8BE1-B3895B190C7E}" srcOrd="0" destOrd="0" presId="urn:microsoft.com/office/officeart/2018/2/layout/IconVerticalSolidList"/>
    <dgm:cxn modelId="{5889F6AA-8F80-4689-854E-5FE0D47DE7BA}" type="presParOf" srcId="{A0E7D080-0876-42DD-8879-89A36E8E10B7}" destId="{5A4E2126-9BD2-443D-8536-EA96613888F6}" srcOrd="1" destOrd="0" presId="urn:microsoft.com/office/officeart/2018/2/layout/IconVerticalSolidList"/>
    <dgm:cxn modelId="{6C8A2DCE-E4B6-4E68-8102-7DE493623B38}" type="presParOf" srcId="{A0E7D080-0876-42DD-8879-89A36E8E10B7}" destId="{1C5BE030-5D93-4EC9-A445-A9607AE53E53}" srcOrd="2" destOrd="0" presId="urn:microsoft.com/office/officeart/2018/2/layout/IconVerticalSolidList"/>
    <dgm:cxn modelId="{C6B097C3-2A02-4CD4-994B-44821F4EEED0}" type="presParOf" srcId="{A0E7D080-0876-42DD-8879-89A36E8E10B7}" destId="{93E2E25E-17BD-497F-9E95-DB8D66F396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ED9C7-96B7-41B5-B5D6-76B35FC1C92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6DC3B7F-3120-4F1D-81B3-6B67B126E7A0}">
      <dgm:prSet custT="1"/>
      <dgm:spPr/>
      <dgm:t>
        <a:bodyPr/>
        <a:lstStyle/>
        <a:p>
          <a:pPr>
            <a:lnSpc>
              <a:spcPct val="100000"/>
            </a:lnSpc>
          </a:pPr>
          <a:r>
            <a:rPr lang="en-US" sz="2000" dirty="0"/>
            <a:t>Restoration opportunity mapping</a:t>
          </a:r>
        </a:p>
      </dgm:t>
    </dgm:pt>
    <dgm:pt modelId="{BB53587A-140F-4BA9-A4F8-72EDF89A2E4E}" type="parTrans" cxnId="{D27AE8D3-7BDC-402E-8F89-8EDA5D170EA5}">
      <dgm:prSet/>
      <dgm:spPr/>
      <dgm:t>
        <a:bodyPr/>
        <a:lstStyle/>
        <a:p>
          <a:endParaRPr lang="en-US" sz="3600"/>
        </a:p>
      </dgm:t>
    </dgm:pt>
    <dgm:pt modelId="{04740114-08AA-41B9-BC1B-E99951362164}" type="sibTrans" cxnId="{D27AE8D3-7BDC-402E-8F89-8EDA5D170EA5}">
      <dgm:prSet/>
      <dgm:spPr/>
      <dgm:t>
        <a:bodyPr/>
        <a:lstStyle/>
        <a:p>
          <a:pPr>
            <a:lnSpc>
              <a:spcPct val="100000"/>
            </a:lnSpc>
          </a:pPr>
          <a:endParaRPr lang="en-US" sz="3600"/>
        </a:p>
      </dgm:t>
    </dgm:pt>
    <dgm:pt modelId="{83C2C911-9383-4D48-8A46-82FF89301861}">
      <dgm:prSet custT="1"/>
      <dgm:spPr/>
      <dgm:t>
        <a:bodyPr/>
        <a:lstStyle/>
        <a:p>
          <a:pPr>
            <a:lnSpc>
              <a:spcPct val="100000"/>
            </a:lnSpc>
          </a:pPr>
          <a:r>
            <a:rPr lang="en-US" sz="2000"/>
            <a:t>Cost-benefit analysis </a:t>
          </a:r>
        </a:p>
      </dgm:t>
    </dgm:pt>
    <dgm:pt modelId="{E560D7E6-B55D-443B-A409-D09628FC1AF3}" type="parTrans" cxnId="{91887763-29A3-4DF2-AADF-5B07C97BF2A8}">
      <dgm:prSet/>
      <dgm:spPr/>
      <dgm:t>
        <a:bodyPr/>
        <a:lstStyle/>
        <a:p>
          <a:endParaRPr lang="en-US" sz="3600"/>
        </a:p>
      </dgm:t>
    </dgm:pt>
    <dgm:pt modelId="{B5A61D56-5ECB-4573-A563-692EEEF6648C}" type="sibTrans" cxnId="{91887763-29A3-4DF2-AADF-5B07C97BF2A8}">
      <dgm:prSet/>
      <dgm:spPr/>
      <dgm:t>
        <a:bodyPr/>
        <a:lstStyle/>
        <a:p>
          <a:pPr>
            <a:lnSpc>
              <a:spcPct val="100000"/>
            </a:lnSpc>
          </a:pPr>
          <a:endParaRPr lang="en-US" sz="3600"/>
        </a:p>
      </dgm:t>
    </dgm:pt>
    <dgm:pt modelId="{BFA69B7B-FFC7-4062-AE96-F4EC9F8D55CF}">
      <dgm:prSet custT="1"/>
      <dgm:spPr/>
      <dgm:t>
        <a:bodyPr/>
        <a:lstStyle/>
        <a:p>
          <a:pPr>
            <a:lnSpc>
              <a:spcPct val="100000"/>
            </a:lnSpc>
          </a:pPr>
          <a:r>
            <a:rPr lang="en-US" sz="2000"/>
            <a:t>GHG analysis</a:t>
          </a:r>
        </a:p>
      </dgm:t>
    </dgm:pt>
    <dgm:pt modelId="{368260E0-A8C7-49F8-BDED-1AF4A69C4966}" type="parTrans" cxnId="{0F8DBA9B-F1C2-4D93-AE8F-7F4BB8B6B395}">
      <dgm:prSet/>
      <dgm:spPr/>
      <dgm:t>
        <a:bodyPr/>
        <a:lstStyle/>
        <a:p>
          <a:endParaRPr lang="en-US" sz="3600"/>
        </a:p>
      </dgm:t>
    </dgm:pt>
    <dgm:pt modelId="{7FEE57EB-A68D-4A75-B26C-46C05C70A21D}" type="sibTrans" cxnId="{0F8DBA9B-F1C2-4D93-AE8F-7F4BB8B6B395}">
      <dgm:prSet/>
      <dgm:spPr/>
      <dgm:t>
        <a:bodyPr/>
        <a:lstStyle/>
        <a:p>
          <a:pPr>
            <a:lnSpc>
              <a:spcPct val="100000"/>
            </a:lnSpc>
          </a:pPr>
          <a:endParaRPr lang="en-US" sz="3600"/>
        </a:p>
      </dgm:t>
    </dgm:pt>
    <dgm:pt modelId="{31E5D5A6-60FE-4966-8D16-37550A3CD270}">
      <dgm:prSet custT="1"/>
      <dgm:spPr/>
      <dgm:t>
        <a:bodyPr/>
        <a:lstStyle/>
        <a:p>
          <a:pPr>
            <a:lnSpc>
              <a:spcPct val="100000"/>
            </a:lnSpc>
          </a:pPr>
          <a:r>
            <a:rPr lang="en-US" sz="2000" dirty="0"/>
            <a:t>Diagnostic of key success factors</a:t>
          </a:r>
        </a:p>
      </dgm:t>
    </dgm:pt>
    <dgm:pt modelId="{BA999B75-7C72-4C2B-91E9-9349000BC7D1}" type="parTrans" cxnId="{5341C5C4-C30A-4E21-B4D9-2B6203450579}">
      <dgm:prSet/>
      <dgm:spPr/>
      <dgm:t>
        <a:bodyPr/>
        <a:lstStyle/>
        <a:p>
          <a:endParaRPr lang="en-US" sz="3600"/>
        </a:p>
      </dgm:t>
    </dgm:pt>
    <dgm:pt modelId="{7E9892E5-6F4B-47A2-8F8F-0B4EE1B79CE5}" type="sibTrans" cxnId="{5341C5C4-C30A-4E21-B4D9-2B6203450579}">
      <dgm:prSet/>
      <dgm:spPr/>
      <dgm:t>
        <a:bodyPr/>
        <a:lstStyle/>
        <a:p>
          <a:pPr>
            <a:lnSpc>
              <a:spcPct val="100000"/>
            </a:lnSpc>
          </a:pPr>
          <a:endParaRPr lang="en-US" sz="3600"/>
        </a:p>
      </dgm:t>
    </dgm:pt>
    <dgm:pt modelId="{AEF70A62-D219-40C6-9A71-FC374DC18992}">
      <dgm:prSet custT="1"/>
      <dgm:spPr/>
      <dgm:t>
        <a:bodyPr/>
        <a:lstStyle/>
        <a:p>
          <a:pPr>
            <a:lnSpc>
              <a:spcPct val="100000"/>
            </a:lnSpc>
          </a:pPr>
          <a:r>
            <a:rPr lang="en-US" sz="2000"/>
            <a:t>Finance analysis</a:t>
          </a:r>
        </a:p>
      </dgm:t>
    </dgm:pt>
    <dgm:pt modelId="{104C8721-E232-4F51-B05E-F5DE95C803B5}" type="parTrans" cxnId="{2E239558-AA20-46D8-BD0D-5ACEF412AD4D}">
      <dgm:prSet/>
      <dgm:spPr/>
      <dgm:t>
        <a:bodyPr/>
        <a:lstStyle/>
        <a:p>
          <a:endParaRPr lang="en-US" sz="3600"/>
        </a:p>
      </dgm:t>
    </dgm:pt>
    <dgm:pt modelId="{4875EE23-7231-47D4-82B5-2693CE482430}" type="sibTrans" cxnId="{2E239558-AA20-46D8-BD0D-5ACEF412AD4D}">
      <dgm:prSet/>
      <dgm:spPr/>
      <dgm:t>
        <a:bodyPr/>
        <a:lstStyle/>
        <a:p>
          <a:endParaRPr lang="en-US" sz="3600"/>
        </a:p>
      </dgm:t>
    </dgm:pt>
    <dgm:pt modelId="{F1076C64-5384-DD46-8124-80D75FBD9570}">
      <dgm:prSet custT="1"/>
      <dgm:spPr/>
      <dgm:t>
        <a:bodyPr/>
        <a:lstStyle/>
        <a:p>
          <a:pPr>
            <a:lnSpc>
              <a:spcPct val="100000"/>
            </a:lnSpc>
          </a:pPr>
          <a:r>
            <a:rPr lang="en-US" sz="2000" dirty="0"/>
            <a:t>Policy, legal and institutional analysis</a:t>
          </a:r>
        </a:p>
      </dgm:t>
    </dgm:pt>
    <dgm:pt modelId="{92BD774F-AD67-3545-A10D-BB8FF4A354C7}" type="parTrans" cxnId="{F923CA86-4040-0144-BCFC-C03B5DE75B05}">
      <dgm:prSet/>
      <dgm:spPr/>
      <dgm:t>
        <a:bodyPr/>
        <a:lstStyle/>
        <a:p>
          <a:endParaRPr lang="en-US" sz="3600"/>
        </a:p>
      </dgm:t>
    </dgm:pt>
    <dgm:pt modelId="{B1FFBAFF-5FA2-0040-9DF3-D7B676E34724}" type="sibTrans" cxnId="{F923CA86-4040-0144-BCFC-C03B5DE75B05}">
      <dgm:prSet/>
      <dgm:spPr/>
      <dgm:t>
        <a:bodyPr/>
        <a:lstStyle/>
        <a:p>
          <a:pPr>
            <a:lnSpc>
              <a:spcPct val="100000"/>
            </a:lnSpc>
          </a:pPr>
          <a:endParaRPr lang="en-US" sz="3600"/>
        </a:p>
      </dgm:t>
    </dgm:pt>
    <dgm:pt modelId="{BE58E7C6-3A8C-43CB-B9AC-5FDB2CD84737}" type="pres">
      <dgm:prSet presAssocID="{B21ED9C7-96B7-41B5-B5D6-76B35FC1C920}" presName="root" presStyleCnt="0">
        <dgm:presLayoutVars>
          <dgm:dir/>
          <dgm:resizeHandles val="exact"/>
        </dgm:presLayoutVars>
      </dgm:prSet>
      <dgm:spPr/>
    </dgm:pt>
    <dgm:pt modelId="{DCB51D24-D362-479F-BADA-21979F110812}" type="pres">
      <dgm:prSet presAssocID="{B21ED9C7-96B7-41B5-B5D6-76B35FC1C920}" presName="container" presStyleCnt="0">
        <dgm:presLayoutVars>
          <dgm:dir/>
          <dgm:resizeHandles val="exact"/>
        </dgm:presLayoutVars>
      </dgm:prSet>
      <dgm:spPr/>
    </dgm:pt>
    <dgm:pt modelId="{C2CD75A9-3939-472C-A529-4E95851A8C4D}" type="pres">
      <dgm:prSet presAssocID="{C6DC3B7F-3120-4F1D-81B3-6B67B126E7A0}" presName="compNode" presStyleCnt="0"/>
      <dgm:spPr/>
    </dgm:pt>
    <dgm:pt modelId="{1DF6C7B3-B41D-49DE-B7B6-64A86407946B}" type="pres">
      <dgm:prSet presAssocID="{C6DC3B7F-3120-4F1D-81B3-6B67B126E7A0}" presName="iconBgRect" presStyleLbl="bgShp" presStyleIdx="0" presStyleCnt="6"/>
      <dgm:spPr/>
    </dgm:pt>
    <dgm:pt modelId="{8FD94BD8-08DE-43A5-9CA2-CE52B5A76781}" type="pres">
      <dgm:prSet presAssocID="{C6DC3B7F-3120-4F1D-81B3-6B67B126E7A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p with pin"/>
        </a:ext>
      </dgm:extLst>
    </dgm:pt>
    <dgm:pt modelId="{465A53D9-548C-4E28-A72D-8799899009C5}" type="pres">
      <dgm:prSet presAssocID="{C6DC3B7F-3120-4F1D-81B3-6B67B126E7A0}" presName="spaceRect" presStyleCnt="0"/>
      <dgm:spPr/>
    </dgm:pt>
    <dgm:pt modelId="{03325D15-A32B-4909-8E61-E51BBDCC7931}" type="pres">
      <dgm:prSet presAssocID="{C6DC3B7F-3120-4F1D-81B3-6B67B126E7A0}" presName="textRect" presStyleLbl="revTx" presStyleIdx="0" presStyleCnt="6">
        <dgm:presLayoutVars>
          <dgm:chMax val="1"/>
          <dgm:chPref val="1"/>
        </dgm:presLayoutVars>
      </dgm:prSet>
      <dgm:spPr/>
    </dgm:pt>
    <dgm:pt modelId="{857BA22B-5878-4AE7-B0B9-8FA6D5580EBC}" type="pres">
      <dgm:prSet presAssocID="{04740114-08AA-41B9-BC1B-E99951362164}" presName="sibTrans" presStyleLbl="sibTrans2D1" presStyleIdx="0" presStyleCnt="0"/>
      <dgm:spPr/>
    </dgm:pt>
    <dgm:pt modelId="{F499FE91-5E77-42A7-A366-03CAEBE17614}" type="pres">
      <dgm:prSet presAssocID="{83C2C911-9383-4D48-8A46-82FF89301861}" presName="compNode" presStyleCnt="0"/>
      <dgm:spPr/>
    </dgm:pt>
    <dgm:pt modelId="{14B6BC38-7FDB-43B6-9CC2-2208A8249D0D}" type="pres">
      <dgm:prSet presAssocID="{83C2C911-9383-4D48-8A46-82FF89301861}" presName="iconBgRect" presStyleLbl="bgShp" presStyleIdx="1" presStyleCnt="6"/>
      <dgm:spPr/>
    </dgm:pt>
    <dgm:pt modelId="{7352EB16-9FCB-4F33-B453-303184617080}" type="pres">
      <dgm:prSet presAssocID="{83C2C911-9383-4D48-8A46-82FF8930186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A3F365E9-AC4F-47D2-9CD1-0DE1090651A2}" type="pres">
      <dgm:prSet presAssocID="{83C2C911-9383-4D48-8A46-82FF89301861}" presName="spaceRect" presStyleCnt="0"/>
      <dgm:spPr/>
    </dgm:pt>
    <dgm:pt modelId="{C3DFB44B-15F2-4897-B0C7-62753E15B246}" type="pres">
      <dgm:prSet presAssocID="{83C2C911-9383-4D48-8A46-82FF89301861}" presName="textRect" presStyleLbl="revTx" presStyleIdx="1" presStyleCnt="6">
        <dgm:presLayoutVars>
          <dgm:chMax val="1"/>
          <dgm:chPref val="1"/>
        </dgm:presLayoutVars>
      </dgm:prSet>
      <dgm:spPr/>
    </dgm:pt>
    <dgm:pt modelId="{8C6655C6-2017-4F7F-BB1E-2728B396C25C}" type="pres">
      <dgm:prSet presAssocID="{B5A61D56-5ECB-4573-A563-692EEEF6648C}" presName="sibTrans" presStyleLbl="sibTrans2D1" presStyleIdx="0" presStyleCnt="0"/>
      <dgm:spPr/>
    </dgm:pt>
    <dgm:pt modelId="{C2B60AF0-1C3E-458A-9C16-E93721A09A90}" type="pres">
      <dgm:prSet presAssocID="{BFA69B7B-FFC7-4062-AE96-F4EC9F8D55CF}" presName="compNode" presStyleCnt="0"/>
      <dgm:spPr/>
    </dgm:pt>
    <dgm:pt modelId="{D6B2B98A-3C70-4688-9D72-371358B3013D}" type="pres">
      <dgm:prSet presAssocID="{BFA69B7B-FFC7-4062-AE96-F4EC9F8D55CF}" presName="iconBgRect" presStyleLbl="bgShp" presStyleIdx="2" presStyleCnt="6"/>
      <dgm:spPr/>
    </dgm:pt>
    <dgm:pt modelId="{84B2126E-BB71-4440-86C0-BAC7598E2C14}" type="pres">
      <dgm:prSet presAssocID="{BFA69B7B-FFC7-4062-AE96-F4EC9F8D55C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CFB96C82-9F14-41C1-948B-7210AEABC995}" type="pres">
      <dgm:prSet presAssocID="{BFA69B7B-FFC7-4062-AE96-F4EC9F8D55CF}" presName="spaceRect" presStyleCnt="0"/>
      <dgm:spPr/>
    </dgm:pt>
    <dgm:pt modelId="{56649C19-035C-4AA7-8208-A943183D3D40}" type="pres">
      <dgm:prSet presAssocID="{BFA69B7B-FFC7-4062-AE96-F4EC9F8D55CF}" presName="textRect" presStyleLbl="revTx" presStyleIdx="2" presStyleCnt="6">
        <dgm:presLayoutVars>
          <dgm:chMax val="1"/>
          <dgm:chPref val="1"/>
        </dgm:presLayoutVars>
      </dgm:prSet>
      <dgm:spPr/>
    </dgm:pt>
    <dgm:pt modelId="{340D9401-546B-4FD7-BB45-85C760050F03}" type="pres">
      <dgm:prSet presAssocID="{7FEE57EB-A68D-4A75-B26C-46C05C70A21D}" presName="sibTrans" presStyleLbl="sibTrans2D1" presStyleIdx="0" presStyleCnt="0"/>
      <dgm:spPr/>
    </dgm:pt>
    <dgm:pt modelId="{A25219A9-3E8F-41D3-B9C4-AD588672297F}" type="pres">
      <dgm:prSet presAssocID="{31E5D5A6-60FE-4966-8D16-37550A3CD270}" presName="compNode" presStyleCnt="0"/>
      <dgm:spPr/>
    </dgm:pt>
    <dgm:pt modelId="{29E1A604-F918-4119-B071-039E9E37E446}" type="pres">
      <dgm:prSet presAssocID="{31E5D5A6-60FE-4966-8D16-37550A3CD270}" presName="iconBgRect" presStyleLbl="bgShp" presStyleIdx="3" presStyleCnt="6"/>
      <dgm:spPr/>
    </dgm:pt>
    <dgm:pt modelId="{BBA770A1-B50D-4C55-9A3D-54711962034F}" type="pres">
      <dgm:prSet presAssocID="{31E5D5A6-60FE-4966-8D16-37550A3CD27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B89203DE-C578-4CD2-9B26-DC28380A95A6}" type="pres">
      <dgm:prSet presAssocID="{31E5D5A6-60FE-4966-8D16-37550A3CD270}" presName="spaceRect" presStyleCnt="0"/>
      <dgm:spPr/>
    </dgm:pt>
    <dgm:pt modelId="{B405D098-0672-4049-9A37-28BEC01044FB}" type="pres">
      <dgm:prSet presAssocID="{31E5D5A6-60FE-4966-8D16-37550A3CD270}" presName="textRect" presStyleLbl="revTx" presStyleIdx="3" presStyleCnt="6">
        <dgm:presLayoutVars>
          <dgm:chMax val="1"/>
          <dgm:chPref val="1"/>
        </dgm:presLayoutVars>
      </dgm:prSet>
      <dgm:spPr/>
    </dgm:pt>
    <dgm:pt modelId="{5F2D9270-778B-4EE2-BFEE-147AAE45ED56}" type="pres">
      <dgm:prSet presAssocID="{7E9892E5-6F4B-47A2-8F8F-0B4EE1B79CE5}" presName="sibTrans" presStyleLbl="sibTrans2D1" presStyleIdx="0" presStyleCnt="0"/>
      <dgm:spPr/>
    </dgm:pt>
    <dgm:pt modelId="{48755FFA-6FAA-8141-9ED2-D22B0AEBFD46}" type="pres">
      <dgm:prSet presAssocID="{F1076C64-5384-DD46-8124-80D75FBD9570}" presName="compNode" presStyleCnt="0"/>
      <dgm:spPr/>
    </dgm:pt>
    <dgm:pt modelId="{ACE678C0-0EDD-5843-9B86-627915D144EB}" type="pres">
      <dgm:prSet presAssocID="{F1076C64-5384-DD46-8124-80D75FBD9570}" presName="iconBgRect" presStyleLbl="bgShp" presStyleIdx="4" presStyleCnt="6"/>
      <dgm:spPr/>
    </dgm:pt>
    <dgm:pt modelId="{A415B647-5642-1940-896F-5FD328A6A7A2}" type="pres">
      <dgm:prSet presAssocID="{F1076C64-5384-DD46-8124-80D75FBD957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st with solid fill"/>
        </a:ext>
      </dgm:extLst>
    </dgm:pt>
    <dgm:pt modelId="{2FF3555E-7AA4-004D-B2F2-B277A5F2989C}" type="pres">
      <dgm:prSet presAssocID="{F1076C64-5384-DD46-8124-80D75FBD9570}" presName="spaceRect" presStyleCnt="0"/>
      <dgm:spPr/>
    </dgm:pt>
    <dgm:pt modelId="{165D525E-4CB1-9C4B-ADCD-CE4F4416845C}" type="pres">
      <dgm:prSet presAssocID="{F1076C64-5384-DD46-8124-80D75FBD9570}" presName="textRect" presStyleLbl="revTx" presStyleIdx="4" presStyleCnt="6">
        <dgm:presLayoutVars>
          <dgm:chMax val="1"/>
          <dgm:chPref val="1"/>
        </dgm:presLayoutVars>
      </dgm:prSet>
      <dgm:spPr/>
    </dgm:pt>
    <dgm:pt modelId="{7C2B66BB-0D0C-2644-8F37-0F395B6C4D4F}" type="pres">
      <dgm:prSet presAssocID="{B1FFBAFF-5FA2-0040-9DF3-D7B676E34724}" presName="sibTrans" presStyleLbl="sibTrans2D1" presStyleIdx="0" presStyleCnt="0"/>
      <dgm:spPr/>
    </dgm:pt>
    <dgm:pt modelId="{77F4D6A6-9E35-4F2E-8C05-42C759058429}" type="pres">
      <dgm:prSet presAssocID="{AEF70A62-D219-40C6-9A71-FC374DC18992}" presName="compNode" presStyleCnt="0"/>
      <dgm:spPr/>
    </dgm:pt>
    <dgm:pt modelId="{EF490452-2B37-4FD6-9CD7-43DF2C3B1CBA}" type="pres">
      <dgm:prSet presAssocID="{AEF70A62-D219-40C6-9A71-FC374DC18992}" presName="iconBgRect" presStyleLbl="bgShp" presStyleIdx="5" presStyleCnt="6"/>
      <dgm:spPr/>
    </dgm:pt>
    <dgm:pt modelId="{8D95FF85-CEBA-4123-854C-C787E0A3B8CC}" type="pres">
      <dgm:prSet presAssocID="{AEF70A62-D219-40C6-9A71-FC374DC1899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culator"/>
        </a:ext>
      </dgm:extLst>
    </dgm:pt>
    <dgm:pt modelId="{1BBC395F-98BD-4445-A355-0876D4620CB2}" type="pres">
      <dgm:prSet presAssocID="{AEF70A62-D219-40C6-9A71-FC374DC18992}" presName="spaceRect" presStyleCnt="0"/>
      <dgm:spPr/>
    </dgm:pt>
    <dgm:pt modelId="{9AEB6BB8-C32D-413A-86B9-486AC3FE8C3C}" type="pres">
      <dgm:prSet presAssocID="{AEF70A62-D219-40C6-9A71-FC374DC18992}" presName="textRect" presStyleLbl="revTx" presStyleIdx="5" presStyleCnt="6">
        <dgm:presLayoutVars>
          <dgm:chMax val="1"/>
          <dgm:chPref val="1"/>
        </dgm:presLayoutVars>
      </dgm:prSet>
      <dgm:spPr/>
    </dgm:pt>
  </dgm:ptLst>
  <dgm:cxnLst>
    <dgm:cxn modelId="{8FEF5A26-583E-304F-8EEC-E8BD7A4CB3A5}" type="presOf" srcId="{B1FFBAFF-5FA2-0040-9DF3-D7B676E34724}" destId="{7C2B66BB-0D0C-2644-8F37-0F395B6C4D4F}" srcOrd="0" destOrd="0" presId="urn:microsoft.com/office/officeart/2018/2/layout/IconCircleList"/>
    <dgm:cxn modelId="{000FB032-1D58-9B4C-A526-4B51991FD0EA}" type="presOf" srcId="{AEF70A62-D219-40C6-9A71-FC374DC18992}" destId="{9AEB6BB8-C32D-413A-86B9-486AC3FE8C3C}" srcOrd="0" destOrd="0" presId="urn:microsoft.com/office/officeart/2018/2/layout/IconCircleList"/>
    <dgm:cxn modelId="{5A7E6F39-DB80-4344-BB8C-461C8ACD1D33}" type="presOf" srcId="{7E9892E5-6F4B-47A2-8F8F-0B4EE1B79CE5}" destId="{5F2D9270-778B-4EE2-BFEE-147AAE45ED56}" srcOrd="0" destOrd="0" presId="urn:microsoft.com/office/officeart/2018/2/layout/IconCircleList"/>
    <dgm:cxn modelId="{8F10663E-B3F0-1D47-AC65-8F9E907BE349}" type="presOf" srcId="{BFA69B7B-FFC7-4062-AE96-F4EC9F8D55CF}" destId="{56649C19-035C-4AA7-8208-A943183D3D40}" srcOrd="0" destOrd="0" presId="urn:microsoft.com/office/officeart/2018/2/layout/IconCircleList"/>
    <dgm:cxn modelId="{8109833E-3358-E645-A95C-2AB2AE067C95}" type="presOf" srcId="{7FEE57EB-A68D-4A75-B26C-46C05C70A21D}" destId="{340D9401-546B-4FD7-BB45-85C760050F03}" srcOrd="0" destOrd="0" presId="urn:microsoft.com/office/officeart/2018/2/layout/IconCircleList"/>
    <dgm:cxn modelId="{2E239558-AA20-46D8-BD0D-5ACEF412AD4D}" srcId="{B21ED9C7-96B7-41B5-B5D6-76B35FC1C920}" destId="{AEF70A62-D219-40C6-9A71-FC374DC18992}" srcOrd="5" destOrd="0" parTransId="{104C8721-E232-4F51-B05E-F5DE95C803B5}" sibTransId="{4875EE23-7231-47D4-82B5-2693CE482430}"/>
    <dgm:cxn modelId="{6423075F-F3F4-8841-A69F-44221C4A27B2}" type="presOf" srcId="{04740114-08AA-41B9-BC1B-E99951362164}" destId="{857BA22B-5878-4AE7-B0B9-8FA6D5580EBC}" srcOrd="0" destOrd="0" presId="urn:microsoft.com/office/officeart/2018/2/layout/IconCircleList"/>
    <dgm:cxn modelId="{91887763-29A3-4DF2-AADF-5B07C97BF2A8}" srcId="{B21ED9C7-96B7-41B5-B5D6-76B35FC1C920}" destId="{83C2C911-9383-4D48-8A46-82FF89301861}" srcOrd="1" destOrd="0" parTransId="{E560D7E6-B55D-443B-A409-D09628FC1AF3}" sibTransId="{B5A61D56-5ECB-4573-A563-692EEEF6648C}"/>
    <dgm:cxn modelId="{778ADB6E-A294-D041-B522-0637F44E6EC4}" type="presOf" srcId="{31E5D5A6-60FE-4966-8D16-37550A3CD270}" destId="{B405D098-0672-4049-9A37-28BEC01044FB}" srcOrd="0" destOrd="0" presId="urn:microsoft.com/office/officeart/2018/2/layout/IconCircleList"/>
    <dgm:cxn modelId="{EFE26172-633C-2846-9772-B104912AA504}" type="presOf" srcId="{F1076C64-5384-DD46-8124-80D75FBD9570}" destId="{165D525E-4CB1-9C4B-ADCD-CE4F4416845C}" srcOrd="0" destOrd="0" presId="urn:microsoft.com/office/officeart/2018/2/layout/IconCircleList"/>
    <dgm:cxn modelId="{0FB86776-1F4A-4844-B306-E5A5020D7D4E}" type="presOf" srcId="{B21ED9C7-96B7-41B5-B5D6-76B35FC1C920}" destId="{BE58E7C6-3A8C-43CB-B9AC-5FDB2CD84737}" srcOrd="0" destOrd="0" presId="urn:microsoft.com/office/officeart/2018/2/layout/IconCircleList"/>
    <dgm:cxn modelId="{A935BC76-2ED1-A145-B065-3B7C10EBD8C0}" type="presOf" srcId="{B5A61D56-5ECB-4573-A563-692EEEF6648C}" destId="{8C6655C6-2017-4F7F-BB1E-2728B396C25C}" srcOrd="0" destOrd="0" presId="urn:microsoft.com/office/officeart/2018/2/layout/IconCircleList"/>
    <dgm:cxn modelId="{55668778-631E-7F44-A012-2D2C4884292E}" type="presOf" srcId="{83C2C911-9383-4D48-8A46-82FF89301861}" destId="{C3DFB44B-15F2-4897-B0C7-62753E15B246}" srcOrd="0" destOrd="0" presId="urn:microsoft.com/office/officeart/2018/2/layout/IconCircleList"/>
    <dgm:cxn modelId="{F923CA86-4040-0144-BCFC-C03B5DE75B05}" srcId="{B21ED9C7-96B7-41B5-B5D6-76B35FC1C920}" destId="{F1076C64-5384-DD46-8124-80D75FBD9570}" srcOrd="4" destOrd="0" parTransId="{92BD774F-AD67-3545-A10D-BB8FF4A354C7}" sibTransId="{B1FFBAFF-5FA2-0040-9DF3-D7B676E34724}"/>
    <dgm:cxn modelId="{0F8DBA9B-F1C2-4D93-AE8F-7F4BB8B6B395}" srcId="{B21ED9C7-96B7-41B5-B5D6-76B35FC1C920}" destId="{BFA69B7B-FFC7-4062-AE96-F4EC9F8D55CF}" srcOrd="2" destOrd="0" parTransId="{368260E0-A8C7-49F8-BDED-1AF4A69C4966}" sibTransId="{7FEE57EB-A68D-4A75-B26C-46C05C70A21D}"/>
    <dgm:cxn modelId="{5F306E9E-3B6E-B745-A0BE-51B7C9F9DC54}" type="presOf" srcId="{C6DC3B7F-3120-4F1D-81B3-6B67B126E7A0}" destId="{03325D15-A32B-4909-8E61-E51BBDCC7931}" srcOrd="0" destOrd="0" presId="urn:microsoft.com/office/officeart/2018/2/layout/IconCircleList"/>
    <dgm:cxn modelId="{5341C5C4-C30A-4E21-B4D9-2B6203450579}" srcId="{B21ED9C7-96B7-41B5-B5D6-76B35FC1C920}" destId="{31E5D5A6-60FE-4966-8D16-37550A3CD270}" srcOrd="3" destOrd="0" parTransId="{BA999B75-7C72-4C2B-91E9-9349000BC7D1}" sibTransId="{7E9892E5-6F4B-47A2-8F8F-0B4EE1B79CE5}"/>
    <dgm:cxn modelId="{D27AE8D3-7BDC-402E-8F89-8EDA5D170EA5}" srcId="{B21ED9C7-96B7-41B5-B5D6-76B35FC1C920}" destId="{C6DC3B7F-3120-4F1D-81B3-6B67B126E7A0}" srcOrd="0" destOrd="0" parTransId="{BB53587A-140F-4BA9-A4F8-72EDF89A2E4E}" sibTransId="{04740114-08AA-41B9-BC1B-E99951362164}"/>
    <dgm:cxn modelId="{E53631C5-ED1E-2F47-B0E1-BCFC77E77562}" type="presParOf" srcId="{BE58E7C6-3A8C-43CB-B9AC-5FDB2CD84737}" destId="{DCB51D24-D362-479F-BADA-21979F110812}" srcOrd="0" destOrd="0" presId="urn:microsoft.com/office/officeart/2018/2/layout/IconCircleList"/>
    <dgm:cxn modelId="{C0D3BA1A-229E-1B45-8B6A-76BAE476EB9B}" type="presParOf" srcId="{DCB51D24-D362-479F-BADA-21979F110812}" destId="{C2CD75A9-3939-472C-A529-4E95851A8C4D}" srcOrd="0" destOrd="0" presId="urn:microsoft.com/office/officeart/2018/2/layout/IconCircleList"/>
    <dgm:cxn modelId="{8E3A26E9-CB3D-154E-B61A-D024A5F7B7E4}" type="presParOf" srcId="{C2CD75A9-3939-472C-A529-4E95851A8C4D}" destId="{1DF6C7B3-B41D-49DE-B7B6-64A86407946B}" srcOrd="0" destOrd="0" presId="urn:microsoft.com/office/officeart/2018/2/layout/IconCircleList"/>
    <dgm:cxn modelId="{B6AF6E5F-13CC-F54C-8A31-5195351273A4}" type="presParOf" srcId="{C2CD75A9-3939-472C-A529-4E95851A8C4D}" destId="{8FD94BD8-08DE-43A5-9CA2-CE52B5A76781}" srcOrd="1" destOrd="0" presId="urn:microsoft.com/office/officeart/2018/2/layout/IconCircleList"/>
    <dgm:cxn modelId="{3349C7B6-01E5-9B47-B480-02CC545501AA}" type="presParOf" srcId="{C2CD75A9-3939-472C-A529-4E95851A8C4D}" destId="{465A53D9-548C-4E28-A72D-8799899009C5}" srcOrd="2" destOrd="0" presId="urn:microsoft.com/office/officeart/2018/2/layout/IconCircleList"/>
    <dgm:cxn modelId="{2F2CC1EB-0C07-274E-AFFC-18CDEBC6F379}" type="presParOf" srcId="{C2CD75A9-3939-472C-A529-4E95851A8C4D}" destId="{03325D15-A32B-4909-8E61-E51BBDCC7931}" srcOrd="3" destOrd="0" presId="urn:microsoft.com/office/officeart/2018/2/layout/IconCircleList"/>
    <dgm:cxn modelId="{56928654-72CA-574E-9CFD-11853430A0C6}" type="presParOf" srcId="{DCB51D24-D362-479F-BADA-21979F110812}" destId="{857BA22B-5878-4AE7-B0B9-8FA6D5580EBC}" srcOrd="1" destOrd="0" presId="urn:microsoft.com/office/officeart/2018/2/layout/IconCircleList"/>
    <dgm:cxn modelId="{019EAAF4-3B69-DC41-B73B-9D1FC4D180E8}" type="presParOf" srcId="{DCB51D24-D362-479F-BADA-21979F110812}" destId="{F499FE91-5E77-42A7-A366-03CAEBE17614}" srcOrd="2" destOrd="0" presId="urn:microsoft.com/office/officeart/2018/2/layout/IconCircleList"/>
    <dgm:cxn modelId="{7717D54B-75BD-9248-8C90-9CC9742168CC}" type="presParOf" srcId="{F499FE91-5E77-42A7-A366-03CAEBE17614}" destId="{14B6BC38-7FDB-43B6-9CC2-2208A8249D0D}" srcOrd="0" destOrd="0" presId="urn:microsoft.com/office/officeart/2018/2/layout/IconCircleList"/>
    <dgm:cxn modelId="{B38EE203-731A-0241-A187-F42AAE5F2EFF}" type="presParOf" srcId="{F499FE91-5E77-42A7-A366-03CAEBE17614}" destId="{7352EB16-9FCB-4F33-B453-303184617080}" srcOrd="1" destOrd="0" presId="urn:microsoft.com/office/officeart/2018/2/layout/IconCircleList"/>
    <dgm:cxn modelId="{6342D93F-2DAE-804E-98DC-F99F45809383}" type="presParOf" srcId="{F499FE91-5E77-42A7-A366-03CAEBE17614}" destId="{A3F365E9-AC4F-47D2-9CD1-0DE1090651A2}" srcOrd="2" destOrd="0" presId="urn:microsoft.com/office/officeart/2018/2/layout/IconCircleList"/>
    <dgm:cxn modelId="{D541684C-4AFC-F445-915A-B2183805F9E1}" type="presParOf" srcId="{F499FE91-5E77-42A7-A366-03CAEBE17614}" destId="{C3DFB44B-15F2-4897-B0C7-62753E15B246}" srcOrd="3" destOrd="0" presId="urn:microsoft.com/office/officeart/2018/2/layout/IconCircleList"/>
    <dgm:cxn modelId="{66BEA289-0DB1-1749-8533-998F71F05047}" type="presParOf" srcId="{DCB51D24-D362-479F-BADA-21979F110812}" destId="{8C6655C6-2017-4F7F-BB1E-2728B396C25C}" srcOrd="3" destOrd="0" presId="urn:microsoft.com/office/officeart/2018/2/layout/IconCircleList"/>
    <dgm:cxn modelId="{B131FDCE-A2CC-9343-9AC7-35E102D1FFE6}" type="presParOf" srcId="{DCB51D24-D362-479F-BADA-21979F110812}" destId="{C2B60AF0-1C3E-458A-9C16-E93721A09A90}" srcOrd="4" destOrd="0" presId="urn:microsoft.com/office/officeart/2018/2/layout/IconCircleList"/>
    <dgm:cxn modelId="{B21CC055-9D5F-AE4D-9FDF-E63592A32B01}" type="presParOf" srcId="{C2B60AF0-1C3E-458A-9C16-E93721A09A90}" destId="{D6B2B98A-3C70-4688-9D72-371358B3013D}" srcOrd="0" destOrd="0" presId="urn:microsoft.com/office/officeart/2018/2/layout/IconCircleList"/>
    <dgm:cxn modelId="{E5B5C506-3C47-B648-BF02-3918881338F4}" type="presParOf" srcId="{C2B60AF0-1C3E-458A-9C16-E93721A09A90}" destId="{84B2126E-BB71-4440-86C0-BAC7598E2C14}" srcOrd="1" destOrd="0" presId="urn:microsoft.com/office/officeart/2018/2/layout/IconCircleList"/>
    <dgm:cxn modelId="{893AEA10-5E9C-3547-8B56-67CB53A09FB7}" type="presParOf" srcId="{C2B60AF0-1C3E-458A-9C16-E93721A09A90}" destId="{CFB96C82-9F14-41C1-948B-7210AEABC995}" srcOrd="2" destOrd="0" presId="urn:microsoft.com/office/officeart/2018/2/layout/IconCircleList"/>
    <dgm:cxn modelId="{6287574B-2773-8E4B-874B-163A55141754}" type="presParOf" srcId="{C2B60AF0-1C3E-458A-9C16-E93721A09A90}" destId="{56649C19-035C-4AA7-8208-A943183D3D40}" srcOrd="3" destOrd="0" presId="urn:microsoft.com/office/officeart/2018/2/layout/IconCircleList"/>
    <dgm:cxn modelId="{70445055-991C-C346-81AC-7D6855871D84}" type="presParOf" srcId="{DCB51D24-D362-479F-BADA-21979F110812}" destId="{340D9401-546B-4FD7-BB45-85C760050F03}" srcOrd="5" destOrd="0" presId="urn:microsoft.com/office/officeart/2018/2/layout/IconCircleList"/>
    <dgm:cxn modelId="{96091923-BBB7-B14D-AA58-E33ADD76AB8A}" type="presParOf" srcId="{DCB51D24-D362-479F-BADA-21979F110812}" destId="{A25219A9-3E8F-41D3-B9C4-AD588672297F}" srcOrd="6" destOrd="0" presId="urn:microsoft.com/office/officeart/2018/2/layout/IconCircleList"/>
    <dgm:cxn modelId="{391314BF-6CA1-ED40-B5B8-DF14DB6067A5}" type="presParOf" srcId="{A25219A9-3E8F-41D3-B9C4-AD588672297F}" destId="{29E1A604-F918-4119-B071-039E9E37E446}" srcOrd="0" destOrd="0" presId="urn:microsoft.com/office/officeart/2018/2/layout/IconCircleList"/>
    <dgm:cxn modelId="{7ABDB5C1-5751-3745-AD1F-E583C1F1A249}" type="presParOf" srcId="{A25219A9-3E8F-41D3-B9C4-AD588672297F}" destId="{BBA770A1-B50D-4C55-9A3D-54711962034F}" srcOrd="1" destOrd="0" presId="urn:microsoft.com/office/officeart/2018/2/layout/IconCircleList"/>
    <dgm:cxn modelId="{4037225D-ED62-9044-9D8D-AD2FD058FF48}" type="presParOf" srcId="{A25219A9-3E8F-41D3-B9C4-AD588672297F}" destId="{B89203DE-C578-4CD2-9B26-DC28380A95A6}" srcOrd="2" destOrd="0" presId="urn:microsoft.com/office/officeart/2018/2/layout/IconCircleList"/>
    <dgm:cxn modelId="{D3E14A7A-1A2A-4D4B-9DE9-B0B4573298AF}" type="presParOf" srcId="{A25219A9-3E8F-41D3-B9C4-AD588672297F}" destId="{B405D098-0672-4049-9A37-28BEC01044FB}" srcOrd="3" destOrd="0" presId="urn:microsoft.com/office/officeart/2018/2/layout/IconCircleList"/>
    <dgm:cxn modelId="{0B41D3A1-034B-844F-AD94-88B6B7DCEDFC}" type="presParOf" srcId="{DCB51D24-D362-479F-BADA-21979F110812}" destId="{5F2D9270-778B-4EE2-BFEE-147AAE45ED56}" srcOrd="7" destOrd="0" presId="urn:microsoft.com/office/officeart/2018/2/layout/IconCircleList"/>
    <dgm:cxn modelId="{02EFBE7F-462F-CD4C-B62F-8ED7226172DF}" type="presParOf" srcId="{DCB51D24-D362-479F-BADA-21979F110812}" destId="{48755FFA-6FAA-8141-9ED2-D22B0AEBFD46}" srcOrd="8" destOrd="0" presId="urn:microsoft.com/office/officeart/2018/2/layout/IconCircleList"/>
    <dgm:cxn modelId="{C47B400F-D74D-F940-893A-80D32B0C49FF}" type="presParOf" srcId="{48755FFA-6FAA-8141-9ED2-D22B0AEBFD46}" destId="{ACE678C0-0EDD-5843-9B86-627915D144EB}" srcOrd="0" destOrd="0" presId="urn:microsoft.com/office/officeart/2018/2/layout/IconCircleList"/>
    <dgm:cxn modelId="{5357187A-B49C-AF41-AD89-A76D18F2A277}" type="presParOf" srcId="{48755FFA-6FAA-8141-9ED2-D22B0AEBFD46}" destId="{A415B647-5642-1940-896F-5FD328A6A7A2}" srcOrd="1" destOrd="0" presId="urn:microsoft.com/office/officeart/2018/2/layout/IconCircleList"/>
    <dgm:cxn modelId="{D605E148-BC3E-A34D-91C7-7838B133D044}" type="presParOf" srcId="{48755FFA-6FAA-8141-9ED2-D22B0AEBFD46}" destId="{2FF3555E-7AA4-004D-B2F2-B277A5F2989C}" srcOrd="2" destOrd="0" presId="urn:microsoft.com/office/officeart/2018/2/layout/IconCircleList"/>
    <dgm:cxn modelId="{38271C11-93BB-2B44-B2E0-C05F28AD9472}" type="presParOf" srcId="{48755FFA-6FAA-8141-9ED2-D22B0AEBFD46}" destId="{165D525E-4CB1-9C4B-ADCD-CE4F4416845C}" srcOrd="3" destOrd="0" presId="urn:microsoft.com/office/officeart/2018/2/layout/IconCircleList"/>
    <dgm:cxn modelId="{DF717E7D-1215-2E47-8D66-0F81F6A4B1AE}" type="presParOf" srcId="{DCB51D24-D362-479F-BADA-21979F110812}" destId="{7C2B66BB-0D0C-2644-8F37-0F395B6C4D4F}" srcOrd="9" destOrd="0" presId="urn:microsoft.com/office/officeart/2018/2/layout/IconCircleList"/>
    <dgm:cxn modelId="{C2F9A4E3-0B77-2249-BCD2-A61991776D30}" type="presParOf" srcId="{DCB51D24-D362-479F-BADA-21979F110812}" destId="{77F4D6A6-9E35-4F2E-8C05-42C759058429}" srcOrd="10" destOrd="0" presId="urn:microsoft.com/office/officeart/2018/2/layout/IconCircleList"/>
    <dgm:cxn modelId="{59D5A0F5-7EB6-C74D-BD9D-12FB61B142F8}" type="presParOf" srcId="{77F4D6A6-9E35-4F2E-8C05-42C759058429}" destId="{EF490452-2B37-4FD6-9CD7-43DF2C3B1CBA}" srcOrd="0" destOrd="0" presId="urn:microsoft.com/office/officeart/2018/2/layout/IconCircleList"/>
    <dgm:cxn modelId="{847E1847-E994-D242-9AC8-1259A6B58D8D}" type="presParOf" srcId="{77F4D6A6-9E35-4F2E-8C05-42C759058429}" destId="{8D95FF85-CEBA-4123-854C-C787E0A3B8CC}" srcOrd="1" destOrd="0" presId="urn:microsoft.com/office/officeart/2018/2/layout/IconCircleList"/>
    <dgm:cxn modelId="{45D17F9F-B63F-E245-86A8-0DF077DA79D2}" type="presParOf" srcId="{77F4D6A6-9E35-4F2E-8C05-42C759058429}" destId="{1BBC395F-98BD-4445-A355-0876D4620CB2}" srcOrd="2" destOrd="0" presId="urn:microsoft.com/office/officeart/2018/2/layout/IconCircleList"/>
    <dgm:cxn modelId="{70F0B2CE-1B01-7646-ADDE-BCEA5397A64B}" type="presParOf" srcId="{77F4D6A6-9E35-4F2E-8C05-42C759058429}" destId="{9AEB6BB8-C32D-413A-86B9-486AC3FE8C3C}"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2B27FB-8970-4C89-8056-8A69E3A48D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6C926F-F59E-4B6E-99C9-238B8588B10D}">
      <dgm:prSet/>
      <dgm:spPr/>
      <dgm:t>
        <a:bodyPr/>
        <a:lstStyle/>
        <a:p>
          <a:r>
            <a:rPr lang="en-US" b="1" dirty="0"/>
            <a:t>Landscape-level information </a:t>
          </a:r>
          <a:r>
            <a:rPr lang="en-US" dirty="0"/>
            <a:t>for improved land-use and agriculture </a:t>
          </a:r>
          <a:r>
            <a:rPr lang="en-US" b="1" dirty="0"/>
            <a:t>decision-making</a:t>
          </a:r>
          <a:endParaRPr lang="en-US" dirty="0"/>
        </a:p>
      </dgm:t>
    </dgm:pt>
    <dgm:pt modelId="{14F3EB7D-2024-4B6B-8F8E-092EA7C7A63B}" type="parTrans" cxnId="{1FD35A66-9225-4EF8-BFD0-5C93E721F547}">
      <dgm:prSet/>
      <dgm:spPr/>
      <dgm:t>
        <a:bodyPr/>
        <a:lstStyle/>
        <a:p>
          <a:endParaRPr lang="en-US"/>
        </a:p>
      </dgm:t>
    </dgm:pt>
    <dgm:pt modelId="{6965EEAF-1434-48ED-9841-AF03A3BB561F}" type="sibTrans" cxnId="{1FD35A66-9225-4EF8-BFD0-5C93E721F547}">
      <dgm:prSet/>
      <dgm:spPr/>
      <dgm:t>
        <a:bodyPr/>
        <a:lstStyle/>
        <a:p>
          <a:endParaRPr lang="en-US"/>
        </a:p>
      </dgm:t>
    </dgm:pt>
    <dgm:pt modelId="{30FDA5F4-AB50-477E-B884-1ACADD872ACB}">
      <dgm:prSet/>
      <dgm:spPr/>
      <dgm:t>
        <a:bodyPr/>
        <a:lstStyle/>
        <a:p>
          <a:r>
            <a:rPr lang="en-US" b="1" dirty="0"/>
            <a:t>Key inputs </a:t>
          </a:r>
          <a:r>
            <a:rPr lang="en-US" b="0" dirty="0"/>
            <a:t>into national and sub-national </a:t>
          </a:r>
          <a:r>
            <a:rPr lang="en-US" b="1" dirty="0"/>
            <a:t>strategies and </a:t>
          </a:r>
          <a:r>
            <a:rPr lang="en-US" b="1" dirty="0" err="1"/>
            <a:t>programmes</a:t>
          </a:r>
          <a:r>
            <a:rPr lang="en-US" b="1" dirty="0"/>
            <a:t> of work </a:t>
          </a:r>
          <a:r>
            <a:rPr lang="en-US" dirty="0"/>
            <a:t>on adaptation, mitigation, forestry, agriculture, rural development, gender equality, etc.</a:t>
          </a:r>
        </a:p>
      </dgm:t>
    </dgm:pt>
    <dgm:pt modelId="{65A94DF6-988A-4651-BFBE-6F7B64A2EE98}" type="parTrans" cxnId="{B959BE6F-6E21-457C-9E3B-E780A496B5C0}">
      <dgm:prSet/>
      <dgm:spPr/>
      <dgm:t>
        <a:bodyPr/>
        <a:lstStyle/>
        <a:p>
          <a:endParaRPr lang="en-US"/>
        </a:p>
      </dgm:t>
    </dgm:pt>
    <dgm:pt modelId="{986D999C-0015-4031-9CD7-385A8BFC9AD0}" type="sibTrans" cxnId="{B959BE6F-6E21-457C-9E3B-E780A496B5C0}">
      <dgm:prSet/>
      <dgm:spPr/>
      <dgm:t>
        <a:bodyPr/>
        <a:lstStyle/>
        <a:p>
          <a:endParaRPr lang="en-US"/>
        </a:p>
      </dgm:t>
    </dgm:pt>
    <dgm:pt modelId="{BE722B78-E43F-4F92-BDA2-292AD40D43E3}">
      <dgm:prSet/>
      <dgm:spPr/>
      <dgm:t>
        <a:bodyPr/>
        <a:lstStyle/>
        <a:p>
          <a:r>
            <a:rPr lang="en-US" dirty="0"/>
            <a:t>A basis for </a:t>
          </a:r>
          <a:r>
            <a:rPr lang="en-US" b="1" dirty="0"/>
            <a:t>better allocation of resources</a:t>
          </a:r>
          <a:r>
            <a:rPr lang="en-US" dirty="0"/>
            <a:t> within restoration </a:t>
          </a:r>
          <a:r>
            <a:rPr lang="en-US" dirty="0" err="1"/>
            <a:t>programmes</a:t>
          </a:r>
          <a:endParaRPr lang="en-US" dirty="0"/>
        </a:p>
      </dgm:t>
    </dgm:pt>
    <dgm:pt modelId="{4B297444-398F-41F7-AA69-8865E6871445}" type="parTrans" cxnId="{C7134B9B-1B0E-4D82-B17A-CF0941B90CC7}">
      <dgm:prSet/>
      <dgm:spPr/>
      <dgm:t>
        <a:bodyPr/>
        <a:lstStyle/>
        <a:p>
          <a:endParaRPr lang="en-US"/>
        </a:p>
      </dgm:t>
    </dgm:pt>
    <dgm:pt modelId="{5572EC32-DB32-45CB-87F6-7AB5ADF15E1F}" type="sibTrans" cxnId="{C7134B9B-1B0E-4D82-B17A-CF0941B90CC7}">
      <dgm:prSet/>
      <dgm:spPr/>
      <dgm:t>
        <a:bodyPr/>
        <a:lstStyle/>
        <a:p>
          <a:endParaRPr lang="en-US"/>
        </a:p>
      </dgm:t>
    </dgm:pt>
    <dgm:pt modelId="{1E9EEAC0-884D-4000-95C8-924A347C5DB8}">
      <dgm:prSet/>
      <dgm:spPr/>
      <dgm:t>
        <a:bodyPr/>
        <a:lstStyle/>
        <a:p>
          <a:r>
            <a:rPr lang="en-US" b="1" dirty="0"/>
            <a:t>Engagement</a:t>
          </a:r>
          <a:r>
            <a:rPr lang="en-US" dirty="0"/>
            <a:t> of </a:t>
          </a:r>
          <a:r>
            <a:rPr lang="en-US" b="1" dirty="0"/>
            <a:t>multiple actors </a:t>
          </a:r>
          <a:r>
            <a:rPr lang="en-US" dirty="0"/>
            <a:t>and key policy-makers and </a:t>
          </a:r>
          <a:r>
            <a:rPr lang="en-US" b="1" dirty="0"/>
            <a:t>decision-maker</a:t>
          </a:r>
          <a:r>
            <a:rPr lang="en-US" dirty="0"/>
            <a:t>s from different sectors</a:t>
          </a:r>
        </a:p>
      </dgm:t>
    </dgm:pt>
    <dgm:pt modelId="{C9761D54-E10E-468E-8045-26BBFC1EC425}" type="parTrans" cxnId="{54482793-9E7D-4E35-992A-5C118D80FD59}">
      <dgm:prSet/>
      <dgm:spPr/>
      <dgm:t>
        <a:bodyPr/>
        <a:lstStyle/>
        <a:p>
          <a:endParaRPr lang="en-US"/>
        </a:p>
      </dgm:t>
    </dgm:pt>
    <dgm:pt modelId="{ED74E7D0-C91D-4382-A4BF-2F5541F9AA7D}" type="sibTrans" cxnId="{54482793-9E7D-4E35-992A-5C118D80FD59}">
      <dgm:prSet/>
      <dgm:spPr/>
      <dgm:t>
        <a:bodyPr/>
        <a:lstStyle/>
        <a:p>
          <a:endParaRPr lang="en-US"/>
        </a:p>
      </dgm:t>
    </dgm:pt>
    <dgm:pt modelId="{69566180-B71E-4828-BCB3-CFE64B216741}">
      <dgm:prSet/>
      <dgm:spPr/>
      <dgm:t>
        <a:bodyPr/>
        <a:lstStyle/>
        <a:p>
          <a:r>
            <a:rPr lang="en-US" b="1" dirty="0"/>
            <a:t>Shared understanding </a:t>
          </a:r>
          <a:r>
            <a:rPr lang="en-US" dirty="0"/>
            <a:t>of restoration opportunities and the value of multifunctional and inclusive landscapes. </a:t>
          </a:r>
        </a:p>
      </dgm:t>
    </dgm:pt>
    <dgm:pt modelId="{5645BCE9-8568-43D3-8E75-E0C15CAE25E2}" type="parTrans" cxnId="{D5F4AAF0-FFA6-49E5-B58B-F7066D6311A3}">
      <dgm:prSet/>
      <dgm:spPr/>
      <dgm:t>
        <a:bodyPr/>
        <a:lstStyle/>
        <a:p>
          <a:endParaRPr lang="en-US"/>
        </a:p>
      </dgm:t>
    </dgm:pt>
    <dgm:pt modelId="{77F0FAFB-D596-401D-805F-C37C2DCA0C16}" type="sibTrans" cxnId="{D5F4AAF0-FFA6-49E5-B58B-F7066D6311A3}">
      <dgm:prSet/>
      <dgm:spPr/>
      <dgm:t>
        <a:bodyPr/>
        <a:lstStyle/>
        <a:p>
          <a:endParaRPr lang="en-US"/>
        </a:p>
      </dgm:t>
    </dgm:pt>
    <dgm:pt modelId="{E4E10402-8EE3-AA4A-B877-DE72AFBE62F9}" type="pres">
      <dgm:prSet presAssocID="{FC2B27FB-8970-4C89-8056-8A69E3A48DC0}" presName="vert0" presStyleCnt="0">
        <dgm:presLayoutVars>
          <dgm:dir/>
          <dgm:animOne val="branch"/>
          <dgm:animLvl val="lvl"/>
        </dgm:presLayoutVars>
      </dgm:prSet>
      <dgm:spPr/>
    </dgm:pt>
    <dgm:pt modelId="{31344C38-9524-D549-8007-AF8A363B9B2E}" type="pres">
      <dgm:prSet presAssocID="{026C926F-F59E-4B6E-99C9-238B8588B10D}" presName="thickLine" presStyleLbl="alignNode1" presStyleIdx="0" presStyleCnt="5"/>
      <dgm:spPr/>
    </dgm:pt>
    <dgm:pt modelId="{8D1B8D37-23C2-5C43-9D3A-E7CD5EA2EA76}" type="pres">
      <dgm:prSet presAssocID="{026C926F-F59E-4B6E-99C9-238B8588B10D}" presName="horz1" presStyleCnt="0"/>
      <dgm:spPr/>
    </dgm:pt>
    <dgm:pt modelId="{1C3119CA-C06B-0E40-B805-17D7CAC57DEB}" type="pres">
      <dgm:prSet presAssocID="{026C926F-F59E-4B6E-99C9-238B8588B10D}" presName="tx1" presStyleLbl="revTx" presStyleIdx="0" presStyleCnt="5"/>
      <dgm:spPr/>
    </dgm:pt>
    <dgm:pt modelId="{936CA4C9-8869-6346-89BA-4F4BC22946A4}" type="pres">
      <dgm:prSet presAssocID="{026C926F-F59E-4B6E-99C9-238B8588B10D}" presName="vert1" presStyleCnt="0"/>
      <dgm:spPr/>
    </dgm:pt>
    <dgm:pt modelId="{C6EB6487-A7FE-174F-8B81-E7BF75ABE240}" type="pres">
      <dgm:prSet presAssocID="{30FDA5F4-AB50-477E-B884-1ACADD872ACB}" presName="thickLine" presStyleLbl="alignNode1" presStyleIdx="1" presStyleCnt="5"/>
      <dgm:spPr/>
    </dgm:pt>
    <dgm:pt modelId="{77DF26F1-0A60-574A-897E-5E7291845CAE}" type="pres">
      <dgm:prSet presAssocID="{30FDA5F4-AB50-477E-B884-1ACADD872ACB}" presName="horz1" presStyleCnt="0"/>
      <dgm:spPr/>
    </dgm:pt>
    <dgm:pt modelId="{D5A78208-0CD6-0249-9DB7-1297B96F36AC}" type="pres">
      <dgm:prSet presAssocID="{30FDA5F4-AB50-477E-B884-1ACADD872ACB}" presName="tx1" presStyleLbl="revTx" presStyleIdx="1" presStyleCnt="5"/>
      <dgm:spPr/>
    </dgm:pt>
    <dgm:pt modelId="{BE11B768-F1B4-8C4E-868D-D86201E496C1}" type="pres">
      <dgm:prSet presAssocID="{30FDA5F4-AB50-477E-B884-1ACADD872ACB}" presName="vert1" presStyleCnt="0"/>
      <dgm:spPr/>
    </dgm:pt>
    <dgm:pt modelId="{7AC834C8-C59D-C941-A824-BDB2EEF89193}" type="pres">
      <dgm:prSet presAssocID="{BE722B78-E43F-4F92-BDA2-292AD40D43E3}" presName="thickLine" presStyleLbl="alignNode1" presStyleIdx="2" presStyleCnt="5"/>
      <dgm:spPr/>
    </dgm:pt>
    <dgm:pt modelId="{55D385F3-28A8-6F45-9166-CEA9B61A7485}" type="pres">
      <dgm:prSet presAssocID="{BE722B78-E43F-4F92-BDA2-292AD40D43E3}" presName="horz1" presStyleCnt="0"/>
      <dgm:spPr/>
    </dgm:pt>
    <dgm:pt modelId="{EC4BE120-B579-AC4C-A4F8-F9092BD4152E}" type="pres">
      <dgm:prSet presAssocID="{BE722B78-E43F-4F92-BDA2-292AD40D43E3}" presName="tx1" presStyleLbl="revTx" presStyleIdx="2" presStyleCnt="5"/>
      <dgm:spPr/>
    </dgm:pt>
    <dgm:pt modelId="{407108E9-1290-E645-8BBE-21BD02AECD26}" type="pres">
      <dgm:prSet presAssocID="{BE722B78-E43F-4F92-BDA2-292AD40D43E3}" presName="vert1" presStyleCnt="0"/>
      <dgm:spPr/>
    </dgm:pt>
    <dgm:pt modelId="{51198091-ADD8-0046-A963-62055A481AD2}" type="pres">
      <dgm:prSet presAssocID="{1E9EEAC0-884D-4000-95C8-924A347C5DB8}" presName="thickLine" presStyleLbl="alignNode1" presStyleIdx="3" presStyleCnt="5"/>
      <dgm:spPr/>
    </dgm:pt>
    <dgm:pt modelId="{EB52677B-D7DE-AF49-BCFE-4A9452854A0C}" type="pres">
      <dgm:prSet presAssocID="{1E9EEAC0-884D-4000-95C8-924A347C5DB8}" presName="horz1" presStyleCnt="0"/>
      <dgm:spPr/>
    </dgm:pt>
    <dgm:pt modelId="{2F894B84-2B7D-5641-BDC3-2C35D7E19E45}" type="pres">
      <dgm:prSet presAssocID="{1E9EEAC0-884D-4000-95C8-924A347C5DB8}" presName="tx1" presStyleLbl="revTx" presStyleIdx="3" presStyleCnt="5"/>
      <dgm:spPr/>
    </dgm:pt>
    <dgm:pt modelId="{972A7032-467E-4542-82C7-1EE23937BD62}" type="pres">
      <dgm:prSet presAssocID="{1E9EEAC0-884D-4000-95C8-924A347C5DB8}" presName="vert1" presStyleCnt="0"/>
      <dgm:spPr/>
    </dgm:pt>
    <dgm:pt modelId="{D29A5BEE-E536-EB41-820A-E5D1C9627D35}" type="pres">
      <dgm:prSet presAssocID="{69566180-B71E-4828-BCB3-CFE64B216741}" presName="thickLine" presStyleLbl="alignNode1" presStyleIdx="4" presStyleCnt="5"/>
      <dgm:spPr/>
    </dgm:pt>
    <dgm:pt modelId="{8531182D-6994-0C4F-AF94-91D3B47E03D1}" type="pres">
      <dgm:prSet presAssocID="{69566180-B71E-4828-BCB3-CFE64B216741}" presName="horz1" presStyleCnt="0"/>
      <dgm:spPr/>
    </dgm:pt>
    <dgm:pt modelId="{2C3EC597-9203-F34B-9125-1033094DAD94}" type="pres">
      <dgm:prSet presAssocID="{69566180-B71E-4828-BCB3-CFE64B216741}" presName="tx1" presStyleLbl="revTx" presStyleIdx="4" presStyleCnt="5"/>
      <dgm:spPr/>
    </dgm:pt>
    <dgm:pt modelId="{45AC7E63-D357-624F-9389-22EE6135AE6E}" type="pres">
      <dgm:prSet presAssocID="{69566180-B71E-4828-BCB3-CFE64B216741}" presName="vert1" presStyleCnt="0"/>
      <dgm:spPr/>
    </dgm:pt>
  </dgm:ptLst>
  <dgm:cxnLst>
    <dgm:cxn modelId="{83A8FA1C-C927-6E45-AA3D-EF571DC24719}" type="presOf" srcId="{BE722B78-E43F-4F92-BDA2-292AD40D43E3}" destId="{EC4BE120-B579-AC4C-A4F8-F9092BD4152E}" srcOrd="0" destOrd="0" presId="urn:microsoft.com/office/officeart/2008/layout/LinedList"/>
    <dgm:cxn modelId="{1F01AE47-2E32-9D44-B923-1244AB3FCE9C}" type="presOf" srcId="{FC2B27FB-8970-4C89-8056-8A69E3A48DC0}" destId="{E4E10402-8EE3-AA4A-B877-DE72AFBE62F9}" srcOrd="0" destOrd="0" presId="urn:microsoft.com/office/officeart/2008/layout/LinedList"/>
    <dgm:cxn modelId="{4FEDAE5E-AEDA-2C42-9EC5-FB7652DC6D9F}" type="presOf" srcId="{30FDA5F4-AB50-477E-B884-1ACADD872ACB}" destId="{D5A78208-0CD6-0249-9DB7-1297B96F36AC}" srcOrd="0" destOrd="0" presId="urn:microsoft.com/office/officeart/2008/layout/LinedList"/>
    <dgm:cxn modelId="{1FD35A66-9225-4EF8-BFD0-5C93E721F547}" srcId="{FC2B27FB-8970-4C89-8056-8A69E3A48DC0}" destId="{026C926F-F59E-4B6E-99C9-238B8588B10D}" srcOrd="0" destOrd="0" parTransId="{14F3EB7D-2024-4B6B-8F8E-092EA7C7A63B}" sibTransId="{6965EEAF-1434-48ED-9841-AF03A3BB561F}"/>
    <dgm:cxn modelId="{B959BE6F-6E21-457C-9E3B-E780A496B5C0}" srcId="{FC2B27FB-8970-4C89-8056-8A69E3A48DC0}" destId="{30FDA5F4-AB50-477E-B884-1ACADD872ACB}" srcOrd="1" destOrd="0" parTransId="{65A94DF6-988A-4651-BFBE-6F7B64A2EE98}" sibTransId="{986D999C-0015-4031-9CD7-385A8BFC9AD0}"/>
    <dgm:cxn modelId="{54482793-9E7D-4E35-992A-5C118D80FD59}" srcId="{FC2B27FB-8970-4C89-8056-8A69E3A48DC0}" destId="{1E9EEAC0-884D-4000-95C8-924A347C5DB8}" srcOrd="3" destOrd="0" parTransId="{C9761D54-E10E-468E-8045-26BBFC1EC425}" sibTransId="{ED74E7D0-C91D-4382-A4BF-2F5541F9AA7D}"/>
    <dgm:cxn modelId="{C7134B9B-1B0E-4D82-B17A-CF0941B90CC7}" srcId="{FC2B27FB-8970-4C89-8056-8A69E3A48DC0}" destId="{BE722B78-E43F-4F92-BDA2-292AD40D43E3}" srcOrd="2" destOrd="0" parTransId="{4B297444-398F-41F7-AA69-8865E6871445}" sibTransId="{5572EC32-DB32-45CB-87F6-7AB5ADF15E1F}"/>
    <dgm:cxn modelId="{B12219CA-A5D8-5749-B0F7-5745B423549E}" type="presOf" srcId="{026C926F-F59E-4B6E-99C9-238B8588B10D}" destId="{1C3119CA-C06B-0E40-B805-17D7CAC57DEB}" srcOrd="0" destOrd="0" presId="urn:microsoft.com/office/officeart/2008/layout/LinedList"/>
    <dgm:cxn modelId="{9FD796D6-FBE5-C249-A984-734FDB9F3EF9}" type="presOf" srcId="{1E9EEAC0-884D-4000-95C8-924A347C5DB8}" destId="{2F894B84-2B7D-5641-BDC3-2C35D7E19E45}" srcOrd="0" destOrd="0" presId="urn:microsoft.com/office/officeart/2008/layout/LinedList"/>
    <dgm:cxn modelId="{D5F4AAF0-FFA6-49E5-B58B-F7066D6311A3}" srcId="{FC2B27FB-8970-4C89-8056-8A69E3A48DC0}" destId="{69566180-B71E-4828-BCB3-CFE64B216741}" srcOrd="4" destOrd="0" parTransId="{5645BCE9-8568-43D3-8E75-E0C15CAE25E2}" sibTransId="{77F0FAFB-D596-401D-805F-C37C2DCA0C16}"/>
    <dgm:cxn modelId="{8511B1F3-389E-7D4D-8F6C-EABAC38AF0CF}" type="presOf" srcId="{69566180-B71E-4828-BCB3-CFE64B216741}" destId="{2C3EC597-9203-F34B-9125-1033094DAD94}" srcOrd="0" destOrd="0" presId="urn:microsoft.com/office/officeart/2008/layout/LinedList"/>
    <dgm:cxn modelId="{EAFC372F-36FD-F24D-B6E9-EA706384876C}" type="presParOf" srcId="{E4E10402-8EE3-AA4A-B877-DE72AFBE62F9}" destId="{31344C38-9524-D549-8007-AF8A363B9B2E}" srcOrd="0" destOrd="0" presId="urn:microsoft.com/office/officeart/2008/layout/LinedList"/>
    <dgm:cxn modelId="{6027B45F-6C4D-DE49-A493-19D06B825858}" type="presParOf" srcId="{E4E10402-8EE3-AA4A-B877-DE72AFBE62F9}" destId="{8D1B8D37-23C2-5C43-9D3A-E7CD5EA2EA76}" srcOrd="1" destOrd="0" presId="urn:microsoft.com/office/officeart/2008/layout/LinedList"/>
    <dgm:cxn modelId="{61D2EBEC-17C5-B848-9D65-2130733A0647}" type="presParOf" srcId="{8D1B8D37-23C2-5C43-9D3A-E7CD5EA2EA76}" destId="{1C3119CA-C06B-0E40-B805-17D7CAC57DEB}" srcOrd="0" destOrd="0" presId="urn:microsoft.com/office/officeart/2008/layout/LinedList"/>
    <dgm:cxn modelId="{B757ECDD-713C-F249-B4FC-B2E9A9D90024}" type="presParOf" srcId="{8D1B8D37-23C2-5C43-9D3A-E7CD5EA2EA76}" destId="{936CA4C9-8869-6346-89BA-4F4BC22946A4}" srcOrd="1" destOrd="0" presId="urn:microsoft.com/office/officeart/2008/layout/LinedList"/>
    <dgm:cxn modelId="{D7999C4D-744B-3944-99D9-7E430D139BC9}" type="presParOf" srcId="{E4E10402-8EE3-AA4A-B877-DE72AFBE62F9}" destId="{C6EB6487-A7FE-174F-8B81-E7BF75ABE240}" srcOrd="2" destOrd="0" presId="urn:microsoft.com/office/officeart/2008/layout/LinedList"/>
    <dgm:cxn modelId="{A75022CD-3BCE-6844-A185-02140FC25AD2}" type="presParOf" srcId="{E4E10402-8EE3-AA4A-B877-DE72AFBE62F9}" destId="{77DF26F1-0A60-574A-897E-5E7291845CAE}" srcOrd="3" destOrd="0" presId="urn:microsoft.com/office/officeart/2008/layout/LinedList"/>
    <dgm:cxn modelId="{CC459BB2-B30F-5C4F-B143-9AB45F9D2277}" type="presParOf" srcId="{77DF26F1-0A60-574A-897E-5E7291845CAE}" destId="{D5A78208-0CD6-0249-9DB7-1297B96F36AC}" srcOrd="0" destOrd="0" presId="urn:microsoft.com/office/officeart/2008/layout/LinedList"/>
    <dgm:cxn modelId="{853128FC-1FCF-794B-9F0B-4A0D35FE19C8}" type="presParOf" srcId="{77DF26F1-0A60-574A-897E-5E7291845CAE}" destId="{BE11B768-F1B4-8C4E-868D-D86201E496C1}" srcOrd="1" destOrd="0" presId="urn:microsoft.com/office/officeart/2008/layout/LinedList"/>
    <dgm:cxn modelId="{E0AF8E22-F8FE-2246-9EA0-0EA044053716}" type="presParOf" srcId="{E4E10402-8EE3-AA4A-B877-DE72AFBE62F9}" destId="{7AC834C8-C59D-C941-A824-BDB2EEF89193}" srcOrd="4" destOrd="0" presId="urn:microsoft.com/office/officeart/2008/layout/LinedList"/>
    <dgm:cxn modelId="{EE15F407-CD50-3448-AA12-EF882568DA14}" type="presParOf" srcId="{E4E10402-8EE3-AA4A-B877-DE72AFBE62F9}" destId="{55D385F3-28A8-6F45-9166-CEA9B61A7485}" srcOrd="5" destOrd="0" presId="urn:microsoft.com/office/officeart/2008/layout/LinedList"/>
    <dgm:cxn modelId="{848B9CC0-72ED-D749-98DB-4E338655C9B9}" type="presParOf" srcId="{55D385F3-28A8-6F45-9166-CEA9B61A7485}" destId="{EC4BE120-B579-AC4C-A4F8-F9092BD4152E}" srcOrd="0" destOrd="0" presId="urn:microsoft.com/office/officeart/2008/layout/LinedList"/>
    <dgm:cxn modelId="{7CD6D065-4624-614C-93F0-316810233DC4}" type="presParOf" srcId="{55D385F3-28A8-6F45-9166-CEA9B61A7485}" destId="{407108E9-1290-E645-8BBE-21BD02AECD26}" srcOrd="1" destOrd="0" presId="urn:microsoft.com/office/officeart/2008/layout/LinedList"/>
    <dgm:cxn modelId="{FFA49936-9A00-574A-A3D2-E6E8A8148434}" type="presParOf" srcId="{E4E10402-8EE3-AA4A-B877-DE72AFBE62F9}" destId="{51198091-ADD8-0046-A963-62055A481AD2}" srcOrd="6" destOrd="0" presId="urn:microsoft.com/office/officeart/2008/layout/LinedList"/>
    <dgm:cxn modelId="{91DEBE7C-7719-954F-B113-C31962B88DAC}" type="presParOf" srcId="{E4E10402-8EE3-AA4A-B877-DE72AFBE62F9}" destId="{EB52677B-D7DE-AF49-BCFE-4A9452854A0C}" srcOrd="7" destOrd="0" presId="urn:microsoft.com/office/officeart/2008/layout/LinedList"/>
    <dgm:cxn modelId="{2E82F3C4-692B-4648-ABCF-63F93160ADA0}" type="presParOf" srcId="{EB52677B-D7DE-AF49-BCFE-4A9452854A0C}" destId="{2F894B84-2B7D-5641-BDC3-2C35D7E19E45}" srcOrd="0" destOrd="0" presId="urn:microsoft.com/office/officeart/2008/layout/LinedList"/>
    <dgm:cxn modelId="{31C47861-494D-8643-87C2-775110654560}" type="presParOf" srcId="{EB52677B-D7DE-AF49-BCFE-4A9452854A0C}" destId="{972A7032-467E-4542-82C7-1EE23937BD62}" srcOrd="1" destOrd="0" presId="urn:microsoft.com/office/officeart/2008/layout/LinedList"/>
    <dgm:cxn modelId="{44AA63DF-78B4-0143-B555-97A1FE0D4C13}" type="presParOf" srcId="{E4E10402-8EE3-AA4A-B877-DE72AFBE62F9}" destId="{D29A5BEE-E536-EB41-820A-E5D1C9627D35}" srcOrd="8" destOrd="0" presId="urn:microsoft.com/office/officeart/2008/layout/LinedList"/>
    <dgm:cxn modelId="{0CA7CB3C-0CE2-4544-B258-3BBC66C2565F}" type="presParOf" srcId="{E4E10402-8EE3-AA4A-B877-DE72AFBE62F9}" destId="{8531182D-6994-0C4F-AF94-91D3B47E03D1}" srcOrd="9" destOrd="0" presId="urn:microsoft.com/office/officeart/2008/layout/LinedList"/>
    <dgm:cxn modelId="{041AEA7B-0DF2-0148-8C68-9890535C6466}" type="presParOf" srcId="{8531182D-6994-0C4F-AF94-91D3B47E03D1}" destId="{2C3EC597-9203-F34B-9125-1033094DAD94}" srcOrd="0" destOrd="0" presId="urn:microsoft.com/office/officeart/2008/layout/LinedList"/>
    <dgm:cxn modelId="{A0C95C4C-A439-9B4C-A149-246115D4A24A}" type="presParOf" srcId="{8531182D-6994-0C4F-AF94-91D3B47E03D1}" destId="{45AC7E63-D357-624F-9389-22EE6135AE6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0F142-E930-1E4D-86D3-F7B897575CAE}">
      <dsp:nvSpPr>
        <dsp:cNvPr id="0" name=""/>
        <dsp:cNvSpPr/>
      </dsp:nvSpPr>
      <dsp:spPr>
        <a:xfrm>
          <a:off x="7243"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1. PLANNING &amp; PREPARATION</a:t>
          </a:r>
        </a:p>
      </dsp:txBody>
      <dsp:txXfrm>
        <a:off x="45292" y="1642590"/>
        <a:ext cx="2089025" cy="1222975"/>
      </dsp:txXfrm>
    </dsp:sp>
    <dsp:sp modelId="{0EE0394A-9BD4-7244-A391-43CBF2720DB3}">
      <dsp:nvSpPr>
        <dsp:cNvPr id="0" name=""/>
        <dsp:cNvSpPr/>
      </dsp:nvSpPr>
      <dsp:spPr>
        <a:xfrm>
          <a:off x="2388879" y="1985603"/>
          <a:ext cx="459006" cy="536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88879" y="2092993"/>
        <a:ext cx="321304" cy="322170"/>
      </dsp:txXfrm>
    </dsp:sp>
    <dsp:sp modelId="{7DE5DFA6-8C64-C042-B810-F4A97F669975}">
      <dsp:nvSpPr>
        <dsp:cNvPr id="0" name=""/>
        <dsp:cNvSpPr/>
      </dsp:nvSpPr>
      <dsp:spPr>
        <a:xfrm>
          <a:off x="3038416"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2. DATA COLLECTION &amp; ANALYSIS</a:t>
          </a:r>
        </a:p>
      </dsp:txBody>
      <dsp:txXfrm>
        <a:off x="3076465" y="1642590"/>
        <a:ext cx="2089025" cy="1222975"/>
      </dsp:txXfrm>
    </dsp:sp>
    <dsp:sp modelId="{6C8CFF9D-4091-DC48-B145-BB96B044FB47}">
      <dsp:nvSpPr>
        <dsp:cNvPr id="0" name=""/>
        <dsp:cNvSpPr/>
      </dsp:nvSpPr>
      <dsp:spPr>
        <a:xfrm>
          <a:off x="5420051" y="1985603"/>
          <a:ext cx="459006" cy="536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420051" y="2092993"/>
        <a:ext cx="321304" cy="322170"/>
      </dsp:txXfrm>
    </dsp:sp>
    <dsp:sp modelId="{1264FF2A-7F8A-8247-9A13-D299A6EF7167}">
      <dsp:nvSpPr>
        <dsp:cNvPr id="0" name=""/>
        <dsp:cNvSpPr/>
      </dsp:nvSpPr>
      <dsp:spPr>
        <a:xfrm>
          <a:off x="6069588" y="1604541"/>
          <a:ext cx="2165123" cy="1299073"/>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3. RESULTS TO RECOMMENDATIONS</a:t>
          </a:r>
        </a:p>
      </dsp:txBody>
      <dsp:txXfrm>
        <a:off x="6107637" y="1642590"/>
        <a:ext cx="2089025" cy="1222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97C17-507A-418B-9960-B9A06C261B9D}">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17CC1-7AB1-4AE8-B06E-588A50F12665}">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13EC1-6DCC-4024-BA26-F93FF0190D06}">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Landscape and </a:t>
          </a:r>
          <a:r>
            <a:rPr lang="en-US" sz="1500" b="0" kern="1200" dirty="0"/>
            <a:t>stakeholder </a:t>
          </a:r>
          <a:r>
            <a:rPr lang="en-US" sz="1500" b="1" kern="1200" dirty="0"/>
            <a:t>mapping</a:t>
          </a:r>
          <a:r>
            <a:rPr lang="en-US" sz="1500" b="0" kern="1200" dirty="0"/>
            <a:t> </a:t>
          </a:r>
        </a:p>
      </dsp:txBody>
      <dsp:txXfrm>
        <a:off x="692764" y="1407"/>
        <a:ext cx="9822835" cy="599796"/>
      </dsp:txXfrm>
    </dsp:sp>
    <dsp:sp modelId="{F1B4590F-1031-453E-B437-6B787AAF7B10}">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944E3-47C5-4184-B7E7-1EAA55024E85}">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91EDE-C833-47A3-B33D-308E6A2ED2F6}">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A shortlist of the most </a:t>
          </a:r>
          <a:r>
            <a:rPr lang="en-US" sz="1500" b="1" kern="1200" dirty="0"/>
            <a:t>relevant and feasible restoration options</a:t>
          </a:r>
          <a:r>
            <a:rPr lang="en-US" sz="1500" kern="1200" dirty="0"/>
            <a:t> across the assessment area </a:t>
          </a:r>
        </a:p>
      </dsp:txBody>
      <dsp:txXfrm>
        <a:off x="692764" y="751152"/>
        <a:ext cx="9822835" cy="599796"/>
      </dsp:txXfrm>
    </dsp:sp>
    <dsp:sp modelId="{B1CBEE30-38D8-4D9C-AB0E-60954D1C9184}">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616EB-25F8-4A68-A470-29129FFC8CD2}">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84486-B742-4A19-9062-4B3F4B971949}">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Quantified</a:t>
          </a:r>
          <a:r>
            <a:rPr lang="en-US" sz="1500" b="1" kern="1200" dirty="0"/>
            <a:t> costs and benefits </a:t>
          </a:r>
          <a:r>
            <a:rPr lang="en-US" sz="1500" kern="1200" dirty="0"/>
            <a:t>of each intervention type </a:t>
          </a:r>
        </a:p>
      </dsp:txBody>
      <dsp:txXfrm>
        <a:off x="692764" y="1500898"/>
        <a:ext cx="9822835" cy="599796"/>
      </dsp:txXfrm>
    </dsp:sp>
    <dsp:sp modelId="{21D6D377-60E2-4EA3-978B-4EDCA3F73FDD}">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D823E-79CA-4063-8B84-28514D412AD1}">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0A684-8AE9-4F4A-9F86-37465EBD76CB}">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Estimated values of additional </a:t>
          </a:r>
          <a:r>
            <a:rPr lang="en-US" sz="1500" b="1" kern="1200" dirty="0"/>
            <a:t>carbon sequestered </a:t>
          </a:r>
          <a:r>
            <a:rPr lang="en-US" sz="1500" kern="1200" dirty="0"/>
            <a:t>by these intervention types </a:t>
          </a:r>
        </a:p>
      </dsp:txBody>
      <dsp:txXfrm>
        <a:off x="692764" y="2250643"/>
        <a:ext cx="9822835" cy="599796"/>
      </dsp:txXfrm>
    </dsp:sp>
    <dsp:sp modelId="{4A1DCA84-906E-42D3-B176-A4125C50341F}">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919C49-8865-46E6-B26B-607480D85459}">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58229-74DE-42B6-8CF1-536F899B1918}">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A </a:t>
          </a:r>
          <a:r>
            <a:rPr lang="en-US" sz="1500" b="1" kern="1200" dirty="0"/>
            <a:t>diagnostic</a:t>
          </a:r>
          <a:r>
            <a:rPr lang="en-US" sz="1500" kern="1200" dirty="0"/>
            <a:t> of the presence of </a:t>
          </a:r>
          <a:r>
            <a:rPr lang="en-US" sz="1500" b="1" kern="1200" dirty="0"/>
            <a:t>key success factors </a:t>
          </a:r>
          <a:r>
            <a:rPr lang="en-US" sz="1500" kern="1200" dirty="0"/>
            <a:t>and identification of strategies to address major </a:t>
          </a:r>
          <a:r>
            <a:rPr lang="en-US" sz="1500" b="1" kern="1200" dirty="0"/>
            <a:t>policy, legal and institutional bottlenecks </a:t>
          </a:r>
        </a:p>
      </dsp:txBody>
      <dsp:txXfrm>
        <a:off x="692764" y="3000388"/>
        <a:ext cx="9822835" cy="599796"/>
      </dsp:txXfrm>
    </dsp:sp>
    <dsp:sp modelId="{4DD430C8-A7E9-4138-8BE1-B3895B190C7E}">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E2126-9BD2-443D-8536-EA96613888F6}">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2E25E-17BD-497F-9E95-DB8D66F3965D}">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Analysis of the </a:t>
          </a:r>
          <a:r>
            <a:rPr lang="en-US" sz="1500" b="1" kern="1200" dirty="0"/>
            <a:t>finance and resourcing options </a:t>
          </a:r>
          <a:r>
            <a:rPr lang="en-US" sz="1500" kern="1200" dirty="0"/>
            <a:t>for restoration in the assessment area </a:t>
          </a:r>
        </a:p>
      </dsp:txBody>
      <dsp:txXfrm>
        <a:off x="692764" y="3750134"/>
        <a:ext cx="9822835"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6C7B3-B41D-49DE-B7B6-64A86407946B}">
      <dsp:nvSpPr>
        <dsp:cNvPr id="0" name=""/>
        <dsp:cNvSpPr/>
      </dsp:nvSpPr>
      <dsp:spPr>
        <a:xfrm>
          <a:off x="6355" y="385135"/>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94BD8-08DE-43A5-9CA2-CE52B5A76781}">
      <dsp:nvSpPr>
        <dsp:cNvPr id="0" name=""/>
        <dsp:cNvSpPr/>
      </dsp:nvSpPr>
      <dsp:spPr>
        <a:xfrm>
          <a:off x="177598" y="556378"/>
          <a:ext cx="472955" cy="47295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25D15-A32B-4909-8E61-E51BBDCC7931}">
      <dsp:nvSpPr>
        <dsp:cNvPr id="0" name=""/>
        <dsp:cNvSpPr/>
      </dsp:nvSpPr>
      <dsp:spPr>
        <a:xfrm>
          <a:off x="996533" y="385135"/>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Restoration opportunity mapping</a:t>
          </a:r>
        </a:p>
      </dsp:txBody>
      <dsp:txXfrm>
        <a:off x="996533" y="385135"/>
        <a:ext cx="1922109" cy="815440"/>
      </dsp:txXfrm>
    </dsp:sp>
    <dsp:sp modelId="{14B6BC38-7FDB-43B6-9CC2-2208A8249D0D}">
      <dsp:nvSpPr>
        <dsp:cNvPr id="0" name=""/>
        <dsp:cNvSpPr/>
      </dsp:nvSpPr>
      <dsp:spPr>
        <a:xfrm>
          <a:off x="3253556" y="385135"/>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52EB16-9FCB-4F33-B453-303184617080}">
      <dsp:nvSpPr>
        <dsp:cNvPr id="0" name=""/>
        <dsp:cNvSpPr/>
      </dsp:nvSpPr>
      <dsp:spPr>
        <a:xfrm>
          <a:off x="3424799" y="556378"/>
          <a:ext cx="472955" cy="47295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DFB44B-15F2-4897-B0C7-62753E15B246}">
      <dsp:nvSpPr>
        <dsp:cNvPr id="0" name=""/>
        <dsp:cNvSpPr/>
      </dsp:nvSpPr>
      <dsp:spPr>
        <a:xfrm>
          <a:off x="4243734" y="385135"/>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Cost-benefit analysis </a:t>
          </a:r>
        </a:p>
      </dsp:txBody>
      <dsp:txXfrm>
        <a:off x="4243734" y="385135"/>
        <a:ext cx="1922109" cy="815440"/>
      </dsp:txXfrm>
    </dsp:sp>
    <dsp:sp modelId="{D6B2B98A-3C70-4688-9D72-371358B3013D}">
      <dsp:nvSpPr>
        <dsp:cNvPr id="0" name=""/>
        <dsp:cNvSpPr/>
      </dsp:nvSpPr>
      <dsp:spPr>
        <a:xfrm>
          <a:off x="6355" y="2029092"/>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2126E-BB71-4440-86C0-BAC7598E2C14}">
      <dsp:nvSpPr>
        <dsp:cNvPr id="0" name=""/>
        <dsp:cNvSpPr/>
      </dsp:nvSpPr>
      <dsp:spPr>
        <a:xfrm>
          <a:off x="177598" y="2200334"/>
          <a:ext cx="472955" cy="47295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49C19-035C-4AA7-8208-A943183D3D40}">
      <dsp:nvSpPr>
        <dsp:cNvPr id="0" name=""/>
        <dsp:cNvSpPr/>
      </dsp:nvSpPr>
      <dsp:spPr>
        <a:xfrm>
          <a:off x="996533" y="2029092"/>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GHG analysis</a:t>
          </a:r>
        </a:p>
      </dsp:txBody>
      <dsp:txXfrm>
        <a:off x="996533" y="2029092"/>
        <a:ext cx="1922109" cy="815440"/>
      </dsp:txXfrm>
    </dsp:sp>
    <dsp:sp modelId="{29E1A604-F918-4119-B071-039E9E37E446}">
      <dsp:nvSpPr>
        <dsp:cNvPr id="0" name=""/>
        <dsp:cNvSpPr/>
      </dsp:nvSpPr>
      <dsp:spPr>
        <a:xfrm>
          <a:off x="3253556" y="2029092"/>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770A1-B50D-4C55-9A3D-54711962034F}">
      <dsp:nvSpPr>
        <dsp:cNvPr id="0" name=""/>
        <dsp:cNvSpPr/>
      </dsp:nvSpPr>
      <dsp:spPr>
        <a:xfrm>
          <a:off x="3424799" y="2200334"/>
          <a:ext cx="472955" cy="47295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05D098-0672-4049-9A37-28BEC01044FB}">
      <dsp:nvSpPr>
        <dsp:cNvPr id="0" name=""/>
        <dsp:cNvSpPr/>
      </dsp:nvSpPr>
      <dsp:spPr>
        <a:xfrm>
          <a:off x="4243734" y="2029092"/>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Diagnostic of key success factors</a:t>
          </a:r>
        </a:p>
      </dsp:txBody>
      <dsp:txXfrm>
        <a:off x="4243734" y="2029092"/>
        <a:ext cx="1922109" cy="815440"/>
      </dsp:txXfrm>
    </dsp:sp>
    <dsp:sp modelId="{ACE678C0-0EDD-5843-9B86-627915D144EB}">
      <dsp:nvSpPr>
        <dsp:cNvPr id="0" name=""/>
        <dsp:cNvSpPr/>
      </dsp:nvSpPr>
      <dsp:spPr>
        <a:xfrm>
          <a:off x="6355" y="3673049"/>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5B647-5642-1940-896F-5FD328A6A7A2}">
      <dsp:nvSpPr>
        <dsp:cNvPr id="0" name=""/>
        <dsp:cNvSpPr/>
      </dsp:nvSpPr>
      <dsp:spPr>
        <a:xfrm>
          <a:off x="177598" y="3844291"/>
          <a:ext cx="472955" cy="472955"/>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D525E-4CB1-9C4B-ADCD-CE4F4416845C}">
      <dsp:nvSpPr>
        <dsp:cNvPr id="0" name=""/>
        <dsp:cNvSpPr/>
      </dsp:nvSpPr>
      <dsp:spPr>
        <a:xfrm>
          <a:off x="996533" y="3673049"/>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Policy, legal and institutional analysis</a:t>
          </a:r>
        </a:p>
      </dsp:txBody>
      <dsp:txXfrm>
        <a:off x="996533" y="3673049"/>
        <a:ext cx="1922109" cy="815440"/>
      </dsp:txXfrm>
    </dsp:sp>
    <dsp:sp modelId="{EF490452-2B37-4FD6-9CD7-43DF2C3B1CBA}">
      <dsp:nvSpPr>
        <dsp:cNvPr id="0" name=""/>
        <dsp:cNvSpPr/>
      </dsp:nvSpPr>
      <dsp:spPr>
        <a:xfrm>
          <a:off x="3253556" y="3673049"/>
          <a:ext cx="815440" cy="81544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5FF85-CEBA-4123-854C-C787E0A3B8CC}">
      <dsp:nvSpPr>
        <dsp:cNvPr id="0" name=""/>
        <dsp:cNvSpPr/>
      </dsp:nvSpPr>
      <dsp:spPr>
        <a:xfrm>
          <a:off x="3424799" y="3844291"/>
          <a:ext cx="472955" cy="472955"/>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EB6BB8-C32D-413A-86B9-486AC3FE8C3C}">
      <dsp:nvSpPr>
        <dsp:cNvPr id="0" name=""/>
        <dsp:cNvSpPr/>
      </dsp:nvSpPr>
      <dsp:spPr>
        <a:xfrm>
          <a:off x="4243734" y="3673049"/>
          <a:ext cx="1922109" cy="8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Finance analysis</a:t>
          </a:r>
        </a:p>
      </dsp:txBody>
      <dsp:txXfrm>
        <a:off x="4243734" y="3673049"/>
        <a:ext cx="1922109" cy="81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44C38-9524-D549-8007-AF8A363B9B2E}">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119CA-C06B-0E40-B805-17D7CAC57DEB}">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Landscape-level information </a:t>
          </a:r>
          <a:r>
            <a:rPr lang="en-US" sz="2300" kern="1200" dirty="0"/>
            <a:t>for improved land-use and agriculture </a:t>
          </a:r>
          <a:r>
            <a:rPr lang="en-US" sz="2300" b="1" kern="1200" dirty="0"/>
            <a:t>decision-making</a:t>
          </a:r>
          <a:endParaRPr lang="en-US" sz="2300" kern="1200" dirty="0"/>
        </a:p>
      </dsp:txBody>
      <dsp:txXfrm>
        <a:off x="0" y="531"/>
        <a:ext cx="10515600" cy="870055"/>
      </dsp:txXfrm>
    </dsp:sp>
    <dsp:sp modelId="{C6EB6487-A7FE-174F-8B81-E7BF75ABE240}">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78208-0CD6-0249-9DB7-1297B96F36AC}">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Key inputs </a:t>
          </a:r>
          <a:r>
            <a:rPr lang="en-US" sz="2300" b="0" kern="1200" dirty="0"/>
            <a:t>into national and sub-national </a:t>
          </a:r>
          <a:r>
            <a:rPr lang="en-US" sz="2300" b="1" kern="1200" dirty="0"/>
            <a:t>strategies and </a:t>
          </a:r>
          <a:r>
            <a:rPr lang="en-US" sz="2300" b="1" kern="1200" dirty="0" err="1"/>
            <a:t>programmes</a:t>
          </a:r>
          <a:r>
            <a:rPr lang="en-US" sz="2300" b="1" kern="1200" dirty="0"/>
            <a:t> of work </a:t>
          </a:r>
          <a:r>
            <a:rPr lang="en-US" sz="2300" kern="1200" dirty="0"/>
            <a:t>on adaptation, mitigation, forestry, agriculture, rural development, gender equality, etc.</a:t>
          </a:r>
        </a:p>
      </dsp:txBody>
      <dsp:txXfrm>
        <a:off x="0" y="870586"/>
        <a:ext cx="10515600" cy="870055"/>
      </dsp:txXfrm>
    </dsp:sp>
    <dsp:sp modelId="{7AC834C8-C59D-C941-A824-BDB2EEF89193}">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4BE120-B579-AC4C-A4F8-F9092BD4152E}">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 basis for </a:t>
          </a:r>
          <a:r>
            <a:rPr lang="en-US" sz="2300" b="1" kern="1200" dirty="0"/>
            <a:t>better allocation of resources</a:t>
          </a:r>
          <a:r>
            <a:rPr lang="en-US" sz="2300" kern="1200" dirty="0"/>
            <a:t> within restoration </a:t>
          </a:r>
          <a:r>
            <a:rPr lang="en-US" sz="2300" kern="1200" dirty="0" err="1"/>
            <a:t>programmes</a:t>
          </a:r>
          <a:endParaRPr lang="en-US" sz="2300" kern="1200" dirty="0"/>
        </a:p>
      </dsp:txBody>
      <dsp:txXfrm>
        <a:off x="0" y="1740641"/>
        <a:ext cx="10515600" cy="870055"/>
      </dsp:txXfrm>
    </dsp:sp>
    <dsp:sp modelId="{51198091-ADD8-0046-A963-62055A481AD2}">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94B84-2B7D-5641-BDC3-2C35D7E19E45}">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Engagement</a:t>
          </a:r>
          <a:r>
            <a:rPr lang="en-US" sz="2300" kern="1200" dirty="0"/>
            <a:t> of </a:t>
          </a:r>
          <a:r>
            <a:rPr lang="en-US" sz="2300" b="1" kern="1200" dirty="0"/>
            <a:t>multiple actors </a:t>
          </a:r>
          <a:r>
            <a:rPr lang="en-US" sz="2300" kern="1200" dirty="0"/>
            <a:t>and key policy-makers and </a:t>
          </a:r>
          <a:r>
            <a:rPr lang="en-US" sz="2300" b="1" kern="1200" dirty="0"/>
            <a:t>decision-maker</a:t>
          </a:r>
          <a:r>
            <a:rPr lang="en-US" sz="2300" kern="1200" dirty="0"/>
            <a:t>s from different sectors</a:t>
          </a:r>
        </a:p>
      </dsp:txBody>
      <dsp:txXfrm>
        <a:off x="0" y="2610696"/>
        <a:ext cx="10515600" cy="870055"/>
      </dsp:txXfrm>
    </dsp:sp>
    <dsp:sp modelId="{D29A5BEE-E536-EB41-820A-E5D1C9627D35}">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EC597-9203-F34B-9125-1033094DAD94}">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Shared understanding </a:t>
          </a:r>
          <a:r>
            <a:rPr lang="en-US" sz="2300" kern="1200" dirty="0"/>
            <a:t>of restoration opportunities and the value of multifunctional and inclusive landscapes. </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89680-863B-FD4C-B38A-BB3FCA76215D}" type="datetimeFigureOut">
              <a:rPr lang="en-US" smtClean="0"/>
              <a:t>3/8/22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DDC95-602B-E743-A712-D1FA9CB88E5B}" type="slidenum">
              <a:rPr lang="en-US" smtClean="0"/>
              <a:t>‹#›</a:t>
            </a:fld>
            <a:endParaRPr lang="en-US"/>
          </a:p>
        </p:txBody>
      </p:sp>
    </p:spTree>
    <p:extLst>
      <p:ext uri="{BB962C8B-B14F-4D97-AF65-F5344CB8AC3E}">
        <p14:creationId xmlns:p14="http://schemas.microsoft.com/office/powerpoint/2010/main" val="217752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landscape</a:t>
            </a:r>
            <a:r>
              <a:rPr lang="en-GB" sz="1200" kern="1200" dirty="0">
                <a:solidFill>
                  <a:schemeClr val="tx1"/>
                </a:solidFill>
                <a:effectLst/>
                <a:latin typeface="+mn-lt"/>
                <a:ea typeface="+mn-ea"/>
                <a:cs typeface="+mn-cs"/>
              </a:rPr>
              <a:t> is a mosaic of different land uses with multiple components and functioning interactions between and across ecological, social and social-ecological processes (functional interactions), made up of multiple actors and stakeholders with varying interests (negotiated spaces), and made up of nested components occurring on different scales (multiple scales).</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 landscape therefore captures the complex matrix of individual units such as farms, families, communities and ecosystems, and relates patterns and processes between and across these units to larger scales. It may be defined by geographic boundaries (e.g. watershed), administrative boundaries (e.g. district) or both. In the search for solutions to reconcile conservation and development </a:t>
            </a:r>
            <a:r>
              <a:rPr lang="en-GB" sz="1200" kern="1200" dirty="0" err="1">
                <a:solidFill>
                  <a:schemeClr val="tx1"/>
                </a:solidFill>
                <a:effectLst/>
                <a:latin typeface="+mn-lt"/>
                <a:ea typeface="+mn-ea"/>
                <a:cs typeface="+mn-cs"/>
              </a:rPr>
              <a:t>tradeoffs</a:t>
            </a:r>
            <a:r>
              <a:rPr lang="en-GB" sz="1200" kern="1200" dirty="0">
                <a:solidFill>
                  <a:schemeClr val="tx1"/>
                </a:solidFill>
                <a:effectLst/>
                <a:latin typeface="+mn-lt"/>
                <a:ea typeface="+mn-ea"/>
                <a:cs typeface="+mn-cs"/>
              </a:rPr>
              <a:t>, integrated approaches to landscape management have gained prominence.</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recent years strategies that recognize the inextricable link between forests, water, biodiversity, agriculture, energy and other elements are increasingly being developed, as is the understanding of how they are shaped by social, economic, political and environmental conditions.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1629-2D55-8341-A186-24A7F56F8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51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11</a:t>
            </a:fld>
            <a:endParaRPr lang="en-US"/>
          </a:p>
        </p:txBody>
      </p:sp>
    </p:spTree>
    <p:extLst>
      <p:ext uri="{BB962C8B-B14F-4D97-AF65-F5344CB8AC3E}">
        <p14:creationId xmlns:p14="http://schemas.microsoft.com/office/powerpoint/2010/main" val="75866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12</a:t>
            </a:fld>
            <a:endParaRPr lang="en-US"/>
          </a:p>
        </p:txBody>
      </p:sp>
    </p:spTree>
    <p:extLst>
      <p:ext uri="{BB962C8B-B14F-4D97-AF65-F5344CB8AC3E}">
        <p14:creationId xmlns:p14="http://schemas.microsoft.com/office/powerpoint/2010/main" val="58708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13</a:t>
            </a:fld>
            <a:endParaRPr lang="en-US"/>
          </a:p>
        </p:txBody>
      </p:sp>
    </p:spTree>
    <p:extLst>
      <p:ext uri="{BB962C8B-B14F-4D97-AF65-F5344CB8AC3E}">
        <p14:creationId xmlns:p14="http://schemas.microsoft.com/office/powerpoint/2010/main" val="75778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chapter covers the core phase of ROAM, involving the collection and analysis of </a:t>
            </a:r>
            <a:r>
              <a:rPr lang="en-US" sz="1200" kern="1200">
                <a:solidFill>
                  <a:schemeClr val="tx1"/>
                </a:solidFill>
                <a:effectLst/>
                <a:latin typeface="+mn-lt"/>
                <a:ea typeface="+mn-ea"/>
                <a:cs typeface="+mn-cs"/>
              </a:rPr>
              <a:t>data </a:t>
            </a:r>
            <a:endParaRPr lang="en-US"/>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14</a:t>
            </a:fld>
            <a:endParaRPr lang="en-US"/>
          </a:p>
        </p:txBody>
      </p:sp>
    </p:spTree>
    <p:extLst>
      <p:ext uri="{BB962C8B-B14F-4D97-AF65-F5344CB8AC3E}">
        <p14:creationId xmlns:p14="http://schemas.microsoft.com/office/powerpoint/2010/main" val="111720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already have drawn up a list of the kinds of data you need to collect and a list of data that you understand to be actually available and accessible.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Data to inform a critical look at restoration options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Data on the costs and benefits of restoration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three main ways of sourcing relevant data for the assessment: </a:t>
            </a:r>
            <a:endParaRPr lang="en-US" dirty="0"/>
          </a:p>
          <a:p>
            <a:r>
              <a:rPr lang="en-US" sz="1200" b="1" kern="1200" dirty="0">
                <a:solidFill>
                  <a:schemeClr val="tx1"/>
                </a:solidFill>
                <a:effectLst/>
                <a:latin typeface="+mn-lt"/>
                <a:ea typeface="+mn-ea"/>
                <a:cs typeface="+mn-cs"/>
              </a:rPr>
              <a:t>Collecting data directly from experts and stakeholders. </a:t>
            </a:r>
            <a:r>
              <a:rPr lang="en-US" sz="1200" kern="1200" dirty="0">
                <a:solidFill>
                  <a:schemeClr val="tx1"/>
                </a:solidFill>
                <a:effectLst/>
                <a:latin typeface="+mn-lt"/>
                <a:ea typeface="+mn-ea"/>
                <a:cs typeface="+mn-cs"/>
              </a:rPr>
              <a:t>Workshops, interviews and other meetings capture knowledge and perspectives from those who are </a:t>
            </a:r>
            <a:r>
              <a:rPr lang="en-US" sz="1200" kern="1200" dirty="0" err="1">
                <a:solidFill>
                  <a:schemeClr val="tx1"/>
                </a:solidFill>
                <a:effectLst/>
                <a:latin typeface="+mn-lt"/>
                <a:ea typeface="+mn-ea"/>
                <a:cs typeface="+mn-cs"/>
              </a:rPr>
              <a:t>famil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iar</a:t>
            </a:r>
            <a:r>
              <a:rPr lang="en-US" sz="1200" kern="1200" dirty="0">
                <a:solidFill>
                  <a:schemeClr val="tx1"/>
                </a:solidFill>
                <a:effectLst/>
                <a:latin typeface="+mn-lt"/>
                <a:ea typeface="+mn-ea"/>
                <a:cs typeface="+mn-cs"/>
              </a:rPr>
              <a:t> with the assessment area. </a:t>
            </a:r>
          </a:p>
          <a:p>
            <a:r>
              <a:rPr lang="en-US" sz="1200" b="1" kern="1200" dirty="0">
                <a:solidFill>
                  <a:schemeClr val="tx1"/>
                </a:solidFill>
                <a:effectLst/>
                <a:latin typeface="+mn-lt"/>
                <a:ea typeface="+mn-ea"/>
                <a:cs typeface="+mn-cs"/>
              </a:rPr>
              <a:t>Using existing data sources. </a:t>
            </a:r>
            <a:r>
              <a:rPr lang="en-US" sz="1200" kern="1200" dirty="0">
                <a:solidFill>
                  <a:schemeClr val="tx1"/>
                </a:solidFill>
                <a:effectLst/>
                <a:latin typeface="+mn-lt"/>
                <a:ea typeface="+mn-ea"/>
                <a:cs typeface="+mn-cs"/>
              </a:rPr>
              <a:t>Requesting pre-existing data from technical agencies, statistics </a:t>
            </a:r>
            <a:r>
              <a:rPr lang="en-US" sz="1200" kern="1200" dirty="0" err="1">
                <a:solidFill>
                  <a:schemeClr val="tx1"/>
                </a:solidFill>
                <a:effectLst/>
                <a:latin typeface="+mn-lt"/>
                <a:ea typeface="+mn-ea"/>
                <a:cs typeface="+mn-cs"/>
              </a:rPr>
              <a:t>bureaux</a:t>
            </a:r>
            <a:r>
              <a:rPr lang="en-US" sz="1200" kern="1200" dirty="0">
                <a:solidFill>
                  <a:schemeClr val="tx1"/>
                </a:solidFill>
                <a:effectLst/>
                <a:latin typeface="+mn-lt"/>
                <a:ea typeface="+mn-ea"/>
                <a:cs typeface="+mn-cs"/>
              </a:rPr>
              <a:t> and research institutions searching the Internet and consulting specialist libraries and data collections for relevant maps and other secondary data. </a:t>
            </a:r>
          </a:p>
          <a:p>
            <a:r>
              <a:rPr lang="en-US" sz="1200" b="1" kern="1200" dirty="0">
                <a:solidFill>
                  <a:schemeClr val="tx1"/>
                </a:solidFill>
                <a:effectLst/>
                <a:latin typeface="+mn-lt"/>
                <a:ea typeface="+mn-ea"/>
                <a:cs typeface="+mn-cs"/>
              </a:rPr>
              <a:t>Commissioning new information-gathering exercises. </a:t>
            </a:r>
            <a:r>
              <a:rPr lang="en-US" sz="1200" kern="1200" dirty="0">
                <a:solidFill>
                  <a:schemeClr val="tx1"/>
                </a:solidFill>
                <a:effectLst/>
                <a:latin typeface="+mn-lt"/>
                <a:ea typeface="+mn-ea"/>
                <a:cs typeface="+mn-cs"/>
              </a:rPr>
              <a:t>If necessary, commissioning new pieces of work such as surveys, satellite imagery and calculations to fill specific data gaps, verify existing data or update old data. </a:t>
            </a: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15</a:t>
            </a:fld>
            <a:endParaRPr lang="en-US"/>
          </a:p>
        </p:txBody>
      </p:sp>
    </p:spTree>
    <p:extLst>
      <p:ext uri="{BB962C8B-B14F-4D97-AF65-F5344CB8AC3E}">
        <p14:creationId xmlns:p14="http://schemas.microsoft.com/office/powerpoint/2010/main" val="182913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16</a:t>
            </a:fld>
            <a:endParaRPr lang="en-US"/>
          </a:p>
        </p:txBody>
      </p:sp>
    </p:spTree>
    <p:extLst>
      <p:ext uri="{BB962C8B-B14F-4D97-AF65-F5344CB8AC3E}">
        <p14:creationId xmlns:p14="http://schemas.microsoft.com/office/powerpoint/2010/main" val="45043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17</a:t>
            </a:fld>
            <a:endParaRPr lang="en-US"/>
          </a:p>
        </p:txBody>
      </p:sp>
    </p:spTree>
    <p:extLst>
      <p:ext uri="{BB962C8B-B14F-4D97-AF65-F5344CB8AC3E}">
        <p14:creationId xmlns:p14="http://schemas.microsoft.com/office/powerpoint/2010/main" val="15758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18</a:t>
            </a:fld>
            <a:endParaRPr lang="en-US"/>
          </a:p>
        </p:txBody>
      </p:sp>
    </p:spTree>
    <p:extLst>
      <p:ext uri="{BB962C8B-B14F-4D97-AF65-F5344CB8AC3E}">
        <p14:creationId xmlns:p14="http://schemas.microsoft.com/office/powerpoint/2010/main" val="163207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final phase of ROAM therefore plays a critical part in ensuring its credibility and impact. The specific aims for this phase of the assessment are to: </a:t>
            </a:r>
            <a:endParaRPr lang="en-US" dirty="0"/>
          </a:p>
          <a:p>
            <a:r>
              <a:rPr lang="en-US" sz="1200" kern="1200" dirty="0">
                <a:solidFill>
                  <a:schemeClr val="tx1"/>
                </a:solidFill>
                <a:effectLst/>
                <a:latin typeface="+mn-lt"/>
                <a:ea typeface="+mn-ea"/>
                <a:cs typeface="+mn-cs"/>
              </a:rPr>
              <a:t>Test the validity and relevance of the assessment results; </a:t>
            </a:r>
          </a:p>
          <a:p>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further the policy and institutional implications of the results; </a:t>
            </a:r>
          </a:p>
          <a:p>
            <a:r>
              <a:rPr lang="en-US" sz="1200" kern="1200" dirty="0">
                <a:solidFill>
                  <a:schemeClr val="tx1"/>
                </a:solidFill>
                <a:effectLst/>
                <a:latin typeface="+mn-lt"/>
                <a:ea typeface="+mn-ea"/>
                <a:cs typeface="+mn-cs"/>
              </a:rPr>
              <a:t>Build support for the assessment results among decision-makers; and </a:t>
            </a:r>
          </a:p>
          <a:p>
            <a:r>
              <a:rPr lang="en-US" sz="1200" kern="1200" dirty="0">
                <a:solidFill>
                  <a:schemeClr val="tx1"/>
                </a:solidFill>
                <a:effectLst/>
                <a:latin typeface="+mn-lt"/>
                <a:ea typeface="+mn-ea"/>
                <a:cs typeface="+mn-cs"/>
              </a:rPr>
              <a:t>Draft policy and institutional recommendations and plan for next steps.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key decision-makers should have been kept abreast of developments from the outset, it is now particularly important that they are involved in this phase in order to strengthen their ownership of the assessment results and help set the stage for policy uptake of the recommendations that emerge.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19</a:t>
            </a:fld>
            <a:endParaRPr lang="en-US"/>
          </a:p>
        </p:txBody>
      </p:sp>
    </p:spTree>
    <p:extLst>
      <p:ext uri="{BB962C8B-B14F-4D97-AF65-F5344CB8AC3E}">
        <p14:creationId xmlns:p14="http://schemas.microsoft.com/office/powerpoint/2010/main" val="228987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national (or sub-national) FLR assessment can: </a:t>
            </a:r>
            <a:endParaRPr lang="en-US" dirty="0"/>
          </a:p>
          <a:p>
            <a:r>
              <a:rPr lang="en-US" sz="1200" kern="1200" dirty="0">
                <a:solidFill>
                  <a:schemeClr val="tx1"/>
                </a:solidFill>
                <a:effectLst/>
                <a:latin typeface="+mn-lt"/>
                <a:ea typeface="+mn-ea"/>
                <a:cs typeface="+mn-cs"/>
              </a:rPr>
              <a:t>Provide missing </a:t>
            </a:r>
            <a:r>
              <a:rPr lang="en-US" sz="1200" b="1" i="1" kern="1200" dirty="0">
                <a:solidFill>
                  <a:schemeClr val="tx1"/>
                </a:solidFill>
                <a:effectLst/>
                <a:latin typeface="+mn-lt"/>
                <a:ea typeface="+mn-ea"/>
                <a:cs typeface="+mn-cs"/>
              </a:rPr>
              <a:t>landscape-level land-use and economic analysis and data </a:t>
            </a:r>
            <a:r>
              <a:rPr lang="en-US" sz="1200" kern="1200" dirty="0">
                <a:solidFill>
                  <a:schemeClr val="tx1"/>
                </a:solidFill>
                <a:effectLst/>
                <a:latin typeface="+mn-lt"/>
                <a:ea typeface="+mn-ea"/>
                <a:cs typeface="+mn-cs"/>
              </a:rPr>
              <a:t>that can be used to improve the quality of land-use decision-making and inform possible reforms (e.g. of land tenure or of agricultural and forestry sectors); </a:t>
            </a:r>
          </a:p>
          <a:p>
            <a:r>
              <a:rPr lang="en-US" sz="1200" kern="1200" dirty="0">
                <a:solidFill>
                  <a:schemeClr val="tx1"/>
                </a:solidFill>
                <a:effectLst/>
                <a:latin typeface="+mn-lt"/>
                <a:ea typeface="+mn-ea"/>
                <a:cs typeface="+mn-cs"/>
              </a:rPr>
              <a:t>Set the stage for </a:t>
            </a:r>
            <a:r>
              <a:rPr lang="en-US" sz="1200" b="1" i="1" kern="1200" dirty="0">
                <a:solidFill>
                  <a:schemeClr val="tx1"/>
                </a:solidFill>
                <a:effectLst/>
                <a:latin typeface="+mn-lt"/>
                <a:ea typeface="+mn-ea"/>
                <a:cs typeface="+mn-cs"/>
              </a:rPr>
              <a:t>national-level strategies and </a:t>
            </a:r>
            <a:r>
              <a:rPr lang="en-US" sz="1200" b="1" i="1" kern="1200" dirty="0" err="1">
                <a:solidFill>
                  <a:schemeClr val="tx1"/>
                </a:solidFill>
                <a:effectLst/>
                <a:latin typeface="+mn-lt"/>
                <a:ea typeface="+mn-ea"/>
                <a:cs typeface="+mn-cs"/>
              </a:rPr>
              <a:t>programmes</a:t>
            </a:r>
            <a:r>
              <a:rPr lang="en-US" sz="1200" b="1" i="1" kern="1200" dirty="0">
                <a:solidFill>
                  <a:schemeClr val="tx1"/>
                </a:solidFill>
                <a:effectLst/>
                <a:latin typeface="+mn-lt"/>
                <a:ea typeface="+mn-ea"/>
                <a:cs typeface="+mn-cs"/>
              </a:rPr>
              <a:t> of work </a:t>
            </a:r>
            <a:r>
              <a:rPr lang="en-US" sz="1200" kern="1200" dirty="0">
                <a:solidFill>
                  <a:schemeClr val="tx1"/>
                </a:solidFill>
                <a:effectLst/>
                <a:latin typeface="+mn-lt"/>
                <a:ea typeface="+mn-ea"/>
                <a:cs typeface="+mn-cs"/>
              </a:rPr>
              <a:t>on FLR, sustainable land management and REDD+, by providing a general overview of the priority areas for restoration, the different restoration options available and their relative costs and benefits, and the key stakeholder groups who will need to be involved in any follow-up work on FLR in the country; </a:t>
            </a:r>
          </a:p>
          <a:p>
            <a:r>
              <a:rPr lang="en-US" sz="1200" kern="1200" dirty="0">
                <a:solidFill>
                  <a:schemeClr val="tx1"/>
                </a:solidFill>
                <a:effectLst/>
                <a:latin typeface="+mn-lt"/>
                <a:ea typeface="+mn-ea"/>
                <a:cs typeface="+mn-cs"/>
              </a:rPr>
              <a:t>Build </a:t>
            </a:r>
            <a:r>
              <a:rPr lang="en-US" sz="1200" b="1" i="1" kern="1200" dirty="0">
                <a:solidFill>
                  <a:schemeClr val="tx1"/>
                </a:solidFill>
                <a:effectLst/>
                <a:latin typeface="+mn-lt"/>
                <a:ea typeface="+mn-ea"/>
                <a:cs typeface="+mn-cs"/>
              </a:rPr>
              <a:t>high-level support </a:t>
            </a:r>
            <a:r>
              <a:rPr lang="en-US" sz="1200" kern="1200" dirty="0">
                <a:solidFill>
                  <a:schemeClr val="tx1"/>
                </a:solidFill>
                <a:effectLst/>
                <a:latin typeface="+mn-lt"/>
                <a:ea typeface="+mn-ea"/>
                <a:cs typeface="+mn-cs"/>
              </a:rPr>
              <a:t>for FLR, by engaging key policy-makers and decision- makers from different sectors as well as other stakeholders with interests in, or influence on, how landscapes are managed; </a:t>
            </a:r>
          </a:p>
          <a:p>
            <a:r>
              <a:rPr lang="en-US" sz="1200" kern="1200" dirty="0">
                <a:solidFill>
                  <a:schemeClr val="tx1"/>
                </a:solidFill>
                <a:effectLst/>
                <a:latin typeface="+mn-lt"/>
                <a:ea typeface="+mn-ea"/>
                <a:cs typeface="+mn-cs"/>
              </a:rPr>
              <a:t>Enhance a </a:t>
            </a:r>
            <a:r>
              <a:rPr lang="en-US" sz="1200" b="1" i="1" kern="1200" dirty="0">
                <a:solidFill>
                  <a:schemeClr val="tx1"/>
                </a:solidFill>
                <a:effectLst/>
                <a:latin typeface="+mn-lt"/>
                <a:ea typeface="+mn-ea"/>
                <a:cs typeface="+mn-cs"/>
              </a:rPr>
              <a:t>shared understanding </a:t>
            </a:r>
            <a:r>
              <a:rPr lang="en-US" sz="1200" kern="1200" dirty="0">
                <a:solidFill>
                  <a:schemeClr val="tx1"/>
                </a:solidFill>
                <a:effectLst/>
                <a:latin typeface="+mn-lt"/>
                <a:ea typeface="+mn-ea"/>
                <a:cs typeface="+mn-cs"/>
              </a:rPr>
              <a:t>of FLR opportunities and the value of a multi-</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sectoral, landscape-level approach to restoration, by bringing government agency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staff, civil society actors and researchers together to work on the assessment. </a:t>
            </a:r>
          </a:p>
          <a:p>
            <a:endParaRPr lang="en-US" sz="1200"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20</a:t>
            </a:fld>
            <a:endParaRPr lang="en-US"/>
          </a:p>
        </p:txBody>
      </p:sp>
    </p:spTree>
    <p:extLst>
      <p:ext uri="{BB962C8B-B14F-4D97-AF65-F5344CB8AC3E}">
        <p14:creationId xmlns:p14="http://schemas.microsoft.com/office/powerpoint/2010/main" val="68844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Landscape approaches</a:t>
            </a:r>
            <a:r>
              <a:rPr lang="en-GB" sz="1200" kern="1200" dirty="0">
                <a:solidFill>
                  <a:schemeClr val="tx1"/>
                </a:solidFill>
                <a:effectLst/>
                <a:latin typeface="+mn-lt"/>
                <a:ea typeface="+mn-ea"/>
                <a:cs typeface="+mn-cs"/>
              </a:rPr>
              <a:t> refer to ‘a set of concepts, tools, methods and approaches deployed in landscapes in a bid to achieve multiple economic, social and environmental objectives (multifunctionality) through processes that recognize, reconcile and synergize the interests, attitudes and actions of multiple actors.’  A landscape approach therefore deals with large-scale processes in an integrated and multidisciplinary manner, combining natural resource management with environmental and livelihood considerations. It also factors in human activities and their institutions, viewing them as an integral part of the system rather than as external agents.</a:t>
            </a:r>
            <a:r>
              <a:rPr lang="en-GB" sz="1200" kern="1200" baseline="300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While landscape approaches are context-specific, they typically embody a set of principles, including adaptive management, stakeholder involvement, and multiple objectives. Integrated landscape approaches for sustainable land-use and agriculture can encompass and cut across various options such as watershed management, biodiversity conservation, sustainable land management, forest and landscape restoration, ecosystems-based approaches and coastal area management.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31629-2D55-8341-A186-24A7F56F8F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01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831629-2D55-8341-A186-24A7F56F8FFC}" type="slidenum">
              <a:rPr lang="en-US" smtClean="0"/>
              <a:t>22</a:t>
            </a:fld>
            <a:endParaRPr lang="en-US"/>
          </a:p>
        </p:txBody>
      </p:sp>
    </p:spTree>
    <p:extLst>
      <p:ext uri="{BB962C8B-B14F-4D97-AF65-F5344CB8AC3E}">
        <p14:creationId xmlns:p14="http://schemas.microsoft.com/office/powerpoint/2010/main" val="36547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Climate-smart landscape approaches</a:t>
            </a:r>
            <a:r>
              <a:rPr lang="en-GB" sz="1200" kern="1200" dirty="0">
                <a:solidFill>
                  <a:schemeClr val="tx1"/>
                </a:solidFill>
                <a:effectLst/>
                <a:latin typeface="+mn-lt"/>
                <a:ea typeface="+mn-ea"/>
                <a:cs typeface="+mn-cs"/>
              </a:rPr>
              <a:t> can be defined as landscape actions and processes that seek to integrate climate change mitigation and adaptation alongside multiple social, economic and environmental objectives (Harvey et al., 2013). Climate-smart agricultural landscapes operate on the principles of integrated landscape management with explicit incorporation of adaptation and mitigation goals along with improvements in food security, rural livelihoods, biodiversity conservation and ecosystem services (Scherr et al., 2012; Harvey et al., 2014). Such approaches are driven by the ultimate goal of ensuring resilience, productivity and sustainability with emphasis placed on adaptive management, stakeholder involvement and the simultaneous achievement of multiple objectives at the landscape scale (Sunderland et al., 2013). Research suggests that there is still a need for a number of transformative changes in current policies, institutional arrangements, and funding mechanisms to bring climate-smart landscapes from concept to reality (Scherr et al., 2012; Harvey et al., 2014).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4</a:t>
            </a:fld>
            <a:endParaRPr lang="en-US"/>
          </a:p>
        </p:txBody>
      </p:sp>
    </p:spTree>
    <p:extLst>
      <p:ext uri="{BB962C8B-B14F-4D97-AF65-F5344CB8AC3E}">
        <p14:creationId xmlns:p14="http://schemas.microsoft.com/office/powerpoint/2010/main" val="122563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5</a:t>
            </a:fld>
            <a:endParaRPr lang="en-US"/>
          </a:p>
        </p:txBody>
      </p:sp>
    </p:spTree>
    <p:extLst>
      <p:ext uri="{BB962C8B-B14F-4D97-AF65-F5344CB8AC3E}">
        <p14:creationId xmlns:p14="http://schemas.microsoft.com/office/powerpoint/2010/main" val="145485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Restoration Opportunities Assessment Methodology (ROAM) – an approach that was developed by IUCN and WRI – was used in Uganda to guide processes of developing forest restoration interventions at landscape level. ROAM is a stepwise and iterative application of a series of analyses used to identify the best set of Forest landscape restoration opportunities applicable to a specific site.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Restoration Opportunities Assessment Methodology (ROAM) described in this handbook provides a flexible and affordable framework for countries to rapidly identify and </a:t>
            </a:r>
            <a:r>
              <a:rPr lang="en-US" sz="1200" kern="1200" dirty="0" err="1">
                <a:solidFill>
                  <a:schemeClr val="tx1"/>
                </a:solidFill>
                <a:effectLst/>
                <a:latin typeface="+mn-lt"/>
                <a:ea typeface="+mn-ea"/>
                <a:cs typeface="+mn-cs"/>
              </a:rPr>
              <a:t>analyse</a:t>
            </a:r>
            <a:r>
              <a:rPr lang="en-US" sz="1200" kern="1200" dirty="0">
                <a:solidFill>
                  <a:schemeClr val="tx1"/>
                </a:solidFill>
                <a:effectLst/>
                <a:latin typeface="+mn-lt"/>
                <a:ea typeface="+mn-ea"/>
                <a:cs typeface="+mn-cs"/>
              </a:rPr>
              <a:t> forest landscape restoration (FLR) potential and locate specific areas of opportunity at a national or sub-national level. </a:t>
            </a:r>
            <a:endParaRPr lang="en-US" dirty="0"/>
          </a:p>
          <a:p>
            <a:r>
              <a:rPr lang="en-US" sz="1200" kern="1200" dirty="0">
                <a:solidFill>
                  <a:schemeClr val="tx1"/>
                </a:solidFill>
                <a:effectLst/>
                <a:latin typeface="+mn-lt"/>
                <a:ea typeface="+mn-ea"/>
                <a:cs typeface="+mn-cs"/>
              </a:rPr>
              <a:t>A ROAM application is generally undertaken by a small core assessment team through collaborative engagement with other experts and stakeholders. A national-level assessment typically requires 15-30 days of work by the assessment team spread over a two-to-three month period. </a:t>
            </a:r>
          </a:p>
          <a:p>
            <a:endParaRPr lang="en-US" sz="1200" kern="1200" dirty="0">
              <a:solidFill>
                <a:schemeClr val="tx1"/>
              </a:solidFill>
              <a:effectLst/>
              <a:latin typeface="+mn-lt"/>
              <a:ea typeface="+mn-ea"/>
              <a:cs typeface="+mn-cs"/>
            </a:endParaRPr>
          </a:p>
          <a:p>
            <a:r>
              <a:rPr lang="en-US" dirty="0"/>
              <a:t>Where is restoration socially, economically and ecologically feasible? </a:t>
            </a:r>
          </a:p>
          <a:p>
            <a:r>
              <a:rPr lang="en-US" dirty="0"/>
              <a:t>What is the total extent of restoration opportunities in the country/region? </a:t>
            </a:r>
          </a:p>
          <a:p>
            <a:r>
              <a:rPr lang="en-US" dirty="0"/>
              <a:t>Which types of restoration are feasible in different parts of the country? </a:t>
            </a:r>
          </a:p>
          <a:p>
            <a:r>
              <a:rPr lang="en-US" dirty="0"/>
              <a:t>What are the costs and benefits, including carbon storage, associated with different restoration strategies? </a:t>
            </a:r>
          </a:p>
          <a:p>
            <a:r>
              <a:rPr lang="en-US" dirty="0"/>
              <a:t>What policy, financial and social incentives exist or are needed to support restoration? </a:t>
            </a:r>
          </a:p>
          <a:p>
            <a:r>
              <a:rPr lang="en-US" dirty="0"/>
              <a:t>Who are the stakeholders with whom we need to engage?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6</a:t>
            </a:fld>
            <a:endParaRPr lang="en-US"/>
          </a:p>
        </p:txBody>
      </p:sp>
    </p:spTree>
    <p:extLst>
      <p:ext uri="{BB962C8B-B14F-4D97-AF65-F5344CB8AC3E}">
        <p14:creationId xmlns:p14="http://schemas.microsoft.com/office/powerpoint/2010/main" val="331182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phase is likely to involve a series of discussions and meetings to help prepare and plan the assessment, culminating in a national inception workshop to share the plan and seek high-level endorsement of the assessment. </a:t>
            </a:r>
            <a:endParaRPr lang="en-US" dirty="0"/>
          </a:p>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7</a:t>
            </a:fld>
            <a:endParaRPr lang="en-US"/>
          </a:p>
        </p:txBody>
      </p:sp>
    </p:spTree>
    <p:extLst>
      <p:ext uri="{BB962C8B-B14F-4D97-AF65-F5344CB8AC3E}">
        <p14:creationId xmlns:p14="http://schemas.microsoft.com/office/powerpoint/2010/main" val="290115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8</a:t>
            </a:fld>
            <a:endParaRPr lang="en-US"/>
          </a:p>
        </p:txBody>
      </p:sp>
    </p:spTree>
    <p:extLst>
      <p:ext uri="{BB962C8B-B14F-4D97-AF65-F5344CB8AC3E}">
        <p14:creationId xmlns:p14="http://schemas.microsoft.com/office/powerpoint/2010/main" val="19355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B6DDC95-602B-E743-A712-D1FA9CB88E5B}" type="slidenum">
              <a:rPr lang="en-US" smtClean="0"/>
              <a:t>9</a:t>
            </a:fld>
            <a:endParaRPr lang="en-US"/>
          </a:p>
        </p:txBody>
      </p:sp>
    </p:spTree>
    <p:extLst>
      <p:ext uri="{BB962C8B-B14F-4D97-AF65-F5344CB8AC3E}">
        <p14:creationId xmlns:p14="http://schemas.microsoft.com/office/powerpoint/2010/main" val="190742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6DDC95-602B-E743-A712-D1FA9CB88E5B}" type="slidenum">
              <a:rPr lang="en-US" smtClean="0"/>
              <a:t>10</a:t>
            </a:fld>
            <a:endParaRPr lang="en-US"/>
          </a:p>
        </p:txBody>
      </p:sp>
    </p:spTree>
    <p:extLst>
      <p:ext uri="{BB962C8B-B14F-4D97-AF65-F5344CB8AC3E}">
        <p14:creationId xmlns:p14="http://schemas.microsoft.com/office/powerpoint/2010/main" val="135983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6761-CD83-6F45-B2D3-EF014588A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663C7-415F-F749-A1B5-D015EAF33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F471DE-3D83-314A-A677-5AEC0E2A4CB4}"/>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275AA280-EA43-4D4A-B20A-9A2AA665E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D6B55-16EB-524B-A152-0F97BDA928A9}"/>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105369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F580-E621-3A4C-B42D-801BD90B1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C54C7-7DAE-984E-B19C-E4B05C841B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7C563D-9D5C-D54A-9D68-192F71C00DEA}"/>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282F12E7-31D1-9D4E-A925-2918A7BD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A7F91-3251-DA46-9A37-73F60A87204A}"/>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397170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CFBA1B-8261-774A-A3F1-8B342B1E89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E3C909-FD91-1A40-8A80-785C61823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2F002-7B4C-0144-BB41-256CCC056F6F}"/>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95D65A68-0433-6449-A7DC-1E0DBABD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D1A84-D762-E340-8915-6748D81408A6}"/>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62691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2009B46-0B41-3149-89B8-A6FBD020F614}"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3854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3470961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2009B46-0B41-3149-89B8-A6FBD020F61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9808376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0E6092-C8D5-0F4C-8AA3-F99E57DEED15}" type="datetimeFigureOut">
              <a:rPr lang="en-US" smtClean="0"/>
              <a:t>3/8/22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2196500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0E6092-C8D5-0F4C-8AA3-F99E57DEED15}" type="datetimeFigureOut">
              <a:rPr lang="en-US" smtClean="0"/>
              <a:t>3/8/22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284067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0E6092-C8D5-0F4C-8AA3-F99E57DEED15}" type="datetimeFigureOut">
              <a:rPr lang="en-US" smtClean="0"/>
              <a:t>3/8/22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542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E6092-C8D5-0F4C-8AA3-F99E57DEED15}" type="datetimeFigureOut">
              <a:rPr lang="en-US" smtClean="0"/>
              <a:t>3/8/22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1550123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50E6092-C8D5-0F4C-8AA3-F99E57DEED15}" type="datetimeFigureOut">
              <a:rPr lang="en-US" smtClean="0"/>
              <a:t>3/8/22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009B46-0B41-3149-89B8-A6FBD020F6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229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8DC5-F3C6-9B4F-8940-5A6B38A83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A50BB-1533-5841-91DC-143FAD0A7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9E894-421A-4145-A243-4E000777E5CF}"/>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27AE8664-FAB0-B94F-8639-A98DEEBBD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9B049-024F-2146-95F0-E6C675187631}"/>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462867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50E6092-C8D5-0F4C-8AA3-F99E57DEED15}" type="datetimeFigureOut">
              <a:rPr lang="en-US" smtClean="0"/>
              <a:t>3/8/22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2009B46-0B41-3149-89B8-A6FBD020F6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9074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3012402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0E6092-C8D5-0F4C-8AA3-F99E57DEED15}" type="datetimeFigureOut">
              <a:rPr lang="en-US" smtClean="0"/>
              <a:t>3/8/22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09B46-0B41-3149-89B8-A6FBD020F614}" type="slidenum">
              <a:rPr lang="en-US" smtClean="0"/>
              <a:t>‹#›</a:t>
            </a:fld>
            <a:endParaRPr lang="en-US"/>
          </a:p>
        </p:txBody>
      </p:sp>
    </p:spTree>
    <p:extLst>
      <p:ext uri="{BB962C8B-B14F-4D97-AF65-F5344CB8AC3E}">
        <p14:creationId xmlns:p14="http://schemas.microsoft.com/office/powerpoint/2010/main" val="262745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3D3E-6112-184F-81BC-3F6A8C51C3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4378F-D288-4E4E-AF50-94D84788C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C1C4C-670A-9A4C-9EE7-55727756FC40}"/>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D9255227-75B8-1145-AA60-9AF9964F4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D8BD6-C666-5347-A89D-F850AA75747A}"/>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152578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CE92-33FB-8F4D-B11B-9B3D82387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C3AD6-D6C4-ED4D-A9BC-F0EF42E63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4AE00-C32B-E04E-8613-901E0E4B5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E1D7BD-3A40-464A-A82E-3751FAFA9B06}"/>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6" name="Footer Placeholder 5">
            <a:extLst>
              <a:ext uri="{FF2B5EF4-FFF2-40B4-BE49-F238E27FC236}">
                <a16:creationId xmlns:a16="http://schemas.microsoft.com/office/drawing/2014/main" id="{1ABE4775-10EA-AB42-99F2-60B22B5EA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FD440-2B80-6946-B875-41C31B92FB68}"/>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60029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746A-63D7-A649-A156-19EEDAD28C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B1314-B5B4-4640-980B-BAC9F2621D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C24FF5-A91C-3242-8C5B-4971B4C695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E150FD-F967-704D-8D3D-44808C639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DCC10-F22E-9944-B8C7-09F206873B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F8D75-AA1E-D846-840A-0F32E323A2F8}"/>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8" name="Footer Placeholder 7">
            <a:extLst>
              <a:ext uri="{FF2B5EF4-FFF2-40B4-BE49-F238E27FC236}">
                <a16:creationId xmlns:a16="http://schemas.microsoft.com/office/drawing/2014/main" id="{D9060CE3-DAD5-3E44-8E6C-B2A1A28B03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0A2729-A16F-B74A-B4CF-2AEA0F07C675}"/>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5497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B1AC-8644-E545-AB43-4713E45A07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303679-7632-E847-A1E3-A817A94BD7A0}"/>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4" name="Footer Placeholder 3">
            <a:extLst>
              <a:ext uri="{FF2B5EF4-FFF2-40B4-BE49-F238E27FC236}">
                <a16:creationId xmlns:a16="http://schemas.microsoft.com/office/drawing/2014/main" id="{99A0344C-0DDE-E843-9DED-53E889964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50BCDB-806E-FB4F-A965-C6B23EF012A3}"/>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124665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5424E-4BA5-3F4F-8AC2-7F83DD66C9D1}"/>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3" name="Footer Placeholder 2">
            <a:extLst>
              <a:ext uri="{FF2B5EF4-FFF2-40B4-BE49-F238E27FC236}">
                <a16:creationId xmlns:a16="http://schemas.microsoft.com/office/drawing/2014/main" id="{7CB5601E-65F3-314F-B8A9-491CC49AC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FBEA3-C180-CA40-85B3-3BA484DB1FCC}"/>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99101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CACC-1585-AF42-A67D-5A1DF8A46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EB95B-4D24-D745-9AF9-AE61C0B797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26712-422C-CC4A-B340-4577A4A1D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D8480-6AC6-DA44-A621-57E89F663CD8}"/>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6" name="Footer Placeholder 5">
            <a:extLst>
              <a:ext uri="{FF2B5EF4-FFF2-40B4-BE49-F238E27FC236}">
                <a16:creationId xmlns:a16="http://schemas.microsoft.com/office/drawing/2014/main" id="{02DEF6F1-8977-D945-BC51-C30E5AD1A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8F45C-02DB-5A41-A097-A3F828AA2019}"/>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79635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58B8-BB28-124B-8CFF-D7ACA321A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2DA93-F822-0A46-968C-EFA046B3D3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4CA19-3E2E-3047-9A44-335F38D28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7E3AA-BFD8-CD46-B074-0D31F21C9BC1}"/>
              </a:ext>
            </a:extLst>
          </p:cNvPr>
          <p:cNvSpPr>
            <a:spLocks noGrp="1"/>
          </p:cNvSpPr>
          <p:nvPr>
            <p:ph type="dt" sz="half" idx="10"/>
          </p:nvPr>
        </p:nvSpPr>
        <p:spPr/>
        <p:txBody>
          <a:bodyPr/>
          <a:lstStyle/>
          <a:p>
            <a:fld id="{91679E0C-749D-0648-99AF-06A033E4D6FF}" type="datetimeFigureOut">
              <a:rPr lang="en-US" smtClean="0"/>
              <a:t>3/8/22</a:t>
            </a:fld>
            <a:endParaRPr lang="en-US"/>
          </a:p>
        </p:txBody>
      </p:sp>
      <p:sp>
        <p:nvSpPr>
          <p:cNvPr id="6" name="Footer Placeholder 5">
            <a:extLst>
              <a:ext uri="{FF2B5EF4-FFF2-40B4-BE49-F238E27FC236}">
                <a16:creationId xmlns:a16="http://schemas.microsoft.com/office/drawing/2014/main" id="{12D39C50-B00C-564E-A092-3B98B1538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3C71A-F05F-9346-84A1-82FBB99391E9}"/>
              </a:ext>
            </a:extLst>
          </p:cNvPr>
          <p:cNvSpPr>
            <a:spLocks noGrp="1"/>
          </p:cNvSpPr>
          <p:nvPr>
            <p:ph type="sldNum" sz="quarter" idx="12"/>
          </p:nvPr>
        </p:nvSpPr>
        <p:spPr/>
        <p:txBody>
          <a:bodyPr/>
          <a:lstStyle/>
          <a:p>
            <a:fld id="{4877A6B1-9E30-314F-85D8-8F5861B832E8}" type="slidenum">
              <a:rPr lang="en-US" smtClean="0"/>
              <a:t>‹#›</a:t>
            </a:fld>
            <a:endParaRPr lang="en-US"/>
          </a:p>
        </p:txBody>
      </p:sp>
    </p:spTree>
    <p:extLst>
      <p:ext uri="{BB962C8B-B14F-4D97-AF65-F5344CB8AC3E}">
        <p14:creationId xmlns:p14="http://schemas.microsoft.com/office/powerpoint/2010/main" val="205854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B9718-0583-D242-A7E8-B35D305EC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9A032-723B-5F4B-9BDC-B28B3259F0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EA2D4-8946-E943-AB3C-A37110443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79E0C-749D-0648-99AF-06A033E4D6FF}" type="datetimeFigureOut">
              <a:rPr lang="en-US" smtClean="0"/>
              <a:t>3/8/22</a:t>
            </a:fld>
            <a:endParaRPr lang="en-US"/>
          </a:p>
        </p:txBody>
      </p:sp>
      <p:sp>
        <p:nvSpPr>
          <p:cNvPr id="5" name="Footer Placeholder 4">
            <a:extLst>
              <a:ext uri="{FF2B5EF4-FFF2-40B4-BE49-F238E27FC236}">
                <a16:creationId xmlns:a16="http://schemas.microsoft.com/office/drawing/2014/main" id="{5717C305-C3F6-774C-B188-0E1C4C1CB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5ECD0F-533C-1D46-A33E-D1A741539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7A6B1-9E30-314F-85D8-8F5861B832E8}" type="slidenum">
              <a:rPr lang="en-US" smtClean="0"/>
              <a:t>‹#›</a:t>
            </a:fld>
            <a:endParaRPr lang="en-US"/>
          </a:p>
        </p:txBody>
      </p:sp>
    </p:spTree>
    <p:extLst>
      <p:ext uri="{BB962C8B-B14F-4D97-AF65-F5344CB8AC3E}">
        <p14:creationId xmlns:p14="http://schemas.microsoft.com/office/powerpoint/2010/main" val="109783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50E6092-C8D5-0F4C-8AA3-F99E57DEED15}" type="datetimeFigureOut">
              <a:rPr lang="en-US" smtClean="0"/>
              <a:t>3/8/22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2009B46-0B41-3149-89B8-A6FBD020F61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341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iucn.org/downloads/roam_handbook_lowres_web.pdf" TargetMode="External"/><Relationship Id="rId3" Type="http://schemas.openxmlformats.org/officeDocument/2006/relationships/hyperlink" Target="https://www.fao.org/nr/kagera/tools-and-methods/lada-local-level-assessment-manuals/en/" TargetMode="External"/><Relationship Id="rId7" Type="http://schemas.openxmlformats.org/officeDocument/2006/relationships/hyperlink" Target="http://www.asb.cgiar.org/climate-smart-landscapes/digital-edition/resources/Climate-Smart_Landscapes-LR.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fao.org/climate-smart-agriculture-sourcebook/concept/module-a3-landscapes/chapter-a3-3/en/" TargetMode="External"/><Relationship Id="rId5" Type="http://schemas.openxmlformats.org/officeDocument/2006/relationships/hyperlink" Target="https://www.conservation.org/projects/landscape-assessment-framework" TargetMode="External"/><Relationship Id="rId4" Type="http://schemas.openxmlformats.org/officeDocument/2006/relationships/hyperlink" Target="https://www.fao.org/3/i8324en/i8324en.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E3B15A24-6088-D048-9028-906DF199824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5"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70186-FFD1-D14C-A505-22EA44D13A9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Landscape approaches to system assesments</a:t>
            </a:r>
          </a:p>
        </p:txBody>
      </p:sp>
      <p:sp>
        <p:nvSpPr>
          <p:cNvPr id="3" name="Subtitle 2">
            <a:extLst>
              <a:ext uri="{FF2B5EF4-FFF2-40B4-BE49-F238E27FC236}">
                <a16:creationId xmlns:a16="http://schemas.microsoft.com/office/drawing/2014/main" id="{F2B85157-A1DB-C847-AEAE-C013C3A62745}"/>
              </a:ext>
            </a:extLst>
          </p:cNvPr>
          <p:cNvSpPr>
            <a:spLocks noGrp="1"/>
          </p:cNvSpPr>
          <p:nvPr>
            <p:ph type="subTitle" idx="1"/>
          </p:nvPr>
        </p:nvSpPr>
        <p:spPr>
          <a:xfrm>
            <a:off x="1796716" y="4965235"/>
            <a:ext cx="10058400" cy="1282707"/>
          </a:xfrm>
          <a:effectLst>
            <a:outerShdw blurRad="50800" dist="38100" dir="2700000" algn="tl" rotWithShape="0">
              <a:prstClr val="black">
                <a:alpha val="40000"/>
              </a:prstClr>
            </a:outerShdw>
          </a:effectLst>
        </p:spPr>
        <p:txBody>
          <a:bodyPr>
            <a:normAutofit/>
          </a:bodyPr>
          <a:lstStyle/>
          <a:p>
            <a:pPr algn="l"/>
            <a:r>
              <a:rPr lang="en-US" sz="1800" dirty="0">
                <a:solidFill>
                  <a:srgbClr val="FFFFFF"/>
                </a:solidFill>
              </a:rPr>
              <a:t>Krystal Crumpler, </a:t>
            </a:r>
          </a:p>
          <a:p>
            <a:pPr algn="l"/>
            <a:r>
              <a:rPr lang="en-US" sz="1800" dirty="0">
                <a:solidFill>
                  <a:srgbClr val="FFFFFF"/>
                </a:solidFill>
              </a:rPr>
              <a:t>FAO Climate Change and Natural Resources Specialist </a:t>
            </a:r>
          </a:p>
        </p:txBody>
      </p:sp>
    </p:spTree>
    <p:extLst>
      <p:ext uri="{BB962C8B-B14F-4D97-AF65-F5344CB8AC3E}">
        <p14:creationId xmlns:p14="http://schemas.microsoft.com/office/powerpoint/2010/main" val="234987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E86-6EE6-7844-95C5-FD2176A61BAF}"/>
              </a:ext>
            </a:extLst>
          </p:cNvPr>
          <p:cNvSpPr>
            <a:spLocks noGrp="1"/>
          </p:cNvSpPr>
          <p:nvPr>
            <p:ph type="title"/>
          </p:nvPr>
        </p:nvSpPr>
        <p:spPr>
          <a:xfrm>
            <a:off x="838200" y="365125"/>
            <a:ext cx="7690945" cy="1325563"/>
          </a:xfrm>
        </p:spPr>
        <p:txBody>
          <a:bodyPr>
            <a:normAutofit/>
          </a:bodyPr>
          <a:lstStyle/>
          <a:p>
            <a:r>
              <a:rPr lang="en-US" sz="3600" b="1" dirty="0">
                <a:solidFill>
                  <a:schemeClr val="accent1">
                    <a:lumMod val="50000"/>
                  </a:schemeClr>
                </a:solidFill>
              </a:rPr>
              <a:t>STEP 3: </a:t>
            </a:r>
            <a:r>
              <a:rPr lang="en-US" sz="3600" dirty="0"/>
              <a:t>Defining outputs and outcomes of assessment</a:t>
            </a:r>
          </a:p>
        </p:txBody>
      </p:sp>
      <p:grpSp>
        <p:nvGrpSpPr>
          <p:cNvPr id="10" name="Group 9">
            <a:extLst>
              <a:ext uri="{FF2B5EF4-FFF2-40B4-BE49-F238E27FC236}">
                <a16:creationId xmlns:a16="http://schemas.microsoft.com/office/drawing/2014/main" id="{13DF73EE-5D03-3448-AFE8-52F147B180A7}"/>
              </a:ext>
            </a:extLst>
          </p:cNvPr>
          <p:cNvGrpSpPr/>
          <p:nvPr/>
        </p:nvGrpSpPr>
        <p:grpSpPr>
          <a:xfrm>
            <a:off x="8820461" y="365125"/>
            <a:ext cx="2268513" cy="269823"/>
            <a:chOff x="7315200" y="340009"/>
            <a:chExt cx="2268513" cy="269823"/>
          </a:xfrm>
        </p:grpSpPr>
        <p:sp>
          <p:nvSpPr>
            <p:cNvPr id="11" name="Oval 10">
              <a:extLst>
                <a:ext uri="{FF2B5EF4-FFF2-40B4-BE49-F238E27FC236}">
                  <a16:creationId xmlns:a16="http://schemas.microsoft.com/office/drawing/2014/main" id="{1887FC76-A6AF-E34C-B1C7-638B6C8A5E7D}"/>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37801793-D03D-104F-B2E5-E37B9F653E72}"/>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D0699B4A-3249-8D45-9F38-188F13C5A971}"/>
                </a:ext>
              </a:extLst>
            </p:cNvPr>
            <p:cNvSpPr/>
            <p:nvPr/>
          </p:nvSpPr>
          <p:spPr>
            <a:xfrm>
              <a:off x="8114676"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8C3579F0-0CDB-1345-94A3-82A3F734BFA9}"/>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35D85A21-5034-8A40-B619-0E207D0849B2}"/>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9C47D1A5-E18B-4046-AD06-B7FCECF4B5DD}"/>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aphicFrame>
        <p:nvGraphicFramePr>
          <p:cNvPr id="19" name="Content Placeholder 5">
            <a:extLst>
              <a:ext uri="{FF2B5EF4-FFF2-40B4-BE49-F238E27FC236}">
                <a16:creationId xmlns:a16="http://schemas.microsoft.com/office/drawing/2014/main" id="{C275639B-AD90-40E4-B1E8-49A92AEB1DB0}"/>
              </a:ext>
            </a:extLst>
          </p:cNvPr>
          <p:cNvGraphicFramePr>
            <a:graphicFrameLocks noGrp="1"/>
          </p:cNvGraphicFramePr>
          <p:nvPr>
            <p:ph idx="1"/>
            <p:extLst>
              <p:ext uri="{D42A27DB-BD31-4B8C-83A1-F6EECF244321}">
                <p14:modId xmlns:p14="http://schemas.microsoft.com/office/powerpoint/2010/main" val="35227384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96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E86-6EE6-7844-95C5-FD2176A61BAF}"/>
              </a:ext>
            </a:extLst>
          </p:cNvPr>
          <p:cNvSpPr>
            <a:spLocks noGrp="1"/>
          </p:cNvSpPr>
          <p:nvPr>
            <p:ph type="title"/>
          </p:nvPr>
        </p:nvSpPr>
        <p:spPr/>
        <p:txBody>
          <a:bodyPr/>
          <a:lstStyle/>
          <a:p>
            <a:r>
              <a:rPr lang="en-US" b="1" dirty="0">
                <a:solidFill>
                  <a:schemeClr val="accent1">
                    <a:lumMod val="50000"/>
                  </a:schemeClr>
                </a:solidFill>
              </a:rPr>
              <a:t>STEP 4</a:t>
            </a:r>
            <a:r>
              <a:rPr lang="en-US" dirty="0"/>
              <a:t>: Defining the scope</a:t>
            </a:r>
          </a:p>
        </p:txBody>
      </p:sp>
      <p:sp>
        <p:nvSpPr>
          <p:cNvPr id="53" name="Text Placeholder 52">
            <a:extLst>
              <a:ext uri="{FF2B5EF4-FFF2-40B4-BE49-F238E27FC236}">
                <a16:creationId xmlns:a16="http://schemas.microsoft.com/office/drawing/2014/main" id="{239AB858-AF7C-8348-AE1E-EDB6FBF37213}"/>
              </a:ext>
            </a:extLst>
          </p:cNvPr>
          <p:cNvSpPr>
            <a:spLocks noGrp="1"/>
          </p:cNvSpPr>
          <p:nvPr>
            <p:ph type="body" sz="half" idx="2"/>
          </p:nvPr>
        </p:nvSpPr>
        <p:spPr>
          <a:xfrm>
            <a:off x="939477" y="2192310"/>
            <a:ext cx="4501953" cy="4028607"/>
          </a:xfrm>
        </p:spPr>
        <p:txBody>
          <a:bodyPr>
            <a:normAutofit/>
          </a:bodyPr>
          <a:lstStyle/>
          <a:p>
            <a:r>
              <a:rPr lang="en-US" b="1" dirty="0"/>
              <a:t>Define the geographical scope of the assessment </a:t>
            </a:r>
          </a:p>
          <a:p>
            <a:pPr marL="171450" indent="-171450">
              <a:buFont typeface="Arial" panose="020B0604020202020204" pitchFamily="34" charset="0"/>
              <a:buChar char="•"/>
            </a:pPr>
            <a:r>
              <a:rPr lang="en-US" dirty="0"/>
              <a:t>At what </a:t>
            </a:r>
            <a:r>
              <a:rPr lang="en-US" b="1" dirty="0"/>
              <a:t>scale</a:t>
            </a:r>
            <a:r>
              <a:rPr lang="en-US" dirty="0"/>
              <a:t> will the assessment be done (national or sub-national)? </a:t>
            </a:r>
          </a:p>
          <a:p>
            <a:r>
              <a:rPr lang="en-US" dirty="0"/>
              <a:t>• Is this </a:t>
            </a:r>
            <a:r>
              <a:rPr lang="en-US" b="1" dirty="0"/>
              <a:t>feasible</a:t>
            </a:r>
            <a:r>
              <a:rPr lang="en-US" dirty="0"/>
              <a:t>, given the resources available? </a:t>
            </a:r>
          </a:p>
          <a:p>
            <a:endParaRPr lang="en-US" dirty="0"/>
          </a:p>
          <a:p>
            <a:pPr lvl="0">
              <a:lnSpc>
                <a:spcPct val="100000"/>
              </a:lnSpc>
              <a:spcBef>
                <a:spcPts val="0"/>
              </a:spcBef>
              <a:defRPr/>
            </a:pPr>
            <a:r>
              <a:rPr lang="en-US" b="1" dirty="0"/>
              <a:t>Stratify the assessment area </a:t>
            </a:r>
          </a:p>
          <a:p>
            <a:r>
              <a:rPr lang="en-US" dirty="0"/>
              <a:t>• What are the main distinguishing </a:t>
            </a:r>
            <a:r>
              <a:rPr lang="en-US" b="1" dirty="0"/>
              <a:t>features</a:t>
            </a:r>
            <a:r>
              <a:rPr lang="en-US" dirty="0"/>
              <a:t> (in terms of restoration-relevant characteristics) between different parts of the assessment area? </a:t>
            </a:r>
          </a:p>
          <a:p>
            <a:r>
              <a:rPr lang="en-US" dirty="0"/>
              <a:t>• What are the factors (</a:t>
            </a:r>
            <a:r>
              <a:rPr lang="en-US" b="1" dirty="0"/>
              <a:t>physical, social, economic</a:t>
            </a:r>
            <a:r>
              <a:rPr lang="en-US" dirty="0"/>
              <a:t>) behind this heterogeneity? </a:t>
            </a:r>
          </a:p>
          <a:p>
            <a:r>
              <a:rPr lang="en-US" dirty="0"/>
              <a:t>• Can we base the stratification on the area’s </a:t>
            </a:r>
            <a:r>
              <a:rPr lang="en-US" b="1" dirty="0" err="1"/>
              <a:t>agro</a:t>
            </a:r>
            <a:r>
              <a:rPr lang="en-US" b="1" dirty="0"/>
              <a:t>-ecological zones or administrative boundaries</a:t>
            </a:r>
            <a:r>
              <a:rPr lang="en-US" dirty="0"/>
              <a:t>? </a:t>
            </a:r>
          </a:p>
          <a:p>
            <a:endParaRPr lang="en-US" dirty="0"/>
          </a:p>
          <a:p>
            <a:endParaRPr lang="en-US" dirty="0"/>
          </a:p>
        </p:txBody>
      </p:sp>
      <p:grpSp>
        <p:nvGrpSpPr>
          <p:cNvPr id="30" name="Group 29">
            <a:extLst>
              <a:ext uri="{FF2B5EF4-FFF2-40B4-BE49-F238E27FC236}">
                <a16:creationId xmlns:a16="http://schemas.microsoft.com/office/drawing/2014/main" id="{635185A9-7C77-7645-A2A2-44E2445A4E3C}"/>
              </a:ext>
            </a:extLst>
          </p:cNvPr>
          <p:cNvGrpSpPr/>
          <p:nvPr/>
        </p:nvGrpSpPr>
        <p:grpSpPr>
          <a:xfrm>
            <a:off x="8820461" y="365125"/>
            <a:ext cx="2268513" cy="269823"/>
            <a:chOff x="7315200" y="340009"/>
            <a:chExt cx="2268513" cy="269823"/>
          </a:xfrm>
        </p:grpSpPr>
        <p:sp>
          <p:nvSpPr>
            <p:cNvPr id="31" name="Oval 30">
              <a:extLst>
                <a:ext uri="{FF2B5EF4-FFF2-40B4-BE49-F238E27FC236}">
                  <a16:creationId xmlns:a16="http://schemas.microsoft.com/office/drawing/2014/main" id="{E92F2CF3-D71C-3D45-880C-A4180009CBDA}"/>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46B7D00A-89AD-A84C-9FA2-883B957955FE}"/>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DE1DC6DA-708A-FD41-9DF6-DC4177BB0EC6}"/>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Oval 33">
              <a:extLst>
                <a:ext uri="{FF2B5EF4-FFF2-40B4-BE49-F238E27FC236}">
                  <a16:creationId xmlns:a16="http://schemas.microsoft.com/office/drawing/2014/main" id="{366D88EF-8DF9-0E40-8A0D-2FFBEEA9211A}"/>
                </a:ext>
              </a:extLst>
            </p:cNvPr>
            <p:cNvSpPr/>
            <p:nvPr/>
          </p:nvSpPr>
          <p:spPr>
            <a:xfrm>
              <a:off x="8514414"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Oval 34">
              <a:extLst>
                <a:ext uri="{FF2B5EF4-FFF2-40B4-BE49-F238E27FC236}">
                  <a16:creationId xmlns:a16="http://schemas.microsoft.com/office/drawing/2014/main" id="{49479D24-722E-7F4F-8FD5-B64D05B72CFF}"/>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481994BF-9138-1F45-B2EE-659459ED02A1}"/>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4" name="Picture 3" descr="Map&#10;&#10;Description automatically generated">
            <a:extLst>
              <a:ext uri="{FF2B5EF4-FFF2-40B4-BE49-F238E27FC236}">
                <a16:creationId xmlns:a16="http://schemas.microsoft.com/office/drawing/2014/main" id="{302DB239-E32E-6447-A2C9-C4F1CB7FC6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1931" y="1059802"/>
            <a:ext cx="4012131" cy="4028608"/>
          </a:xfrm>
          <a:prstGeom prst="rect">
            <a:avLst/>
          </a:prstGeom>
        </p:spPr>
      </p:pic>
      <p:pic>
        <p:nvPicPr>
          <p:cNvPr id="6" name="Picture 5" descr="Text&#10;&#10;Description automatically generated">
            <a:extLst>
              <a:ext uri="{FF2B5EF4-FFF2-40B4-BE49-F238E27FC236}">
                <a16:creationId xmlns:a16="http://schemas.microsoft.com/office/drawing/2014/main" id="{8E318BA9-4F7C-0F4A-AB58-5356640D0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0568" y="3531952"/>
            <a:ext cx="3713059" cy="2266246"/>
          </a:xfrm>
          <a:prstGeom prst="rect">
            <a:avLst/>
          </a:prstGeom>
        </p:spPr>
      </p:pic>
    </p:spTree>
    <p:extLst>
      <p:ext uri="{BB962C8B-B14F-4D97-AF65-F5344CB8AC3E}">
        <p14:creationId xmlns:p14="http://schemas.microsoft.com/office/powerpoint/2010/main" val="156511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14C9-ECA9-254E-B8E9-43108CFEC992}"/>
              </a:ext>
            </a:extLst>
          </p:cNvPr>
          <p:cNvSpPr>
            <a:spLocks noGrp="1"/>
          </p:cNvSpPr>
          <p:nvPr>
            <p:ph type="title"/>
          </p:nvPr>
        </p:nvSpPr>
        <p:spPr/>
        <p:txBody>
          <a:bodyPr>
            <a:normAutofit/>
          </a:bodyPr>
          <a:lstStyle/>
          <a:p>
            <a:r>
              <a:rPr lang="en-US" b="1" dirty="0">
                <a:solidFill>
                  <a:schemeClr val="accent1">
                    <a:lumMod val="50000"/>
                  </a:schemeClr>
                </a:solidFill>
              </a:rPr>
              <a:t>STEP 5: </a:t>
            </a:r>
            <a:r>
              <a:rPr lang="en-US" dirty="0"/>
              <a:t>Identifying the assessment criteria </a:t>
            </a:r>
            <a:br>
              <a:rPr lang="en-US" dirty="0"/>
            </a:br>
            <a:r>
              <a:rPr lang="en-US" dirty="0"/>
              <a:t>and indicators </a:t>
            </a:r>
          </a:p>
        </p:txBody>
      </p:sp>
      <p:sp>
        <p:nvSpPr>
          <p:cNvPr id="17" name="Text Placeholder 16">
            <a:extLst>
              <a:ext uri="{FF2B5EF4-FFF2-40B4-BE49-F238E27FC236}">
                <a16:creationId xmlns:a16="http://schemas.microsoft.com/office/drawing/2014/main" id="{1C1249DF-924F-144E-A353-F97E1B0A2E84}"/>
              </a:ext>
            </a:extLst>
          </p:cNvPr>
          <p:cNvSpPr>
            <a:spLocks noGrp="1"/>
          </p:cNvSpPr>
          <p:nvPr>
            <p:ph type="body" sz="half" idx="2"/>
          </p:nvPr>
        </p:nvSpPr>
        <p:spPr>
          <a:xfrm>
            <a:off x="839788" y="2583034"/>
            <a:ext cx="3932237" cy="3811588"/>
          </a:xfrm>
        </p:spPr>
        <p:txBody>
          <a:bodyPr/>
          <a:lstStyle/>
          <a:p>
            <a:pPr marL="285750" indent="-285750">
              <a:buFont typeface="Arial" panose="020B0604020202020204" pitchFamily="34" charset="0"/>
              <a:buChar char="•"/>
            </a:pPr>
            <a:r>
              <a:rPr lang="en-US" dirty="0"/>
              <a:t>What </a:t>
            </a:r>
            <a:r>
              <a:rPr lang="en-US" b="1" dirty="0"/>
              <a:t>ecological</a:t>
            </a:r>
            <a:r>
              <a:rPr lang="en-US" dirty="0"/>
              <a:t> and </a:t>
            </a:r>
            <a:r>
              <a:rPr lang="en-US" b="1" dirty="0"/>
              <a:t>socio-economic</a:t>
            </a:r>
            <a:r>
              <a:rPr lang="en-US" dirty="0"/>
              <a:t> restoration-relevant factors are we interested in? </a:t>
            </a:r>
          </a:p>
          <a:p>
            <a:pPr marL="285750" indent="-285750">
              <a:buFont typeface="Arial" panose="020B0604020202020204" pitchFamily="34" charset="0"/>
              <a:buChar char="•"/>
            </a:pPr>
            <a:r>
              <a:rPr lang="en-US" dirty="0"/>
              <a:t>What </a:t>
            </a:r>
            <a:r>
              <a:rPr lang="en-US" b="1" dirty="0"/>
              <a:t>spatial data </a:t>
            </a:r>
            <a:r>
              <a:rPr lang="en-US" dirty="0"/>
              <a:t>are available on these factors?</a:t>
            </a:r>
          </a:p>
          <a:p>
            <a:pPr marL="285750" indent="-285750">
              <a:buFont typeface="Arial" panose="020B0604020202020204" pitchFamily="34" charset="0"/>
              <a:buChar char="•"/>
            </a:pPr>
            <a:r>
              <a:rPr lang="en-US" dirty="0"/>
              <a:t>Are other data available that we could use as </a:t>
            </a:r>
            <a:r>
              <a:rPr lang="en-US" b="1" dirty="0"/>
              <a:t>proxy indicators</a:t>
            </a:r>
            <a:r>
              <a:rPr lang="en-US" dirty="0"/>
              <a:t>? </a:t>
            </a:r>
          </a:p>
          <a:p>
            <a:endParaRPr lang="en-US" dirty="0"/>
          </a:p>
          <a:p>
            <a:endParaRPr lang="en-US" dirty="0"/>
          </a:p>
        </p:txBody>
      </p:sp>
      <p:grpSp>
        <p:nvGrpSpPr>
          <p:cNvPr id="21" name="Group 20">
            <a:extLst>
              <a:ext uri="{FF2B5EF4-FFF2-40B4-BE49-F238E27FC236}">
                <a16:creationId xmlns:a16="http://schemas.microsoft.com/office/drawing/2014/main" id="{E8D1BA78-18FA-C044-A718-D1AEC4BC3309}"/>
              </a:ext>
            </a:extLst>
          </p:cNvPr>
          <p:cNvGrpSpPr/>
          <p:nvPr/>
        </p:nvGrpSpPr>
        <p:grpSpPr>
          <a:xfrm>
            <a:off x="8820461" y="365125"/>
            <a:ext cx="2268513" cy="269823"/>
            <a:chOff x="7315200" y="340009"/>
            <a:chExt cx="2268513" cy="269823"/>
          </a:xfrm>
        </p:grpSpPr>
        <p:sp>
          <p:nvSpPr>
            <p:cNvPr id="22" name="Oval 21">
              <a:extLst>
                <a:ext uri="{FF2B5EF4-FFF2-40B4-BE49-F238E27FC236}">
                  <a16:creationId xmlns:a16="http://schemas.microsoft.com/office/drawing/2014/main" id="{2A2937C4-9293-4C49-AB6D-8240C7AA2016}"/>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5173242D-8D9C-CF41-8051-4C8A4E97C3C2}"/>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89D7CE56-4927-B344-84B9-1A594438FA73}"/>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752EDF32-29F4-B845-BFD0-507BEEFF25D2}"/>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2048B307-950A-C345-B41E-7705E9DEC871}"/>
                </a:ext>
              </a:extLst>
            </p:cNvPr>
            <p:cNvSpPr/>
            <p:nvPr/>
          </p:nvSpPr>
          <p:spPr>
            <a:xfrm>
              <a:off x="8914152"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77E8F4EB-6D78-E74E-AE8C-FC08F5102325}"/>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8" name="Content Placeholder 7" descr="Diagram&#10;&#10;Description automatically generated">
            <a:extLst>
              <a:ext uri="{FF2B5EF4-FFF2-40B4-BE49-F238E27FC236}">
                <a16:creationId xmlns:a16="http://schemas.microsoft.com/office/drawing/2014/main" id="{CBC58BEA-5E6C-654B-8DD2-8EC8DA287B1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83188" y="1451412"/>
            <a:ext cx="6172200" cy="3945651"/>
          </a:xfrm>
        </p:spPr>
      </p:pic>
    </p:spTree>
    <p:extLst>
      <p:ext uri="{BB962C8B-B14F-4D97-AF65-F5344CB8AC3E}">
        <p14:creationId xmlns:p14="http://schemas.microsoft.com/office/powerpoint/2010/main" val="297008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14C9-ECA9-254E-B8E9-43108CFEC992}"/>
              </a:ext>
            </a:extLst>
          </p:cNvPr>
          <p:cNvSpPr>
            <a:spLocks noGrp="1"/>
          </p:cNvSpPr>
          <p:nvPr>
            <p:ph type="title"/>
          </p:nvPr>
        </p:nvSpPr>
        <p:spPr/>
        <p:txBody>
          <a:bodyPr/>
          <a:lstStyle/>
          <a:p>
            <a:r>
              <a:rPr lang="en-US" b="1" dirty="0">
                <a:solidFill>
                  <a:schemeClr val="accent1">
                    <a:lumMod val="50000"/>
                  </a:schemeClr>
                </a:solidFill>
              </a:rPr>
              <a:t>STEP 6: </a:t>
            </a:r>
            <a:r>
              <a:rPr lang="en-US" dirty="0"/>
              <a:t>Identifying potential options </a:t>
            </a:r>
          </a:p>
        </p:txBody>
      </p:sp>
      <p:sp>
        <p:nvSpPr>
          <p:cNvPr id="6" name="Text Placeholder 5">
            <a:extLst>
              <a:ext uri="{FF2B5EF4-FFF2-40B4-BE49-F238E27FC236}">
                <a16:creationId xmlns:a16="http://schemas.microsoft.com/office/drawing/2014/main" id="{987A557B-555F-BA4E-942E-33682977F3FA}"/>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What kinds of restoration interventions do we know </a:t>
            </a:r>
            <a:r>
              <a:rPr lang="en-US" b="1" dirty="0"/>
              <a:t>exist</a:t>
            </a:r>
            <a:r>
              <a:rPr lang="en-US" dirty="0"/>
              <a:t> or are feasible in the area? </a:t>
            </a:r>
          </a:p>
          <a:p>
            <a:pPr marL="285750" indent="-285750">
              <a:buFont typeface="Arial" panose="020B0604020202020204" pitchFamily="34" charset="0"/>
              <a:buChar char="•"/>
            </a:pPr>
            <a:r>
              <a:rPr lang="en-US" dirty="0"/>
              <a:t>Which other kinds of restoration might be </a:t>
            </a:r>
            <a:r>
              <a:rPr lang="en-US" b="1" dirty="0"/>
              <a:t>possible</a:t>
            </a:r>
            <a:r>
              <a:rPr lang="en-US" dirty="0"/>
              <a:t>? </a:t>
            </a:r>
          </a:p>
          <a:p>
            <a:endParaRPr lang="en-US" dirty="0"/>
          </a:p>
        </p:txBody>
      </p:sp>
      <p:grpSp>
        <p:nvGrpSpPr>
          <p:cNvPr id="9" name="Group 8">
            <a:extLst>
              <a:ext uri="{FF2B5EF4-FFF2-40B4-BE49-F238E27FC236}">
                <a16:creationId xmlns:a16="http://schemas.microsoft.com/office/drawing/2014/main" id="{E63969AF-D208-FA4F-8036-5586C81B77B4}"/>
              </a:ext>
            </a:extLst>
          </p:cNvPr>
          <p:cNvGrpSpPr/>
          <p:nvPr/>
        </p:nvGrpSpPr>
        <p:grpSpPr>
          <a:xfrm>
            <a:off x="8820461" y="365125"/>
            <a:ext cx="2268513" cy="269823"/>
            <a:chOff x="7315200" y="340009"/>
            <a:chExt cx="2268513" cy="269823"/>
          </a:xfrm>
        </p:grpSpPr>
        <p:sp>
          <p:nvSpPr>
            <p:cNvPr id="10" name="Oval 9">
              <a:extLst>
                <a:ext uri="{FF2B5EF4-FFF2-40B4-BE49-F238E27FC236}">
                  <a16:creationId xmlns:a16="http://schemas.microsoft.com/office/drawing/2014/main" id="{73DD87C4-79A2-464B-A266-949D0D1CE7E2}"/>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48778C46-985E-254F-BBA8-D65D4D900018}"/>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C74A46B4-2DF3-1C44-8D54-7BFD6B8CE719}"/>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77FBDB98-379D-E540-9558-DD691A786C68}"/>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E09D0DBD-C20E-B44E-9971-7280810BA630}"/>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E1281C41-CA09-CE4E-A90A-4C02909A5ED0}"/>
                </a:ext>
              </a:extLst>
            </p:cNvPr>
            <p:cNvSpPr/>
            <p:nvPr/>
          </p:nvSpPr>
          <p:spPr>
            <a:xfrm>
              <a:off x="9313890"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8" name="Picture 17" descr="Chart, line chart&#10;&#10;Description automatically generated">
            <a:extLst>
              <a:ext uri="{FF2B5EF4-FFF2-40B4-BE49-F238E27FC236}">
                <a16:creationId xmlns:a16="http://schemas.microsoft.com/office/drawing/2014/main" id="{426F98EE-D497-9F4C-8FAF-F889E56FDB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2103" y="3429000"/>
            <a:ext cx="4448175" cy="2947368"/>
          </a:xfrm>
          <a:prstGeom prst="rect">
            <a:avLst/>
          </a:prstGeom>
        </p:spPr>
      </p:pic>
      <p:pic>
        <p:nvPicPr>
          <p:cNvPr id="22" name="Content Placeholder 21" descr="Table&#10;&#10;Description automatically generated">
            <a:extLst>
              <a:ext uri="{FF2B5EF4-FFF2-40B4-BE49-F238E27FC236}">
                <a16:creationId xmlns:a16="http://schemas.microsoft.com/office/drawing/2014/main" id="{A9E2AFA6-1C33-D241-A825-BE3AFCA7B02B}"/>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709355" y="1121376"/>
            <a:ext cx="4657272" cy="4873625"/>
          </a:xfrm>
        </p:spPr>
      </p:pic>
    </p:spTree>
    <p:extLst>
      <p:ext uri="{BB962C8B-B14F-4D97-AF65-F5344CB8AC3E}">
        <p14:creationId xmlns:p14="http://schemas.microsoft.com/office/powerpoint/2010/main" val="227570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2031-4DE0-B846-9D4F-CFF43D1B9653}"/>
              </a:ext>
            </a:extLst>
          </p:cNvPr>
          <p:cNvSpPr>
            <a:spLocks noGrp="1"/>
          </p:cNvSpPr>
          <p:nvPr>
            <p:ph type="title"/>
          </p:nvPr>
        </p:nvSpPr>
        <p:spPr>
          <a:xfrm>
            <a:off x="5141626" y="365125"/>
            <a:ext cx="6212174" cy="1325563"/>
          </a:xfrm>
        </p:spPr>
        <p:txBody>
          <a:bodyPr>
            <a:normAutofit/>
          </a:bodyPr>
          <a:lstStyle/>
          <a:p>
            <a:r>
              <a:rPr lang="en-US" dirty="0"/>
              <a:t>Phase 2: </a:t>
            </a:r>
            <a:r>
              <a:rPr lang="en-US" b="1" dirty="0"/>
              <a:t>Data collection </a:t>
            </a:r>
            <a:br>
              <a:rPr lang="en-US" dirty="0"/>
            </a:br>
            <a:r>
              <a:rPr lang="en-US" b="1" dirty="0"/>
              <a:t>and analysis </a:t>
            </a:r>
            <a:endParaRPr lang="en-US" dirty="0"/>
          </a:p>
        </p:txBody>
      </p:sp>
      <p:pic>
        <p:nvPicPr>
          <p:cNvPr id="8" name="Picture 7" descr="A picture containing text, queen&#10;&#10;Description automatically generated">
            <a:extLst>
              <a:ext uri="{FF2B5EF4-FFF2-40B4-BE49-F238E27FC236}">
                <a16:creationId xmlns:a16="http://schemas.microsoft.com/office/drawing/2014/main" id="{616B85AD-D6AB-1242-92B7-8CB4322BCD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878917" cy="6858000"/>
          </a:xfrm>
          <a:prstGeom prst="rect">
            <a:avLst/>
          </a:prstGeom>
        </p:spPr>
      </p:pic>
      <p:sp>
        <p:nvSpPr>
          <p:cNvPr id="6" name="Content Placeholder 5">
            <a:extLst>
              <a:ext uri="{FF2B5EF4-FFF2-40B4-BE49-F238E27FC236}">
                <a16:creationId xmlns:a16="http://schemas.microsoft.com/office/drawing/2014/main" id="{D09CB37F-BCAE-F14E-9A97-C7BAE0771CF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2887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347D-19EA-3E48-AA98-1D8DBD11DF88}"/>
              </a:ext>
            </a:extLst>
          </p:cNvPr>
          <p:cNvSpPr>
            <a:spLocks noGrp="1"/>
          </p:cNvSpPr>
          <p:nvPr>
            <p:ph type="title"/>
          </p:nvPr>
        </p:nvSpPr>
        <p:spPr/>
        <p:txBody>
          <a:bodyPr/>
          <a:lstStyle/>
          <a:p>
            <a:r>
              <a:rPr lang="en-US" b="1" dirty="0">
                <a:solidFill>
                  <a:srgbClr val="BF4A32"/>
                </a:solidFill>
              </a:rPr>
              <a:t>STEP 1</a:t>
            </a:r>
            <a:r>
              <a:rPr lang="en-US" dirty="0"/>
              <a:t>: Data collection</a:t>
            </a:r>
          </a:p>
        </p:txBody>
      </p:sp>
      <p:sp>
        <p:nvSpPr>
          <p:cNvPr id="25" name="Text Placeholder 24">
            <a:extLst>
              <a:ext uri="{FF2B5EF4-FFF2-40B4-BE49-F238E27FC236}">
                <a16:creationId xmlns:a16="http://schemas.microsoft.com/office/drawing/2014/main" id="{E7F28E8F-A048-554B-BF30-974B30D02BCC}"/>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Based on the assessment criteria identified previously, which data is </a:t>
            </a:r>
            <a:r>
              <a:rPr lang="en-US" b="1" dirty="0"/>
              <a:t>needed</a:t>
            </a:r>
            <a:r>
              <a:rPr lang="en-US" dirty="0"/>
              <a:t> and </a:t>
            </a:r>
            <a:r>
              <a:rPr lang="en-US" b="1" dirty="0"/>
              <a:t>available</a:t>
            </a:r>
            <a:r>
              <a:rPr lang="en-US" dirty="0"/>
              <a:t>?</a:t>
            </a:r>
          </a:p>
          <a:p>
            <a:pPr lvl="1"/>
            <a:endParaRPr lang="en-US" dirty="0"/>
          </a:p>
        </p:txBody>
      </p:sp>
      <p:grpSp>
        <p:nvGrpSpPr>
          <p:cNvPr id="15" name="Group 14">
            <a:extLst>
              <a:ext uri="{FF2B5EF4-FFF2-40B4-BE49-F238E27FC236}">
                <a16:creationId xmlns:a16="http://schemas.microsoft.com/office/drawing/2014/main" id="{49EC6C1E-9995-564A-9F04-16AC86BF9E09}"/>
              </a:ext>
            </a:extLst>
          </p:cNvPr>
          <p:cNvGrpSpPr/>
          <p:nvPr/>
        </p:nvGrpSpPr>
        <p:grpSpPr>
          <a:xfrm>
            <a:off x="9883175" y="322288"/>
            <a:ext cx="1469037" cy="269823"/>
            <a:chOff x="7315200" y="340009"/>
            <a:chExt cx="1469037" cy="269823"/>
          </a:xfrm>
        </p:grpSpPr>
        <p:sp>
          <p:nvSpPr>
            <p:cNvPr id="16" name="Oval 15">
              <a:extLst>
                <a:ext uri="{FF2B5EF4-FFF2-40B4-BE49-F238E27FC236}">
                  <a16:creationId xmlns:a16="http://schemas.microsoft.com/office/drawing/2014/main" id="{9208D3F5-4E22-624D-8660-F8DB9046F14A}"/>
                </a:ext>
              </a:extLst>
            </p:cNvPr>
            <p:cNvSpPr/>
            <p:nvPr/>
          </p:nvSpPr>
          <p:spPr>
            <a:xfrm>
              <a:off x="7315200"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A4416284-9156-8E4A-8579-1F0CC54F0765}"/>
                </a:ext>
              </a:extLst>
            </p:cNvPr>
            <p:cNvSpPr/>
            <p:nvPr/>
          </p:nvSpPr>
          <p:spPr>
            <a:xfrm>
              <a:off x="7714938"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75F5B594-B5B2-C049-B07B-84E4FF0ADFF4}"/>
                </a:ext>
              </a:extLst>
            </p:cNvPr>
            <p:cNvSpPr/>
            <p:nvPr/>
          </p:nvSpPr>
          <p:spPr>
            <a:xfrm>
              <a:off x="8114676"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E4E6C5A6-68E7-9243-B7AD-0FA539603822}"/>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 name="Rounded Rectangle 2">
            <a:extLst>
              <a:ext uri="{FF2B5EF4-FFF2-40B4-BE49-F238E27FC236}">
                <a16:creationId xmlns:a16="http://schemas.microsoft.com/office/drawing/2014/main" id="{498FC9F6-395A-874E-BE02-568D225BACFD}"/>
              </a:ext>
            </a:extLst>
          </p:cNvPr>
          <p:cNvSpPr/>
          <p:nvPr/>
        </p:nvSpPr>
        <p:spPr>
          <a:xfrm>
            <a:off x="1506683" y="2940207"/>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Stakeholder/expert surveys</a:t>
            </a:r>
          </a:p>
        </p:txBody>
      </p:sp>
      <p:sp>
        <p:nvSpPr>
          <p:cNvPr id="22" name="Rounded Rectangle 21">
            <a:extLst>
              <a:ext uri="{FF2B5EF4-FFF2-40B4-BE49-F238E27FC236}">
                <a16:creationId xmlns:a16="http://schemas.microsoft.com/office/drawing/2014/main" id="{9B0A2177-FFCD-C844-93CD-E4723AA358A4}"/>
              </a:ext>
            </a:extLst>
          </p:cNvPr>
          <p:cNvSpPr/>
          <p:nvPr/>
        </p:nvSpPr>
        <p:spPr>
          <a:xfrm>
            <a:off x="3239245" y="2955379"/>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Spatial data</a:t>
            </a:r>
          </a:p>
        </p:txBody>
      </p:sp>
      <p:sp>
        <p:nvSpPr>
          <p:cNvPr id="23" name="Rounded Rectangle 22">
            <a:extLst>
              <a:ext uri="{FF2B5EF4-FFF2-40B4-BE49-F238E27FC236}">
                <a16:creationId xmlns:a16="http://schemas.microsoft.com/office/drawing/2014/main" id="{3DC5794A-9324-7948-BAE0-0EB820B5CC89}"/>
              </a:ext>
            </a:extLst>
          </p:cNvPr>
          <p:cNvSpPr/>
          <p:nvPr/>
        </p:nvSpPr>
        <p:spPr>
          <a:xfrm>
            <a:off x="1606745" y="4379884"/>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Scientific literature</a:t>
            </a:r>
          </a:p>
        </p:txBody>
      </p:sp>
      <p:sp>
        <p:nvSpPr>
          <p:cNvPr id="26" name="Rounded Rectangle 25">
            <a:extLst>
              <a:ext uri="{FF2B5EF4-FFF2-40B4-BE49-F238E27FC236}">
                <a16:creationId xmlns:a16="http://schemas.microsoft.com/office/drawing/2014/main" id="{7CA6F817-9FA4-7148-84B7-00ECF2A925AE}"/>
              </a:ext>
            </a:extLst>
          </p:cNvPr>
          <p:cNvSpPr/>
          <p:nvPr/>
        </p:nvSpPr>
        <p:spPr>
          <a:xfrm>
            <a:off x="3266275" y="4379883"/>
            <a:ext cx="1481959" cy="1150883"/>
          </a:xfrm>
          <a:prstGeom prst="roundRect">
            <a:avLst/>
          </a:prstGeom>
          <a:solidFill>
            <a:srgbClr val="A8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studies</a:t>
            </a:r>
          </a:p>
        </p:txBody>
      </p:sp>
      <p:pic>
        <p:nvPicPr>
          <p:cNvPr id="27" name="Content Placeholder 6" descr="Table&#10;&#10;Description automatically generated">
            <a:extLst>
              <a:ext uri="{FF2B5EF4-FFF2-40B4-BE49-F238E27FC236}">
                <a16:creationId xmlns:a16="http://schemas.microsoft.com/office/drawing/2014/main" id="{C2E75B3C-4A7E-4640-A05D-D90171A4621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29338" y="1252537"/>
            <a:ext cx="4279900" cy="4343400"/>
          </a:xfrm>
        </p:spPr>
      </p:pic>
    </p:spTree>
    <p:extLst>
      <p:ext uri="{BB962C8B-B14F-4D97-AF65-F5344CB8AC3E}">
        <p14:creationId xmlns:p14="http://schemas.microsoft.com/office/powerpoint/2010/main" val="56444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B712-747A-D742-8680-74AD448B46C1}"/>
              </a:ext>
            </a:extLst>
          </p:cNvPr>
          <p:cNvSpPr>
            <a:spLocks noGrp="1"/>
          </p:cNvSpPr>
          <p:nvPr>
            <p:ph type="title"/>
          </p:nvPr>
        </p:nvSpPr>
        <p:spPr/>
        <p:txBody>
          <a:bodyPr/>
          <a:lstStyle/>
          <a:p>
            <a:r>
              <a:rPr lang="en-US" b="1" dirty="0">
                <a:solidFill>
                  <a:srgbClr val="BF4A32"/>
                </a:solidFill>
              </a:rPr>
              <a:t>STEP 2: </a:t>
            </a:r>
            <a:r>
              <a:rPr lang="en-US" dirty="0"/>
              <a:t>Analysis </a:t>
            </a:r>
          </a:p>
        </p:txBody>
      </p:sp>
      <p:graphicFrame>
        <p:nvGraphicFramePr>
          <p:cNvPr id="6" name="Content Placeholder 2">
            <a:extLst>
              <a:ext uri="{FF2B5EF4-FFF2-40B4-BE49-F238E27FC236}">
                <a16:creationId xmlns:a16="http://schemas.microsoft.com/office/drawing/2014/main" id="{ECDFA0A6-430F-4C0E-909C-413905E4D1D8}"/>
              </a:ext>
            </a:extLst>
          </p:cNvPr>
          <p:cNvGraphicFramePr>
            <a:graphicFrameLocks noGrp="1"/>
          </p:cNvGraphicFramePr>
          <p:nvPr>
            <p:ph idx="1"/>
            <p:extLst>
              <p:ext uri="{D42A27DB-BD31-4B8C-83A1-F6EECF244321}">
                <p14:modId xmlns:p14="http://schemas.microsoft.com/office/powerpoint/2010/main" val="3355880621"/>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Placeholder 21">
            <a:extLst>
              <a:ext uri="{FF2B5EF4-FFF2-40B4-BE49-F238E27FC236}">
                <a16:creationId xmlns:a16="http://schemas.microsoft.com/office/drawing/2014/main" id="{7E7AC15F-7B2A-124B-A104-64DC5F6C24B4}"/>
              </a:ext>
            </a:extLst>
          </p:cNvPr>
          <p:cNvSpPr>
            <a:spLocks noGrp="1"/>
          </p:cNvSpPr>
          <p:nvPr>
            <p:ph type="body" sz="half" idx="2"/>
          </p:nvPr>
        </p:nvSpPr>
        <p:spPr/>
        <p:txBody>
          <a:bodyPr/>
          <a:lstStyle/>
          <a:p>
            <a:r>
              <a:rPr lang="en-US" dirty="0"/>
              <a:t>Potential analytical components to include in a landscape assessment based on:</a:t>
            </a:r>
          </a:p>
          <a:p>
            <a:pPr marL="285750" indent="-285750">
              <a:buFont typeface="Arial" panose="020B0604020202020204" pitchFamily="34" charset="0"/>
              <a:buChar char="•"/>
            </a:pPr>
            <a:r>
              <a:rPr lang="en-US" dirty="0">
                <a:effectLst/>
              </a:rPr>
              <a:t>Which </a:t>
            </a:r>
            <a:r>
              <a:rPr lang="en-US" b="1" dirty="0">
                <a:effectLst/>
              </a:rPr>
              <a:t>knowledge</a:t>
            </a:r>
            <a:r>
              <a:rPr lang="en-US" dirty="0">
                <a:effectLst/>
              </a:rPr>
              <a:t> and </a:t>
            </a:r>
            <a:r>
              <a:rPr lang="en-US" b="1" dirty="0">
                <a:effectLst/>
              </a:rPr>
              <a:t>data gaps </a:t>
            </a:r>
            <a:r>
              <a:rPr lang="en-US" dirty="0">
                <a:effectLst/>
              </a:rPr>
              <a:t>exist?</a:t>
            </a:r>
          </a:p>
          <a:p>
            <a:pPr marL="285750" indent="-285750">
              <a:buFont typeface="Arial" panose="020B0604020202020204" pitchFamily="34" charset="0"/>
              <a:buChar char="•"/>
            </a:pPr>
            <a:r>
              <a:rPr lang="en-US" dirty="0"/>
              <a:t>Given the resources, which analyses are </a:t>
            </a:r>
            <a:r>
              <a:rPr lang="en-US" b="1" dirty="0"/>
              <a:t>feasible</a:t>
            </a:r>
            <a:r>
              <a:rPr lang="en-US" dirty="0"/>
              <a:t> in the assessment area?</a:t>
            </a:r>
            <a:endParaRPr lang="en-US" dirty="0">
              <a:effectLst/>
            </a:endParaRPr>
          </a:p>
        </p:txBody>
      </p:sp>
      <p:grpSp>
        <p:nvGrpSpPr>
          <p:cNvPr id="15" name="Group 14">
            <a:extLst>
              <a:ext uri="{FF2B5EF4-FFF2-40B4-BE49-F238E27FC236}">
                <a16:creationId xmlns:a16="http://schemas.microsoft.com/office/drawing/2014/main" id="{C5B1F340-0FCF-2D4B-A634-BA5C1B1F3738}"/>
              </a:ext>
            </a:extLst>
          </p:cNvPr>
          <p:cNvGrpSpPr/>
          <p:nvPr/>
        </p:nvGrpSpPr>
        <p:grpSpPr>
          <a:xfrm>
            <a:off x="9883175" y="322288"/>
            <a:ext cx="1469037" cy="269823"/>
            <a:chOff x="7315200" y="340009"/>
            <a:chExt cx="1469037" cy="269823"/>
          </a:xfrm>
        </p:grpSpPr>
        <p:sp>
          <p:nvSpPr>
            <p:cNvPr id="16" name="Oval 15">
              <a:extLst>
                <a:ext uri="{FF2B5EF4-FFF2-40B4-BE49-F238E27FC236}">
                  <a16:creationId xmlns:a16="http://schemas.microsoft.com/office/drawing/2014/main" id="{4E2E9E30-A408-224D-8A5B-FAEB55F32EEA}"/>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721871C7-6596-B84B-8B7F-B4F522C985AB}"/>
                </a:ext>
              </a:extLst>
            </p:cNvPr>
            <p:cNvSpPr/>
            <p:nvPr/>
          </p:nvSpPr>
          <p:spPr>
            <a:xfrm>
              <a:off x="7714938"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EF436725-D676-8646-BE7F-25DA74751D5F}"/>
                </a:ext>
              </a:extLst>
            </p:cNvPr>
            <p:cNvSpPr/>
            <p:nvPr/>
          </p:nvSpPr>
          <p:spPr>
            <a:xfrm>
              <a:off x="8114676"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69210CA5-0BC5-D94A-AFAF-6BE00CC306D3}"/>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 name="Oval 2">
            <a:extLst>
              <a:ext uri="{FF2B5EF4-FFF2-40B4-BE49-F238E27FC236}">
                <a16:creationId xmlns:a16="http://schemas.microsoft.com/office/drawing/2014/main" id="{3F8A7874-9182-4C4B-9A2E-3840409E0A7E}"/>
              </a:ext>
            </a:extLst>
          </p:cNvPr>
          <p:cNvSpPr/>
          <p:nvPr/>
        </p:nvSpPr>
        <p:spPr>
          <a:xfrm rot="-1080000">
            <a:off x="102275" y="249860"/>
            <a:ext cx="2409021" cy="1043492"/>
          </a:xfrm>
          <a:prstGeom prst="ellipse">
            <a:avLst/>
          </a:prstGeom>
          <a:solidFill>
            <a:srgbClr val="A8412C"/>
          </a:solidFill>
          <a:ln>
            <a:solidFill>
              <a:srgbClr val="A84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Consider also integrating gender analysis</a:t>
            </a:r>
          </a:p>
        </p:txBody>
      </p:sp>
    </p:spTree>
    <p:extLst>
      <p:ext uri="{BB962C8B-B14F-4D97-AF65-F5344CB8AC3E}">
        <p14:creationId xmlns:p14="http://schemas.microsoft.com/office/powerpoint/2010/main" val="53112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406B-6164-AF4C-AE81-B19A9D7AFE6E}"/>
              </a:ext>
            </a:extLst>
          </p:cNvPr>
          <p:cNvSpPr>
            <a:spLocks noGrp="1"/>
          </p:cNvSpPr>
          <p:nvPr>
            <p:ph type="title"/>
          </p:nvPr>
        </p:nvSpPr>
        <p:spPr>
          <a:xfrm>
            <a:off x="7570638" y="1153997"/>
            <a:ext cx="3932237" cy="1600200"/>
          </a:xfrm>
        </p:spPr>
        <p:txBody>
          <a:bodyPr>
            <a:normAutofit/>
          </a:bodyPr>
          <a:lstStyle/>
          <a:p>
            <a:pPr algn="r"/>
            <a:r>
              <a:rPr lang="en-US" dirty="0"/>
              <a:t>Diagnostic of presence </a:t>
            </a:r>
            <a:br>
              <a:rPr lang="en-US" dirty="0"/>
            </a:br>
            <a:r>
              <a:rPr lang="en-US" dirty="0"/>
              <a:t>of key success factors </a:t>
            </a:r>
            <a:br>
              <a:rPr lang="en-US" dirty="0"/>
            </a:br>
            <a:endParaRPr lang="en-US" dirty="0"/>
          </a:p>
        </p:txBody>
      </p:sp>
      <p:sp>
        <p:nvSpPr>
          <p:cNvPr id="10" name="Text Placeholder 9">
            <a:extLst>
              <a:ext uri="{FF2B5EF4-FFF2-40B4-BE49-F238E27FC236}">
                <a16:creationId xmlns:a16="http://schemas.microsoft.com/office/drawing/2014/main" id="{CBE7156C-CA6A-D142-A7B7-4187A49C9E64}"/>
              </a:ext>
            </a:extLst>
          </p:cNvPr>
          <p:cNvSpPr>
            <a:spLocks noGrp="1"/>
          </p:cNvSpPr>
          <p:nvPr>
            <p:ph type="body" sz="half" idx="2"/>
          </p:nvPr>
        </p:nvSpPr>
        <p:spPr>
          <a:xfrm>
            <a:off x="7570638" y="2606508"/>
            <a:ext cx="3932237" cy="3811588"/>
          </a:xfrm>
        </p:spPr>
        <p:txBody>
          <a:bodyPr/>
          <a:lstStyle/>
          <a:p>
            <a:pPr marL="285750" indent="-285750" algn="r">
              <a:buFont typeface="Arial" panose="020B0604020202020204" pitchFamily="34" charset="0"/>
              <a:buChar char="•"/>
            </a:pPr>
            <a:r>
              <a:rPr lang="en-US" dirty="0"/>
              <a:t>To what extent </a:t>
            </a:r>
            <a:r>
              <a:rPr lang="en-US" b="1" dirty="0"/>
              <a:t>are key success factors currently in place </a:t>
            </a:r>
            <a:r>
              <a:rPr lang="en-US" dirty="0"/>
              <a:t>to facilitate restoration at scale?</a:t>
            </a:r>
          </a:p>
          <a:p>
            <a:pPr marL="285750" indent="-285750" algn="r">
              <a:buFont typeface="Arial" panose="020B0604020202020204" pitchFamily="34" charset="0"/>
              <a:buChar char="•"/>
            </a:pPr>
            <a:r>
              <a:rPr lang="en-US" dirty="0"/>
              <a:t>And </a:t>
            </a:r>
            <a:r>
              <a:rPr lang="en-US" b="1" dirty="0"/>
              <a:t>what is needed </a:t>
            </a:r>
            <a:r>
              <a:rPr lang="en-US" dirty="0"/>
              <a:t>to address the missing key success factors?</a:t>
            </a:r>
          </a:p>
        </p:txBody>
      </p:sp>
      <p:pic>
        <p:nvPicPr>
          <p:cNvPr id="6" name="Content Placeholder 5" descr="A picture containing calendar&#10;&#10;Description automatically generated">
            <a:extLst>
              <a:ext uri="{FF2B5EF4-FFF2-40B4-BE49-F238E27FC236}">
                <a16:creationId xmlns:a16="http://schemas.microsoft.com/office/drawing/2014/main" id="{53381F14-C006-9941-887B-DA7071F2BE7C}"/>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08864" y="574815"/>
            <a:ext cx="5604070" cy="4331487"/>
          </a:xfrm>
        </p:spPr>
      </p:pic>
      <p:pic>
        <p:nvPicPr>
          <p:cNvPr id="8" name="Picture 7" descr="Text&#10;&#10;Description automatically generated">
            <a:extLst>
              <a:ext uri="{FF2B5EF4-FFF2-40B4-BE49-F238E27FC236}">
                <a16:creationId xmlns:a16="http://schemas.microsoft.com/office/drawing/2014/main" id="{5133E0E7-A94D-C346-BB4E-87AF3AA8BE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4748" y="4313647"/>
            <a:ext cx="5299836" cy="2073849"/>
          </a:xfrm>
          <a:prstGeom prst="rect">
            <a:avLst/>
          </a:prstGeom>
        </p:spPr>
      </p:pic>
      <p:grpSp>
        <p:nvGrpSpPr>
          <p:cNvPr id="22" name="Group 21">
            <a:extLst>
              <a:ext uri="{FF2B5EF4-FFF2-40B4-BE49-F238E27FC236}">
                <a16:creationId xmlns:a16="http://schemas.microsoft.com/office/drawing/2014/main" id="{5676DFA5-5DF8-7941-8899-6375F10CCB16}"/>
              </a:ext>
            </a:extLst>
          </p:cNvPr>
          <p:cNvGrpSpPr/>
          <p:nvPr/>
        </p:nvGrpSpPr>
        <p:grpSpPr>
          <a:xfrm>
            <a:off x="9883175" y="322288"/>
            <a:ext cx="1469037" cy="269823"/>
            <a:chOff x="7315200" y="340009"/>
            <a:chExt cx="1469037" cy="269823"/>
          </a:xfrm>
        </p:grpSpPr>
        <p:sp>
          <p:nvSpPr>
            <p:cNvPr id="24" name="Oval 23">
              <a:extLst>
                <a:ext uri="{FF2B5EF4-FFF2-40B4-BE49-F238E27FC236}">
                  <a16:creationId xmlns:a16="http://schemas.microsoft.com/office/drawing/2014/main" id="{56548959-A57B-CB44-9846-6333CA16782E}"/>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B140B6A2-096B-0448-A006-8C2CD48C4A06}"/>
                </a:ext>
              </a:extLst>
            </p:cNvPr>
            <p:cNvSpPr/>
            <p:nvPr/>
          </p:nvSpPr>
          <p:spPr>
            <a:xfrm>
              <a:off x="7714938"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a:extLst>
                <a:ext uri="{FF2B5EF4-FFF2-40B4-BE49-F238E27FC236}">
                  <a16:creationId xmlns:a16="http://schemas.microsoft.com/office/drawing/2014/main" id="{C1AD1991-BC5A-D14E-918C-DFCC36020274}"/>
                </a:ext>
              </a:extLst>
            </p:cNvPr>
            <p:cNvSpPr/>
            <p:nvPr/>
          </p:nvSpPr>
          <p:spPr>
            <a:xfrm>
              <a:off x="8114676"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14787CA1-6E7C-C14B-A293-00E8EFDC845E}"/>
                </a:ext>
              </a:extLst>
            </p:cNvPr>
            <p:cNvSpPr/>
            <p:nvPr/>
          </p:nvSpPr>
          <p:spPr>
            <a:xfrm>
              <a:off x="8514414" y="340009"/>
              <a:ext cx="269823" cy="269823"/>
            </a:xfrm>
            <a:prstGeom prst="ellipse">
              <a:avLst/>
            </a:prstGeom>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Diagram&#10;&#10;Description automatically generated with medium confidence">
            <a:extLst>
              <a:ext uri="{FF2B5EF4-FFF2-40B4-BE49-F238E27FC236}">
                <a16:creationId xmlns:a16="http://schemas.microsoft.com/office/drawing/2014/main" id="{39E025CF-94B9-7D46-AEFD-68EC833F2D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29851" y="4391804"/>
            <a:ext cx="1408878" cy="1634122"/>
          </a:xfrm>
          <a:prstGeom prst="rect">
            <a:avLst/>
          </a:prstGeom>
        </p:spPr>
      </p:pic>
    </p:spTree>
    <p:extLst>
      <p:ext uri="{BB962C8B-B14F-4D97-AF65-F5344CB8AC3E}">
        <p14:creationId xmlns:p14="http://schemas.microsoft.com/office/powerpoint/2010/main" val="43521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8F65-EF3D-2F4A-BC03-53CB78FD602E}"/>
              </a:ext>
            </a:extLst>
          </p:cNvPr>
          <p:cNvSpPr>
            <a:spLocks noGrp="1"/>
          </p:cNvSpPr>
          <p:nvPr>
            <p:ph type="title"/>
          </p:nvPr>
        </p:nvSpPr>
        <p:spPr>
          <a:xfrm>
            <a:off x="7840461" y="997977"/>
            <a:ext cx="3932237" cy="1600200"/>
          </a:xfrm>
        </p:spPr>
        <p:txBody>
          <a:bodyPr>
            <a:normAutofit fontScale="90000"/>
          </a:bodyPr>
          <a:lstStyle/>
          <a:p>
            <a:r>
              <a:rPr lang="en-US" dirty="0"/>
              <a:t>Evaluation of potential for private investments</a:t>
            </a:r>
            <a:br>
              <a:rPr lang="en-US" dirty="0"/>
            </a:br>
            <a:endParaRPr lang="en-US" dirty="0"/>
          </a:p>
        </p:txBody>
      </p:sp>
      <p:sp>
        <p:nvSpPr>
          <p:cNvPr id="9" name="Text Placeholder 8">
            <a:extLst>
              <a:ext uri="{FF2B5EF4-FFF2-40B4-BE49-F238E27FC236}">
                <a16:creationId xmlns:a16="http://schemas.microsoft.com/office/drawing/2014/main" id="{78489417-C85A-5348-B536-B0FD914813A3}"/>
              </a:ext>
            </a:extLst>
          </p:cNvPr>
          <p:cNvSpPr>
            <a:spLocks noGrp="1"/>
          </p:cNvSpPr>
          <p:nvPr>
            <p:ph type="body" sz="half" idx="2"/>
          </p:nvPr>
        </p:nvSpPr>
        <p:spPr>
          <a:xfrm>
            <a:off x="7840461" y="2598177"/>
            <a:ext cx="3932237" cy="3811588"/>
          </a:xfrm>
        </p:spPr>
        <p:txBody>
          <a:bodyPr/>
          <a:lstStyle/>
          <a:p>
            <a:pPr marL="285750" indent="-285750">
              <a:buFont typeface="Arial" panose="020B0604020202020204" pitchFamily="34" charset="0"/>
              <a:buChar char="•"/>
            </a:pPr>
            <a:r>
              <a:rPr lang="en-US" dirty="0"/>
              <a:t>What is the </a:t>
            </a:r>
            <a:r>
              <a:rPr lang="en-US" b="1" dirty="0"/>
              <a:t>potential</a:t>
            </a:r>
            <a:r>
              <a:rPr lang="en-US" dirty="0"/>
              <a:t> for private sector investment in the selected restoration options? </a:t>
            </a:r>
          </a:p>
          <a:p>
            <a:pPr marL="285750" indent="-285750">
              <a:buFont typeface="Arial" panose="020B0604020202020204" pitchFamily="34" charset="0"/>
              <a:buChar char="•"/>
            </a:pPr>
            <a:r>
              <a:rPr lang="en-US" dirty="0"/>
              <a:t>Which </a:t>
            </a:r>
            <a:r>
              <a:rPr lang="en-US" b="1" dirty="0"/>
              <a:t>barriers</a:t>
            </a:r>
            <a:r>
              <a:rPr lang="en-US" dirty="0"/>
              <a:t> exist and how might they be addressed?</a:t>
            </a:r>
          </a:p>
          <a:p>
            <a:pPr marL="285750" indent="-285750">
              <a:buFont typeface="Arial" panose="020B0604020202020204" pitchFamily="34" charset="0"/>
              <a:buChar char="•"/>
            </a:pPr>
            <a:r>
              <a:rPr lang="en-US" dirty="0"/>
              <a:t>Which </a:t>
            </a:r>
            <a:r>
              <a:rPr lang="en-US" b="1" dirty="0"/>
              <a:t>de-risking instruments </a:t>
            </a:r>
            <a:r>
              <a:rPr lang="en-US" dirty="0"/>
              <a:t>are available or are needed?</a:t>
            </a:r>
          </a:p>
        </p:txBody>
      </p:sp>
      <p:pic>
        <p:nvPicPr>
          <p:cNvPr id="10" name="Content Placeholder 4" descr="Timeline&#10;&#10;Description automatically generated">
            <a:extLst>
              <a:ext uri="{FF2B5EF4-FFF2-40B4-BE49-F238E27FC236}">
                <a16:creationId xmlns:a16="http://schemas.microsoft.com/office/drawing/2014/main" id="{B379EB98-DA36-F64C-916B-86E57107372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133891" cy="6651960"/>
          </a:xfrm>
          <a:prstGeom prst="rect">
            <a:avLst/>
          </a:prstGeom>
        </p:spPr>
      </p:pic>
      <p:pic>
        <p:nvPicPr>
          <p:cNvPr id="25" name="Picture 24">
            <a:extLst>
              <a:ext uri="{FF2B5EF4-FFF2-40B4-BE49-F238E27FC236}">
                <a16:creationId xmlns:a16="http://schemas.microsoft.com/office/drawing/2014/main" id="{15588DB8-5ECF-724B-95D2-F682683EBD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3891" y="5713696"/>
            <a:ext cx="3272951" cy="359058"/>
          </a:xfrm>
          <a:prstGeom prst="rect">
            <a:avLst/>
          </a:prstGeom>
        </p:spPr>
      </p:pic>
      <p:grpSp>
        <p:nvGrpSpPr>
          <p:cNvPr id="24" name="Group 23">
            <a:extLst>
              <a:ext uri="{FF2B5EF4-FFF2-40B4-BE49-F238E27FC236}">
                <a16:creationId xmlns:a16="http://schemas.microsoft.com/office/drawing/2014/main" id="{A862EE0E-E4E0-2D42-A08D-AACF6D0210A3}"/>
              </a:ext>
            </a:extLst>
          </p:cNvPr>
          <p:cNvGrpSpPr/>
          <p:nvPr/>
        </p:nvGrpSpPr>
        <p:grpSpPr>
          <a:xfrm>
            <a:off x="9883175" y="322288"/>
            <a:ext cx="1469037" cy="269823"/>
            <a:chOff x="7315200" y="340009"/>
            <a:chExt cx="1469037" cy="269823"/>
          </a:xfrm>
        </p:grpSpPr>
        <p:sp>
          <p:nvSpPr>
            <p:cNvPr id="26" name="Oval 25">
              <a:extLst>
                <a:ext uri="{FF2B5EF4-FFF2-40B4-BE49-F238E27FC236}">
                  <a16:creationId xmlns:a16="http://schemas.microsoft.com/office/drawing/2014/main" id="{657667C7-D924-A14E-8452-9CFABCAB84FA}"/>
                </a:ext>
              </a:extLst>
            </p:cNvPr>
            <p:cNvSpPr/>
            <p:nvPr/>
          </p:nvSpPr>
          <p:spPr>
            <a:xfrm>
              <a:off x="7315200"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C0E3DCD7-9BCB-0D4B-AC1E-70E9EF7DC4D3}"/>
                </a:ext>
              </a:extLst>
            </p:cNvPr>
            <p:cNvSpPr/>
            <p:nvPr/>
          </p:nvSpPr>
          <p:spPr>
            <a:xfrm>
              <a:off x="7714938"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a:extLst>
                <a:ext uri="{FF2B5EF4-FFF2-40B4-BE49-F238E27FC236}">
                  <a16:creationId xmlns:a16="http://schemas.microsoft.com/office/drawing/2014/main" id="{EBDA3718-4BD8-D742-B321-96B0B031654F}"/>
                </a:ext>
              </a:extLst>
            </p:cNvPr>
            <p:cNvSpPr/>
            <p:nvPr/>
          </p:nvSpPr>
          <p:spPr>
            <a:xfrm>
              <a:off x="8114676" y="340009"/>
              <a:ext cx="269823" cy="269823"/>
            </a:xfrm>
            <a:prstGeom prst="ellipse">
              <a:avLst/>
            </a:prstGeom>
            <a:solidFill>
              <a:schemeClr val="bg1"/>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Oval 28">
              <a:extLst>
                <a:ext uri="{FF2B5EF4-FFF2-40B4-BE49-F238E27FC236}">
                  <a16:creationId xmlns:a16="http://schemas.microsoft.com/office/drawing/2014/main" id="{702FA85D-FDBA-0244-9B82-5B2B85D1BEC4}"/>
                </a:ext>
              </a:extLst>
            </p:cNvPr>
            <p:cNvSpPr/>
            <p:nvPr/>
          </p:nvSpPr>
          <p:spPr>
            <a:xfrm>
              <a:off x="8514414" y="340009"/>
              <a:ext cx="269823" cy="269823"/>
            </a:xfrm>
            <a:prstGeom prst="ellipse">
              <a:avLst/>
            </a:prstGeom>
            <a:solidFill>
              <a:srgbClr val="A8412C"/>
            </a:solidFill>
            <a:ln>
              <a:solidFill>
                <a:srgbClr val="BF4A3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67080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9930-F5E6-384B-8CC2-69600C6DFFE1}"/>
              </a:ext>
            </a:extLst>
          </p:cNvPr>
          <p:cNvSpPr>
            <a:spLocks noGrp="1"/>
          </p:cNvSpPr>
          <p:nvPr>
            <p:ph type="title"/>
          </p:nvPr>
        </p:nvSpPr>
        <p:spPr>
          <a:xfrm>
            <a:off x="5293894" y="365125"/>
            <a:ext cx="6059905" cy="1325563"/>
          </a:xfrm>
        </p:spPr>
        <p:txBody>
          <a:bodyPr>
            <a:normAutofit fontScale="90000"/>
          </a:bodyPr>
          <a:lstStyle/>
          <a:p>
            <a:r>
              <a:rPr lang="en-US" b="1" dirty="0">
                <a:solidFill>
                  <a:srgbClr val="0070C0"/>
                </a:solidFill>
              </a:rPr>
              <a:t>Phase 3: </a:t>
            </a:r>
            <a:r>
              <a:rPr lang="en-US" b="1" dirty="0"/>
              <a:t>Results to recommendations </a:t>
            </a:r>
            <a:br>
              <a:rPr lang="en-US" dirty="0"/>
            </a:b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6360E82F-5246-DE48-94C2-4D7E748D526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0"/>
            <a:ext cx="4918841" cy="6861046"/>
          </a:xfrm>
        </p:spPr>
      </p:pic>
      <p:sp>
        <p:nvSpPr>
          <p:cNvPr id="9" name="TextBox 8">
            <a:extLst>
              <a:ext uri="{FF2B5EF4-FFF2-40B4-BE49-F238E27FC236}">
                <a16:creationId xmlns:a16="http://schemas.microsoft.com/office/drawing/2014/main" id="{842BD7DB-2829-9841-8EFA-CF19E6FE84EE}"/>
              </a:ext>
            </a:extLst>
          </p:cNvPr>
          <p:cNvSpPr txBox="1"/>
          <p:nvPr/>
        </p:nvSpPr>
        <p:spPr>
          <a:xfrm>
            <a:off x="5486400" y="1892968"/>
            <a:ext cx="5867399" cy="2805063"/>
          </a:xfrm>
          <a:prstGeom prst="rect">
            <a:avLst/>
          </a:prstGeom>
          <a:noFill/>
        </p:spPr>
        <p:txBody>
          <a:bodyPr wrap="square" rtlCol="0">
            <a:spAutoFit/>
          </a:bodyPr>
          <a:lstStyle/>
          <a:p>
            <a:pPr marL="285750" indent="-285750">
              <a:lnSpc>
                <a:spcPct val="150000"/>
              </a:lnSpc>
              <a:buFont typeface="Wingdings" pitchFamily="2" charset="2"/>
              <a:buChar char="ü"/>
            </a:pPr>
            <a:r>
              <a:rPr lang="en-US" sz="2400" dirty="0"/>
              <a:t>Inclusive stakeholder validation of results </a:t>
            </a:r>
          </a:p>
          <a:p>
            <a:pPr marL="285750" indent="-285750">
              <a:lnSpc>
                <a:spcPct val="150000"/>
              </a:lnSpc>
              <a:buFont typeface="Wingdings" pitchFamily="2" charset="2"/>
              <a:buChar char="ü"/>
            </a:pPr>
            <a:r>
              <a:rPr lang="en-US" sz="2400" dirty="0"/>
              <a:t>Build support for the assessment results among decision-makers</a:t>
            </a:r>
          </a:p>
          <a:p>
            <a:pPr marL="285750" indent="-285750">
              <a:lnSpc>
                <a:spcPct val="150000"/>
              </a:lnSpc>
              <a:buFont typeface="Wingdings" pitchFamily="2" charset="2"/>
              <a:buChar char="ü"/>
            </a:pPr>
            <a:r>
              <a:rPr lang="en-US" sz="2400" dirty="0"/>
              <a:t>Draft policy and institutional recommendations and plan for next steps. </a:t>
            </a:r>
          </a:p>
        </p:txBody>
      </p:sp>
    </p:spTree>
    <p:extLst>
      <p:ext uri="{BB962C8B-B14F-4D97-AF65-F5344CB8AC3E}">
        <p14:creationId xmlns:p14="http://schemas.microsoft.com/office/powerpoint/2010/main" val="417766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E1F2-D504-4B4A-BFC4-A860A142EC93}"/>
              </a:ext>
            </a:extLst>
          </p:cNvPr>
          <p:cNvSpPr>
            <a:spLocks noGrp="1"/>
          </p:cNvSpPr>
          <p:nvPr>
            <p:ph type="title"/>
          </p:nvPr>
        </p:nvSpPr>
        <p:spPr/>
        <p:txBody>
          <a:bodyPr/>
          <a:lstStyle/>
          <a:p>
            <a:r>
              <a:rPr lang="en-US" dirty="0"/>
              <a:t>What is a landscape?</a:t>
            </a:r>
          </a:p>
        </p:txBody>
      </p:sp>
      <p:sp>
        <p:nvSpPr>
          <p:cNvPr id="6" name="Text Placeholder 5">
            <a:extLst>
              <a:ext uri="{FF2B5EF4-FFF2-40B4-BE49-F238E27FC236}">
                <a16:creationId xmlns:a16="http://schemas.microsoft.com/office/drawing/2014/main" id="{E458AE81-A265-804D-890B-2B5449823285}"/>
              </a:ext>
            </a:extLst>
          </p:cNvPr>
          <p:cNvSpPr>
            <a:spLocks noGrp="1"/>
          </p:cNvSpPr>
          <p:nvPr>
            <p:ph type="body" sz="half" idx="2"/>
          </p:nvPr>
        </p:nvSpPr>
        <p:spPr/>
        <p:txBody>
          <a:bodyPr>
            <a:normAutofit fontScale="85000" lnSpcReduction="10000"/>
          </a:bodyPr>
          <a:lstStyle/>
          <a:p>
            <a:r>
              <a:rPr lang="en-GB" sz="1900" dirty="0">
                <a:solidFill>
                  <a:schemeClr val="bg1"/>
                </a:solidFill>
              </a:rPr>
              <a:t>A </a:t>
            </a:r>
            <a:r>
              <a:rPr lang="en-GB" sz="1900" b="1" dirty="0">
                <a:solidFill>
                  <a:schemeClr val="bg1"/>
                </a:solidFill>
              </a:rPr>
              <a:t>landscape</a:t>
            </a:r>
            <a:r>
              <a:rPr lang="en-GB" sz="1900" dirty="0">
                <a:solidFill>
                  <a:schemeClr val="bg1"/>
                </a:solidFill>
              </a:rPr>
              <a:t> is a </a:t>
            </a:r>
            <a:r>
              <a:rPr lang="en-GB" sz="1900" b="1" dirty="0"/>
              <a:t>mosaic</a:t>
            </a:r>
            <a:r>
              <a:rPr lang="en-GB" sz="1900" dirty="0">
                <a:solidFill>
                  <a:schemeClr val="bg1"/>
                </a:solidFill>
              </a:rPr>
              <a:t> of different land uses with multiple components and functioning interactions between and across </a:t>
            </a:r>
            <a:r>
              <a:rPr lang="en-GB" sz="1900" b="1" dirty="0"/>
              <a:t>ecological, social and social-ecological processes </a:t>
            </a:r>
            <a:r>
              <a:rPr lang="en-GB" sz="1900" dirty="0">
                <a:solidFill>
                  <a:schemeClr val="bg1"/>
                </a:solidFill>
              </a:rPr>
              <a:t>(functional interactions), made up of </a:t>
            </a:r>
            <a:r>
              <a:rPr lang="en-GB" sz="1900" b="1" dirty="0"/>
              <a:t>multiple actors </a:t>
            </a:r>
            <a:r>
              <a:rPr lang="en-GB" sz="1900" dirty="0">
                <a:solidFill>
                  <a:schemeClr val="bg1"/>
                </a:solidFill>
              </a:rPr>
              <a:t>and stakeholders with varying interests (negotiated spaces), and made up of nested components occurring on </a:t>
            </a:r>
            <a:r>
              <a:rPr lang="en-GB" sz="1900" b="1" dirty="0"/>
              <a:t>different scales</a:t>
            </a:r>
            <a:r>
              <a:rPr lang="en-GB" sz="1900" dirty="0"/>
              <a:t> </a:t>
            </a:r>
            <a:r>
              <a:rPr lang="en-GB" sz="1900" dirty="0">
                <a:solidFill>
                  <a:schemeClr val="bg1"/>
                </a:solidFill>
              </a:rPr>
              <a:t>(multiple scales).</a:t>
            </a:r>
            <a:r>
              <a:rPr lang="en-US" sz="1900" dirty="0">
                <a:solidFill>
                  <a:schemeClr val="bg1"/>
                </a:solidFill>
              </a:rPr>
              <a:t> </a:t>
            </a:r>
          </a:p>
          <a:p>
            <a:endParaRPr lang="en-US" dirty="0"/>
          </a:p>
        </p:txBody>
      </p:sp>
      <p:pic>
        <p:nvPicPr>
          <p:cNvPr id="7" name="Content Placeholder 4" descr="Diagram&#10;&#10;Description automatically generated">
            <a:extLst>
              <a:ext uri="{FF2B5EF4-FFF2-40B4-BE49-F238E27FC236}">
                <a16:creationId xmlns:a16="http://schemas.microsoft.com/office/drawing/2014/main" id="{8598E919-2041-304F-9E4B-436831524F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2637" y="1159329"/>
            <a:ext cx="5998846" cy="4228194"/>
          </a:xfrm>
          <a:prstGeom prst="rect">
            <a:avLst/>
          </a:prstGeom>
        </p:spPr>
      </p:pic>
      <p:sp>
        <p:nvSpPr>
          <p:cNvPr id="9" name="TextBox 8">
            <a:extLst>
              <a:ext uri="{FF2B5EF4-FFF2-40B4-BE49-F238E27FC236}">
                <a16:creationId xmlns:a16="http://schemas.microsoft.com/office/drawing/2014/main" id="{A65BE007-2DB9-5C45-85DB-BFE0503A96C7}"/>
              </a:ext>
            </a:extLst>
          </p:cNvPr>
          <p:cNvSpPr txBox="1"/>
          <p:nvPr/>
        </p:nvSpPr>
        <p:spPr>
          <a:xfrm>
            <a:off x="10888133" y="5544782"/>
            <a:ext cx="2607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9A1AB"/>
                </a:solidFill>
                <a:effectLst/>
                <a:uLnTx/>
                <a:uFillTx/>
                <a:latin typeface="Franklin Gothic Book" panose="020B0503020102020204"/>
                <a:ea typeface="+mn-ea"/>
                <a:cs typeface="+mn-cs"/>
              </a:rPr>
              <a:t>FAO. 2017. </a:t>
            </a:r>
          </a:p>
        </p:txBody>
      </p:sp>
      <p:sp>
        <p:nvSpPr>
          <p:cNvPr id="13" name="TextBox 12">
            <a:extLst>
              <a:ext uri="{FF2B5EF4-FFF2-40B4-BE49-F238E27FC236}">
                <a16:creationId xmlns:a16="http://schemas.microsoft.com/office/drawing/2014/main" id="{35EAD452-B08C-DA43-BD36-1CE360A1CBBC}"/>
              </a:ext>
            </a:extLst>
          </p:cNvPr>
          <p:cNvSpPr txBox="1"/>
          <p:nvPr/>
        </p:nvSpPr>
        <p:spPr>
          <a:xfrm>
            <a:off x="2895600" y="6018311"/>
            <a:ext cx="26077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Minang</a:t>
            </a:r>
            <a:r>
              <a:rPr kumimoji="0" lang="fr-FR" sz="1400" b="0" i="0" u="none" strike="noStrike" kern="1200" cap="none" spc="0" normalizeH="0" baseline="0" noProof="0" dirty="0">
                <a:ln>
                  <a:noFill/>
                </a:ln>
                <a:solidFill>
                  <a:prstClr val="white"/>
                </a:solidFill>
                <a:effectLst/>
                <a:uLnTx/>
                <a:uFillTx/>
                <a:latin typeface="Franklin Gothic Book" panose="020B0503020102020204"/>
                <a:ea typeface="+mn-ea"/>
                <a:cs typeface="+mn-cs"/>
              </a:rPr>
              <a:t> et al. 2015</a:t>
            </a:r>
            <a:endParaRPr kumimoji="0" lang="en-US" sz="14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46387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790D-6388-814C-A6C8-E170D385F514}"/>
              </a:ext>
            </a:extLst>
          </p:cNvPr>
          <p:cNvSpPr>
            <a:spLocks noGrp="1"/>
          </p:cNvSpPr>
          <p:nvPr>
            <p:ph type="title"/>
          </p:nvPr>
        </p:nvSpPr>
        <p:spPr/>
        <p:txBody>
          <a:bodyPr/>
          <a:lstStyle/>
          <a:p>
            <a:r>
              <a:rPr lang="en-US" dirty="0"/>
              <a:t> Key outcomes </a:t>
            </a:r>
            <a:r>
              <a:rPr lang="en-US"/>
              <a:t>of the </a:t>
            </a:r>
            <a:r>
              <a:rPr lang="en-US" dirty="0"/>
              <a:t>landscape assessment </a:t>
            </a:r>
          </a:p>
        </p:txBody>
      </p:sp>
      <p:graphicFrame>
        <p:nvGraphicFramePr>
          <p:cNvPr id="10" name="Content Placeholder 6">
            <a:extLst>
              <a:ext uri="{FF2B5EF4-FFF2-40B4-BE49-F238E27FC236}">
                <a16:creationId xmlns:a16="http://schemas.microsoft.com/office/drawing/2014/main" id="{E3B07B3F-6DB9-401C-A4C5-3CB88777CCBE}"/>
              </a:ext>
            </a:extLst>
          </p:cNvPr>
          <p:cNvGraphicFramePr>
            <a:graphicFrameLocks noGrp="1"/>
          </p:cNvGraphicFramePr>
          <p:nvPr>
            <p:ph idx="1"/>
            <p:extLst>
              <p:ext uri="{D42A27DB-BD31-4B8C-83A1-F6EECF244321}">
                <p14:modId xmlns:p14="http://schemas.microsoft.com/office/powerpoint/2010/main" val="38112531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281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02CF8A9-5852-1441-9414-655D90FA8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5852" y="643466"/>
            <a:ext cx="9860295" cy="5571067"/>
          </a:xfrm>
          <a:prstGeom prst="rect">
            <a:avLst/>
          </a:prstGeom>
        </p:spPr>
      </p:pic>
      <p:sp>
        <p:nvSpPr>
          <p:cNvPr id="4" name="TextBox 3">
            <a:extLst>
              <a:ext uri="{FF2B5EF4-FFF2-40B4-BE49-F238E27FC236}">
                <a16:creationId xmlns:a16="http://schemas.microsoft.com/office/drawing/2014/main" id="{5E40E888-69CD-4648-819C-B562A8C2EC6F}"/>
              </a:ext>
            </a:extLst>
          </p:cNvPr>
          <p:cNvSpPr txBox="1"/>
          <p:nvPr/>
        </p:nvSpPr>
        <p:spPr>
          <a:xfrm>
            <a:off x="4363453" y="2999874"/>
            <a:ext cx="4924926" cy="1107996"/>
          </a:xfrm>
          <a:prstGeom prst="rect">
            <a:avLst/>
          </a:prstGeom>
          <a:noFill/>
        </p:spPr>
        <p:txBody>
          <a:bodyPr wrap="square" rtlCol="0">
            <a:spAutoFit/>
          </a:bodyPr>
          <a:lstStyle/>
          <a:p>
            <a:r>
              <a:rPr lang="en-US" sz="6600" b="1" dirty="0">
                <a:solidFill>
                  <a:schemeClr val="bg1"/>
                </a:solidFill>
              </a:rPr>
              <a:t>Thank you!</a:t>
            </a:r>
          </a:p>
        </p:txBody>
      </p:sp>
    </p:spTree>
    <p:extLst>
      <p:ext uri="{BB962C8B-B14F-4D97-AF65-F5344CB8AC3E}">
        <p14:creationId xmlns:p14="http://schemas.microsoft.com/office/powerpoint/2010/main" val="612036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2855-A852-064F-B168-F21B367C23AB}"/>
              </a:ext>
            </a:extLst>
          </p:cNvPr>
          <p:cNvSpPr>
            <a:spLocks noGrp="1"/>
          </p:cNvSpPr>
          <p:nvPr>
            <p:ph type="title"/>
          </p:nvPr>
        </p:nvSpPr>
        <p:spPr/>
        <p:txBody>
          <a:bodyPr/>
          <a:lstStyle/>
          <a:p>
            <a:r>
              <a:rPr lang="en-US" dirty="0"/>
              <a:t>Key References</a:t>
            </a:r>
          </a:p>
        </p:txBody>
      </p:sp>
      <p:sp>
        <p:nvSpPr>
          <p:cNvPr id="3" name="Content Placeholder 2">
            <a:extLst>
              <a:ext uri="{FF2B5EF4-FFF2-40B4-BE49-F238E27FC236}">
                <a16:creationId xmlns:a16="http://schemas.microsoft.com/office/drawing/2014/main" id="{9947A2B3-7E72-CB47-85E5-00645602C509}"/>
              </a:ext>
            </a:extLst>
          </p:cNvPr>
          <p:cNvSpPr>
            <a:spLocks noGrp="1"/>
          </p:cNvSpPr>
          <p:nvPr>
            <p:ph idx="1"/>
          </p:nvPr>
        </p:nvSpPr>
        <p:spPr/>
        <p:txBody>
          <a:bodyPr>
            <a:normAutofit fontScale="70000" lnSpcReduction="20000"/>
          </a:bodyPr>
          <a:lstStyle/>
          <a:p>
            <a:r>
              <a:rPr lang="en-GB" b="1" dirty="0"/>
              <a:t>FAO. </a:t>
            </a:r>
            <a:r>
              <a:rPr lang="en-GB" dirty="0"/>
              <a:t>2011. Land Degradation Assessments in Drylands (LADA): local level assessment manuals.</a:t>
            </a:r>
            <a:r>
              <a:rPr lang="en-GB" b="1" dirty="0"/>
              <a:t> </a:t>
            </a:r>
            <a:r>
              <a:rPr lang="en-GB" u="sng" dirty="0">
                <a:hlinkClick r:id="rId3"/>
              </a:rPr>
              <a:t>https://www.fao.org/nr/kagera/tools-and-methods/lada-local-level-assessment-manuals/en/</a:t>
            </a:r>
            <a:r>
              <a:rPr lang="en-GB" dirty="0"/>
              <a:t> </a:t>
            </a:r>
            <a:endParaRPr lang="en-US" dirty="0"/>
          </a:p>
          <a:p>
            <a:r>
              <a:rPr lang="en-US" b="1" dirty="0"/>
              <a:t>FAO</a:t>
            </a:r>
            <a:r>
              <a:rPr lang="en-US" dirty="0"/>
              <a:t>. 2017. Landscapes for Life.  Approaches to landscape management for sustainable food and agriculture </a:t>
            </a:r>
            <a:r>
              <a:rPr lang="en-US" dirty="0">
                <a:hlinkClick r:id="rId4"/>
              </a:rPr>
              <a:t>https://www.fao.org/3/i8324en/i8324en.pdf</a:t>
            </a:r>
            <a:r>
              <a:rPr lang="en-US" dirty="0"/>
              <a:t> </a:t>
            </a:r>
          </a:p>
          <a:p>
            <a:r>
              <a:rPr lang="en-US" b="1" dirty="0"/>
              <a:t>Conservation International. </a:t>
            </a:r>
            <a:r>
              <a:rPr lang="en-US" dirty="0"/>
              <a:t>2017. Landscape Assessment Framework: Concepts and Guidelines. (also available at </a:t>
            </a:r>
            <a:r>
              <a:rPr lang="en-US" u="sng" dirty="0">
                <a:hlinkClick r:id="rId5"/>
              </a:rPr>
              <a:t>https://www.conservation.org/projects/landscape-assessment-framework</a:t>
            </a:r>
            <a:r>
              <a:rPr lang="en-US" dirty="0"/>
              <a:t>)</a:t>
            </a:r>
            <a:r>
              <a:rPr lang="en-US" b="1" dirty="0"/>
              <a:t> </a:t>
            </a:r>
            <a:endParaRPr lang="en-US" dirty="0"/>
          </a:p>
          <a:p>
            <a:r>
              <a:rPr lang="en-GB" b="1" dirty="0"/>
              <a:t>FAO. </a:t>
            </a:r>
            <a:r>
              <a:rPr lang="en-GB" dirty="0"/>
              <a:t>2017</a:t>
            </a:r>
            <a:r>
              <a:rPr lang="en-GB" b="1" dirty="0"/>
              <a:t>. </a:t>
            </a:r>
            <a:r>
              <a:rPr lang="en-GB" dirty="0"/>
              <a:t>Step-by-step guide to implement landscape approaches for climate-smart agriculture. </a:t>
            </a:r>
            <a:r>
              <a:rPr lang="en-GB" u="sng" dirty="0">
                <a:hlinkClick r:id="rId6"/>
              </a:rPr>
              <a:t>https://www.fao.org/climate-smart-agriculture-sourcebook/concept/module-a3-landscapes/chapter-a3-3/en/</a:t>
            </a:r>
            <a:r>
              <a:rPr lang="en-GB" b="1" dirty="0"/>
              <a:t> </a:t>
            </a:r>
            <a:endParaRPr lang="en-US" dirty="0"/>
          </a:p>
          <a:p>
            <a:r>
              <a:rPr lang="en-GB" dirty="0"/>
              <a:t> </a:t>
            </a:r>
            <a:r>
              <a:rPr lang="en-US" b="1" dirty="0" err="1"/>
              <a:t>Minang</a:t>
            </a:r>
            <a:r>
              <a:rPr lang="en-US" b="1" dirty="0"/>
              <a:t> et al.</a:t>
            </a:r>
            <a:r>
              <a:rPr lang="en-US" dirty="0"/>
              <a:t>.2015. Climate-Smart Landscapes: Multifunctionality In Practice. Nairobi, Kenya: World Agroforestry Centre (ICRAF). </a:t>
            </a:r>
            <a:r>
              <a:rPr lang="en-US" u="sng" dirty="0">
                <a:hlinkClick r:id="rId7"/>
              </a:rPr>
              <a:t>http://www.asb.cgiar.org/climate-smart-landscapes/digital-edition/resources/Climate-Smart_Landscapes-LR.pdf</a:t>
            </a:r>
            <a:r>
              <a:rPr lang="en-US" dirty="0"/>
              <a:t>  </a:t>
            </a:r>
          </a:p>
          <a:p>
            <a:r>
              <a:rPr lang="en-US" b="1" dirty="0"/>
              <a:t>IUCN and WRI.</a:t>
            </a:r>
            <a:r>
              <a:rPr lang="en-US" dirty="0"/>
              <a:t> 2014. </a:t>
            </a:r>
            <a:r>
              <a:rPr lang="en-GB" dirty="0"/>
              <a:t>A guide to the Restoration Opportunities Assessment Methodology (ROAM)</a:t>
            </a:r>
            <a:r>
              <a:rPr lang="en-US" dirty="0"/>
              <a:t>. (also available at </a:t>
            </a:r>
            <a:r>
              <a:rPr lang="en-US" u="sng" dirty="0">
                <a:hlinkClick r:id="rId8"/>
              </a:rPr>
              <a:t>https://www.iucn.org/downloads/roam_handbook_lowres_web.pdf</a:t>
            </a:r>
            <a:r>
              <a:rPr lang="en-US" dirty="0"/>
              <a:t>).</a:t>
            </a:r>
          </a:p>
          <a:p>
            <a:endParaRPr lang="en-US" dirty="0"/>
          </a:p>
        </p:txBody>
      </p:sp>
    </p:spTree>
    <p:extLst>
      <p:ext uri="{BB962C8B-B14F-4D97-AF65-F5344CB8AC3E}">
        <p14:creationId xmlns:p14="http://schemas.microsoft.com/office/powerpoint/2010/main" val="177762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3638F2F-4688-4030-B1CC-80272444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Freeform 6">
            <a:extLst>
              <a:ext uri="{FF2B5EF4-FFF2-40B4-BE49-F238E27FC236}">
                <a16:creationId xmlns:a16="http://schemas.microsoft.com/office/drawing/2014/main" id="{48C811F0-0ED8-4A7B-BFDE-6433C690E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543B3BC0-6A81-B54D-A788-D004331F35A9}"/>
              </a:ext>
            </a:extLst>
          </p:cNvPr>
          <p:cNvSpPr>
            <a:spLocks noGrp="1"/>
          </p:cNvSpPr>
          <p:nvPr>
            <p:ph type="title"/>
          </p:nvPr>
        </p:nvSpPr>
        <p:spPr>
          <a:xfrm>
            <a:off x="1253764" y="1327355"/>
            <a:ext cx="3559425" cy="4482564"/>
          </a:xfrm>
        </p:spPr>
        <p:txBody>
          <a:bodyPr>
            <a:normAutofit/>
          </a:bodyPr>
          <a:lstStyle/>
          <a:p>
            <a:r>
              <a:rPr lang="en-US"/>
              <a:t>What are landscape approaches?</a:t>
            </a:r>
          </a:p>
        </p:txBody>
      </p:sp>
      <p:sp>
        <p:nvSpPr>
          <p:cNvPr id="4" name="Content Placeholder 3">
            <a:extLst>
              <a:ext uri="{FF2B5EF4-FFF2-40B4-BE49-F238E27FC236}">
                <a16:creationId xmlns:a16="http://schemas.microsoft.com/office/drawing/2014/main" id="{54D0D0B3-B449-6B42-A257-48C6F707B9F6}"/>
              </a:ext>
            </a:extLst>
          </p:cNvPr>
          <p:cNvSpPr>
            <a:spLocks noGrp="1"/>
          </p:cNvSpPr>
          <p:nvPr>
            <p:ph idx="1"/>
          </p:nvPr>
        </p:nvSpPr>
        <p:spPr>
          <a:xfrm>
            <a:off x="6100123" y="1327356"/>
            <a:ext cx="4872677" cy="4482564"/>
          </a:xfrm>
        </p:spPr>
        <p:txBody>
          <a:bodyPr>
            <a:normAutofit/>
          </a:bodyPr>
          <a:lstStyle/>
          <a:p>
            <a:pPr marL="0" indent="0">
              <a:buNone/>
            </a:pPr>
            <a:r>
              <a:rPr lang="en-US" sz="1700" dirty="0"/>
              <a:t>Ten principles:</a:t>
            </a:r>
          </a:p>
          <a:p>
            <a:pPr>
              <a:buFont typeface="System Font Regular"/>
              <a:buChar char="✓"/>
            </a:pPr>
            <a:r>
              <a:rPr lang="en-US" sz="1700" i="1" dirty="0"/>
              <a:t>Continuous learning and adaptation</a:t>
            </a:r>
          </a:p>
          <a:p>
            <a:pPr>
              <a:buFont typeface="System Font Regular"/>
              <a:buChar char="✓"/>
            </a:pPr>
            <a:r>
              <a:rPr lang="en-US" sz="1700" i="1" dirty="0"/>
              <a:t>Common concern entry point</a:t>
            </a:r>
          </a:p>
          <a:p>
            <a:pPr>
              <a:buFont typeface="System Font Regular"/>
              <a:buChar char="✓"/>
            </a:pPr>
            <a:r>
              <a:rPr lang="en-US" sz="1700" i="1" dirty="0"/>
              <a:t>Multiple scales</a:t>
            </a:r>
          </a:p>
          <a:p>
            <a:pPr>
              <a:buFont typeface="System Font Regular"/>
              <a:buChar char="✓"/>
            </a:pPr>
            <a:r>
              <a:rPr lang="en-US" sz="1700" i="1" dirty="0"/>
              <a:t>Multifunctionality</a:t>
            </a:r>
          </a:p>
          <a:p>
            <a:pPr>
              <a:buFont typeface="System Font Regular"/>
              <a:buChar char="✓"/>
            </a:pPr>
            <a:r>
              <a:rPr lang="en-US" sz="1700" i="1" dirty="0"/>
              <a:t>Multiple stakeholders</a:t>
            </a:r>
          </a:p>
          <a:p>
            <a:pPr>
              <a:buFont typeface="System Font Regular"/>
              <a:buChar char="✓"/>
            </a:pPr>
            <a:r>
              <a:rPr lang="en-US" sz="1700" i="1" dirty="0"/>
              <a:t>Negotiated and transparent change logic</a:t>
            </a:r>
          </a:p>
          <a:p>
            <a:pPr>
              <a:buFont typeface="System Font Regular"/>
              <a:buChar char="✓"/>
            </a:pPr>
            <a:r>
              <a:rPr lang="en-US" sz="1700" i="1" dirty="0"/>
              <a:t>Clarification of rights and responsibilities</a:t>
            </a:r>
          </a:p>
          <a:p>
            <a:pPr>
              <a:buFont typeface="System Font Regular"/>
              <a:buChar char="✓"/>
            </a:pPr>
            <a:r>
              <a:rPr lang="en-US" sz="1700" i="1" dirty="0"/>
              <a:t>Participatory and user-friendly monitoring</a:t>
            </a:r>
          </a:p>
          <a:p>
            <a:pPr>
              <a:buFont typeface="System Font Regular"/>
              <a:buChar char="✓"/>
            </a:pPr>
            <a:r>
              <a:rPr lang="en-US" sz="1700" i="1" dirty="0"/>
              <a:t>Resilience</a:t>
            </a:r>
          </a:p>
          <a:p>
            <a:pPr>
              <a:buFont typeface="System Font Regular"/>
              <a:buChar char="✓"/>
            </a:pPr>
            <a:r>
              <a:rPr lang="en-US" sz="1700" i="1" dirty="0"/>
              <a:t>Strengthened stakeholder capacity.</a:t>
            </a:r>
          </a:p>
        </p:txBody>
      </p:sp>
      <p:sp>
        <p:nvSpPr>
          <p:cNvPr id="20" name="Rectangle 19">
            <a:extLst>
              <a:ext uri="{FF2B5EF4-FFF2-40B4-BE49-F238E27FC236}">
                <a16:creationId xmlns:a16="http://schemas.microsoft.com/office/drawing/2014/main" id="{AAC19CEE-435E-4643-849E-5194A5743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0" name="Rectangle 9">
            <a:extLst>
              <a:ext uri="{FF2B5EF4-FFF2-40B4-BE49-F238E27FC236}">
                <a16:creationId xmlns:a16="http://schemas.microsoft.com/office/drawing/2014/main" id="{F84F56A6-165F-F149-B05F-613C9CDA5B49}"/>
              </a:ext>
            </a:extLst>
          </p:cNvPr>
          <p:cNvSpPr/>
          <p:nvPr/>
        </p:nvSpPr>
        <p:spPr>
          <a:xfrm>
            <a:off x="757238" y="3629025"/>
            <a:ext cx="4813881" cy="2180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‘A set of concepts, tools, methods and approaches deployed in landscapes in a bid to achieve multiple economic, social and environmental objectives through processes that recognize, reconcile and synergize the interests, attitudes and actions of multiple actors’ (</a:t>
            </a:r>
            <a:r>
              <a:rPr kumimoji="0" lang="en-GB" sz="1800" b="0" i="0" u="none" strike="noStrike" kern="1200" cap="none" spc="0" normalizeH="0" baseline="0" noProof="0" dirty="0" err="1">
                <a:ln>
                  <a:noFill/>
                </a:ln>
                <a:solidFill>
                  <a:prstClr val="white"/>
                </a:solidFill>
                <a:effectLst/>
                <a:uLnTx/>
                <a:uFillTx/>
                <a:latin typeface="Franklin Gothic Book" panose="020B0503020102020204"/>
                <a:ea typeface="+mn-ea"/>
                <a:cs typeface="+mn-cs"/>
              </a:rPr>
              <a:t>Minang</a:t>
            </a:r>
            <a:r>
              <a:rPr kumimoji="0" lang="en-GB" sz="1800" b="0" i="0" u="none" strike="noStrike" kern="1200" cap="none" spc="0" normalizeH="0" baseline="0" noProof="0" dirty="0">
                <a:ln>
                  <a:noFill/>
                </a:ln>
                <a:solidFill>
                  <a:prstClr val="white"/>
                </a:solidFill>
                <a:effectLst/>
                <a:uLnTx/>
                <a:uFillTx/>
                <a:latin typeface="Franklin Gothic Book" panose="020B0503020102020204"/>
                <a:ea typeface="+mn-ea"/>
                <a:cs typeface="+mn-cs"/>
              </a:rPr>
              <a:t> et al. 2015) </a:t>
            </a: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sp>
        <p:nvSpPr>
          <p:cNvPr id="19" name="TextBox 18">
            <a:extLst>
              <a:ext uri="{FF2B5EF4-FFF2-40B4-BE49-F238E27FC236}">
                <a16:creationId xmlns:a16="http://schemas.microsoft.com/office/drawing/2014/main" id="{C4242877-6605-C34A-9B45-B2529DCB1F27}"/>
              </a:ext>
            </a:extLst>
          </p:cNvPr>
          <p:cNvSpPr txBox="1"/>
          <p:nvPr/>
        </p:nvSpPr>
        <p:spPr>
          <a:xfrm>
            <a:off x="10210800" y="5823875"/>
            <a:ext cx="2607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BE7DD"/>
                </a:solidFill>
                <a:effectLst/>
                <a:uLnTx/>
                <a:uFillTx/>
                <a:latin typeface="Franklin Gothic Book" panose="020B0503020102020204"/>
                <a:ea typeface="+mn-ea"/>
                <a:cs typeface="+mn-cs"/>
              </a:rPr>
              <a:t>Sayer et al. 2013</a:t>
            </a:r>
            <a:endParaRPr kumimoji="0" lang="en-US" sz="1400" b="0" i="0" u="none" strike="noStrike" kern="0" cap="none" spc="0" normalizeH="0" baseline="0" noProof="0" dirty="0">
              <a:ln>
                <a:noFill/>
              </a:ln>
              <a:solidFill>
                <a:srgbClr val="EBE7DD"/>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154671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DA6F-6BD1-B14E-BF1B-E648FFCEFBCD}"/>
              </a:ext>
            </a:extLst>
          </p:cNvPr>
          <p:cNvSpPr>
            <a:spLocks noGrp="1"/>
          </p:cNvSpPr>
          <p:nvPr>
            <p:ph type="title"/>
          </p:nvPr>
        </p:nvSpPr>
        <p:spPr>
          <a:xfrm>
            <a:off x="4954181" y="685800"/>
            <a:ext cx="6562905" cy="1485900"/>
          </a:xfrm>
        </p:spPr>
        <p:txBody>
          <a:bodyPr vert="horz" lIns="91440" tIns="45720" rIns="91440" bIns="45720" rtlCol="0" anchor="t">
            <a:normAutofit/>
          </a:bodyPr>
          <a:lstStyle/>
          <a:p>
            <a:r>
              <a:rPr lang="en-US" dirty="0"/>
              <a:t>Climate Smart Landscapes</a:t>
            </a:r>
          </a:p>
        </p:txBody>
      </p:sp>
      <p:pic>
        <p:nvPicPr>
          <p:cNvPr id="12" name="Content Placeholder 8">
            <a:extLst>
              <a:ext uri="{FF2B5EF4-FFF2-40B4-BE49-F238E27FC236}">
                <a16:creationId xmlns:a16="http://schemas.microsoft.com/office/drawing/2014/main" id="{324481FE-59BE-6541-815B-F7D109630840}"/>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23562" y="843642"/>
            <a:ext cx="3613752" cy="4850675"/>
          </a:xfrm>
          <a:prstGeom prst="rect">
            <a:avLst/>
          </a:prstGeom>
        </p:spPr>
      </p:pic>
      <p:sp>
        <p:nvSpPr>
          <p:cNvPr id="11" name="Content Placeholder 10">
            <a:extLst>
              <a:ext uri="{FF2B5EF4-FFF2-40B4-BE49-F238E27FC236}">
                <a16:creationId xmlns:a16="http://schemas.microsoft.com/office/drawing/2014/main" id="{769C6FE2-6269-2241-9904-A7B80D1E4150}"/>
              </a:ext>
            </a:extLst>
          </p:cNvPr>
          <p:cNvSpPr>
            <a:spLocks noGrp="1"/>
          </p:cNvSpPr>
          <p:nvPr>
            <p:ph sz="half" idx="2"/>
          </p:nvPr>
        </p:nvSpPr>
        <p:spPr>
          <a:xfrm>
            <a:off x="4954181" y="2286000"/>
            <a:ext cx="6562905" cy="3581400"/>
          </a:xfrm>
        </p:spPr>
        <p:txBody>
          <a:bodyPr vert="horz" lIns="91440" tIns="45720" rIns="91440" bIns="45720" rtlCol="0">
            <a:normAutofit/>
          </a:bodyPr>
          <a:lstStyle/>
          <a:p>
            <a:r>
              <a:rPr lang="en-US" dirty="0"/>
              <a:t>Climate-smart agricultural landscapes operate on the principles of integrated landscape management with explicit incorporation of </a:t>
            </a:r>
            <a:r>
              <a:rPr lang="en-US" b="1" dirty="0">
                <a:solidFill>
                  <a:schemeClr val="accent1"/>
                </a:solidFill>
              </a:rPr>
              <a:t>adaptation</a:t>
            </a:r>
            <a:r>
              <a:rPr lang="en-US" dirty="0"/>
              <a:t> and </a:t>
            </a:r>
            <a:r>
              <a:rPr lang="en-US" b="1" dirty="0">
                <a:solidFill>
                  <a:schemeClr val="accent1"/>
                </a:solidFill>
              </a:rPr>
              <a:t>mitigation</a:t>
            </a:r>
            <a:r>
              <a:rPr lang="en-US" dirty="0"/>
              <a:t> goals along with improvements in </a:t>
            </a:r>
            <a:r>
              <a:rPr lang="en-US" b="1" dirty="0">
                <a:solidFill>
                  <a:schemeClr val="accent1"/>
                </a:solidFill>
              </a:rPr>
              <a:t>food security</a:t>
            </a:r>
            <a:r>
              <a:rPr lang="en-US" dirty="0"/>
              <a:t>, </a:t>
            </a:r>
            <a:r>
              <a:rPr lang="en-US" b="1" dirty="0">
                <a:solidFill>
                  <a:schemeClr val="accent1"/>
                </a:solidFill>
              </a:rPr>
              <a:t>rural livelihoods,</a:t>
            </a:r>
            <a:r>
              <a:rPr lang="en-US" dirty="0"/>
              <a:t> </a:t>
            </a:r>
            <a:r>
              <a:rPr lang="en-US" b="1" dirty="0">
                <a:solidFill>
                  <a:schemeClr val="accent1"/>
                </a:solidFill>
              </a:rPr>
              <a:t>biodiversity</a:t>
            </a:r>
            <a:r>
              <a:rPr lang="en-US" dirty="0"/>
              <a:t> conservation and </a:t>
            </a:r>
            <a:r>
              <a:rPr lang="en-US" b="1" dirty="0">
                <a:solidFill>
                  <a:schemeClr val="accent1"/>
                </a:solidFill>
              </a:rPr>
              <a:t>ecosystem services</a:t>
            </a:r>
            <a:r>
              <a:rPr lang="en-US" b="1" dirty="0"/>
              <a:t> </a:t>
            </a:r>
            <a:r>
              <a:rPr lang="en-US" dirty="0"/>
              <a:t>(Scherr et al., 2012; Harvey et al., 2014). </a:t>
            </a:r>
          </a:p>
          <a:p>
            <a:endParaRPr lang="en-US" dirty="0"/>
          </a:p>
        </p:txBody>
      </p:sp>
    </p:spTree>
    <p:extLst>
      <p:ext uri="{BB962C8B-B14F-4D97-AF65-F5344CB8AC3E}">
        <p14:creationId xmlns:p14="http://schemas.microsoft.com/office/powerpoint/2010/main" val="133771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0245FC1-669A-4558-8341-5A7148C77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35" name="Freeform 6">
              <a:extLst>
                <a:ext uri="{FF2B5EF4-FFF2-40B4-BE49-F238E27FC236}">
                  <a16:creationId xmlns:a16="http://schemas.microsoft.com/office/drawing/2014/main" id="{F2D3FC59-9FB9-48FC-8D66-9ACDB840E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6" name="Freeform 6">
              <a:extLst>
                <a:ext uri="{FF2B5EF4-FFF2-40B4-BE49-F238E27FC236}">
                  <a16:creationId xmlns:a16="http://schemas.microsoft.com/office/drawing/2014/main" id="{27D0D12F-DDEA-45FE-91AE-E35A03B65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38" name="Rectangle 37">
            <a:extLst>
              <a:ext uri="{FF2B5EF4-FFF2-40B4-BE49-F238E27FC236}">
                <a16:creationId xmlns:a16="http://schemas.microsoft.com/office/drawing/2014/main" id="{7E600175-39F0-43C7-8405-DD4579CF7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C4E6CBF4-4B85-5749-82AC-E43A344561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57" y="640080"/>
            <a:ext cx="4225213" cy="5577840"/>
          </a:xfrm>
          <a:prstGeom prst="rect">
            <a:avLst/>
          </a:prstGeom>
        </p:spPr>
      </p:pic>
      <p:sp>
        <p:nvSpPr>
          <p:cNvPr id="40" name="Freeform 6">
            <a:extLst>
              <a:ext uri="{FF2B5EF4-FFF2-40B4-BE49-F238E27FC236}">
                <a16:creationId xmlns:a16="http://schemas.microsoft.com/office/drawing/2014/main" id="{DEB46E1F-0372-4440-887E-8B147731B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8FAC7277-F1F7-6446-84B1-DB5A7833883E}"/>
              </a:ext>
            </a:extLst>
          </p:cNvPr>
          <p:cNvSpPr>
            <a:spLocks noGrp="1"/>
          </p:cNvSpPr>
          <p:nvPr>
            <p:ph type="title"/>
          </p:nvPr>
        </p:nvSpPr>
        <p:spPr>
          <a:xfrm>
            <a:off x="6138004" y="1480930"/>
            <a:ext cx="5607908" cy="3254321"/>
          </a:xfrm>
        </p:spPr>
        <p:txBody>
          <a:bodyPr vert="horz" lIns="91440" tIns="45720" rIns="91440" bIns="45720" rtlCol="0" anchor="b">
            <a:normAutofit/>
          </a:bodyPr>
          <a:lstStyle/>
          <a:p>
            <a:pPr algn="l"/>
            <a:r>
              <a:rPr lang="en-US" sz="7000" dirty="0">
                <a:solidFill>
                  <a:schemeClr val="tx2"/>
                </a:solidFill>
              </a:rPr>
              <a:t>Case study</a:t>
            </a:r>
          </a:p>
        </p:txBody>
      </p:sp>
      <p:sp>
        <p:nvSpPr>
          <p:cNvPr id="6" name="Text Placeholder 5">
            <a:extLst>
              <a:ext uri="{FF2B5EF4-FFF2-40B4-BE49-F238E27FC236}">
                <a16:creationId xmlns:a16="http://schemas.microsoft.com/office/drawing/2014/main" id="{0C3F1012-1B03-5448-A7A7-E15B0437503D}"/>
              </a:ext>
            </a:extLst>
          </p:cNvPr>
          <p:cNvSpPr>
            <a:spLocks noGrp="1"/>
          </p:cNvSpPr>
          <p:nvPr>
            <p:ph type="body" idx="1"/>
          </p:nvPr>
        </p:nvSpPr>
        <p:spPr>
          <a:xfrm>
            <a:off x="6138006" y="4804850"/>
            <a:ext cx="5607906" cy="1086237"/>
          </a:xfrm>
        </p:spPr>
        <p:txBody>
          <a:bodyPr vert="horz" lIns="91440" tIns="45720" rIns="91440" bIns="45720" rtlCol="0">
            <a:normAutofit/>
          </a:bodyPr>
          <a:lstStyle/>
          <a:p>
            <a:pPr algn="l">
              <a:spcAft>
                <a:spcPts val="600"/>
              </a:spcAft>
            </a:pPr>
            <a:endParaRPr lang="en-US" sz="2300" dirty="0"/>
          </a:p>
        </p:txBody>
      </p:sp>
    </p:spTree>
    <p:extLst>
      <p:ext uri="{BB962C8B-B14F-4D97-AF65-F5344CB8AC3E}">
        <p14:creationId xmlns:p14="http://schemas.microsoft.com/office/powerpoint/2010/main" val="264543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12CB-CA92-C249-853C-73086F169D33}"/>
              </a:ext>
            </a:extLst>
          </p:cNvPr>
          <p:cNvSpPr>
            <a:spLocks noGrp="1"/>
          </p:cNvSpPr>
          <p:nvPr>
            <p:ph type="title"/>
          </p:nvPr>
        </p:nvSpPr>
        <p:spPr/>
        <p:txBody>
          <a:bodyPr>
            <a:normAutofit/>
          </a:bodyPr>
          <a:lstStyle/>
          <a:p>
            <a:r>
              <a:rPr lang="en-US" dirty="0"/>
              <a:t>Restoration Opportunities Assessment Methodology </a:t>
            </a:r>
          </a:p>
        </p:txBody>
      </p:sp>
      <p:sp>
        <p:nvSpPr>
          <p:cNvPr id="3" name="Content Placeholder 2">
            <a:extLst>
              <a:ext uri="{FF2B5EF4-FFF2-40B4-BE49-F238E27FC236}">
                <a16:creationId xmlns:a16="http://schemas.microsoft.com/office/drawing/2014/main" id="{C9059647-CE1E-0944-9CA9-445DE5153464}"/>
              </a:ext>
            </a:extLst>
          </p:cNvPr>
          <p:cNvSpPr>
            <a:spLocks noGrp="1"/>
          </p:cNvSpPr>
          <p:nvPr>
            <p:ph idx="1"/>
          </p:nvPr>
        </p:nvSpPr>
        <p:spPr/>
        <p:txBody>
          <a:bodyPr/>
          <a:lstStyle/>
          <a:p>
            <a:r>
              <a:rPr lang="en-US" dirty="0">
                <a:solidFill>
                  <a:schemeClr val="tx1"/>
                </a:solidFill>
              </a:rPr>
              <a:t>Objective: to rapidly identify and </a:t>
            </a:r>
            <a:r>
              <a:rPr lang="en-US" dirty="0" err="1">
                <a:solidFill>
                  <a:schemeClr val="tx1"/>
                </a:solidFill>
              </a:rPr>
              <a:t>analyse</a:t>
            </a:r>
            <a:r>
              <a:rPr lang="en-US" dirty="0">
                <a:solidFill>
                  <a:schemeClr val="tx1"/>
                </a:solidFill>
              </a:rPr>
              <a:t> forest landscape restoration (FLR) potential and locate specific areas of opportunity at a national or sub-national level</a:t>
            </a:r>
          </a:p>
          <a:p>
            <a:r>
              <a:rPr lang="en-US" dirty="0">
                <a:solidFill>
                  <a:schemeClr val="tx1"/>
                </a:solidFill>
              </a:rPr>
              <a:t>3 phased flexible and affordable framework:</a:t>
            </a:r>
            <a:endParaRPr lang="en-US" dirty="0"/>
          </a:p>
          <a:p>
            <a:endParaRPr lang="en-US" dirty="0"/>
          </a:p>
        </p:txBody>
      </p:sp>
      <p:pic>
        <p:nvPicPr>
          <p:cNvPr id="4" name="Picture 3" descr="Diagram&#10;&#10;Description automatically generated">
            <a:extLst>
              <a:ext uri="{FF2B5EF4-FFF2-40B4-BE49-F238E27FC236}">
                <a16:creationId xmlns:a16="http://schemas.microsoft.com/office/drawing/2014/main" id="{79BDFC87-0D49-5041-A532-BB9AF2ECF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20000">
            <a:off x="9570244" y="3300887"/>
            <a:ext cx="1606509" cy="2271048"/>
          </a:xfrm>
          <a:prstGeom prst="rect">
            <a:avLst/>
          </a:prstGeom>
        </p:spPr>
      </p:pic>
      <p:graphicFrame>
        <p:nvGraphicFramePr>
          <p:cNvPr id="5" name="Content Placeholder 3">
            <a:extLst>
              <a:ext uri="{FF2B5EF4-FFF2-40B4-BE49-F238E27FC236}">
                <a16:creationId xmlns:a16="http://schemas.microsoft.com/office/drawing/2014/main" id="{FD63B748-AACD-774A-BDA3-C28F7972D5B4}"/>
              </a:ext>
            </a:extLst>
          </p:cNvPr>
          <p:cNvGraphicFramePr>
            <a:graphicFrameLocks/>
          </p:cNvGraphicFramePr>
          <p:nvPr>
            <p:extLst>
              <p:ext uri="{D42A27DB-BD31-4B8C-83A1-F6EECF244321}">
                <p14:modId xmlns:p14="http://schemas.microsoft.com/office/powerpoint/2010/main" val="3354529573"/>
              </p:ext>
            </p:extLst>
          </p:nvPr>
        </p:nvGraphicFramePr>
        <p:xfrm>
          <a:off x="1532239" y="2349843"/>
          <a:ext cx="8241956" cy="4508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8B97A663-A8FD-AA44-A1D3-147D8546D8DA}"/>
              </a:ext>
            </a:extLst>
          </p:cNvPr>
          <p:cNvSpPr txBox="1"/>
          <p:nvPr/>
        </p:nvSpPr>
        <p:spPr>
          <a:xfrm>
            <a:off x="9351708" y="6279045"/>
            <a:ext cx="4167352" cy="307777"/>
          </a:xfrm>
          <a:prstGeom prst="rect">
            <a:avLst/>
          </a:prstGeom>
          <a:noFill/>
        </p:spPr>
        <p:txBody>
          <a:bodyPr wrap="square" rtlCol="0">
            <a:spAutoFit/>
          </a:bodyPr>
          <a:lstStyle/>
          <a:p>
            <a:r>
              <a:rPr lang="en-US" sz="1400" dirty="0">
                <a:solidFill>
                  <a:schemeClr val="accent1"/>
                </a:solidFill>
              </a:rPr>
              <a:t>Source: IUCN and WRI, 2014</a:t>
            </a:r>
          </a:p>
        </p:txBody>
      </p:sp>
    </p:spTree>
    <p:extLst>
      <p:ext uri="{BB962C8B-B14F-4D97-AF65-F5344CB8AC3E}">
        <p14:creationId xmlns:p14="http://schemas.microsoft.com/office/powerpoint/2010/main" val="388068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C841-0F7F-B748-A795-CD49567D80CE}"/>
              </a:ext>
            </a:extLst>
          </p:cNvPr>
          <p:cNvSpPr>
            <a:spLocks noGrp="1"/>
          </p:cNvSpPr>
          <p:nvPr>
            <p:ph type="title"/>
          </p:nvPr>
        </p:nvSpPr>
        <p:spPr>
          <a:xfrm>
            <a:off x="4965430" y="629268"/>
            <a:ext cx="6586491" cy="1286160"/>
          </a:xfrm>
        </p:spPr>
        <p:txBody>
          <a:bodyPr anchor="b">
            <a:normAutofit/>
          </a:bodyPr>
          <a:lstStyle/>
          <a:p>
            <a:r>
              <a:rPr lang="en-US" sz="4100"/>
              <a:t>Phase 1: </a:t>
            </a:r>
            <a:r>
              <a:rPr lang="en-US" sz="4100" b="1"/>
              <a:t>Preparation </a:t>
            </a:r>
            <a:br>
              <a:rPr lang="en-US" sz="4100"/>
            </a:br>
            <a:r>
              <a:rPr lang="en-US" sz="4100" b="1"/>
              <a:t>and planning </a:t>
            </a:r>
            <a:endParaRPr lang="en-US" sz="4100"/>
          </a:p>
        </p:txBody>
      </p:sp>
      <p:sp>
        <p:nvSpPr>
          <p:cNvPr id="20" name="Content Placeholder 8">
            <a:extLst>
              <a:ext uri="{FF2B5EF4-FFF2-40B4-BE49-F238E27FC236}">
                <a16:creationId xmlns:a16="http://schemas.microsoft.com/office/drawing/2014/main" id="{B02B982A-7759-4DCF-A6F8-D02F8FC726B9}"/>
              </a:ext>
            </a:extLst>
          </p:cNvPr>
          <p:cNvSpPr>
            <a:spLocks noGrp="1"/>
          </p:cNvSpPr>
          <p:nvPr>
            <p:ph idx="1"/>
          </p:nvPr>
        </p:nvSpPr>
        <p:spPr>
          <a:xfrm>
            <a:off x="4965431" y="2438400"/>
            <a:ext cx="6586489" cy="3785419"/>
          </a:xfrm>
        </p:spPr>
        <p:txBody>
          <a:bodyPr>
            <a:normAutofit/>
          </a:bodyPr>
          <a:lstStyle/>
          <a:p>
            <a:endParaRPr lang="en-US" sz="2000" dirty="0"/>
          </a:p>
        </p:txBody>
      </p:sp>
      <p:pic>
        <p:nvPicPr>
          <p:cNvPr id="5" name="Content Placeholder 4" descr="A picture containing icon&#10;&#10;Description automatically generated">
            <a:extLst>
              <a:ext uri="{FF2B5EF4-FFF2-40B4-BE49-F238E27FC236}">
                <a16:creationId xmlns:a16="http://schemas.microsoft.com/office/drawing/2014/main" id="{1BAC5F79-E2C7-B54E-866E-00A71B95F1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21"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492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24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7B1B-424A-3940-979B-691487FD5AE9}"/>
              </a:ext>
            </a:extLst>
          </p:cNvPr>
          <p:cNvSpPr>
            <a:spLocks noGrp="1"/>
          </p:cNvSpPr>
          <p:nvPr>
            <p:ph type="title"/>
          </p:nvPr>
        </p:nvSpPr>
        <p:spPr/>
        <p:txBody>
          <a:bodyPr/>
          <a:lstStyle/>
          <a:p>
            <a:r>
              <a:rPr lang="en-US" dirty="0"/>
              <a:t>STEP 1: Defining the problem and objectives</a:t>
            </a:r>
          </a:p>
        </p:txBody>
      </p:sp>
      <p:sp>
        <p:nvSpPr>
          <p:cNvPr id="38" name="Text Placeholder 37">
            <a:extLst>
              <a:ext uri="{FF2B5EF4-FFF2-40B4-BE49-F238E27FC236}">
                <a16:creationId xmlns:a16="http://schemas.microsoft.com/office/drawing/2014/main" id="{2285DDB9-2F12-AD44-BA15-B2CAF51798EC}"/>
              </a:ext>
            </a:extLst>
          </p:cNvPr>
          <p:cNvSpPr>
            <a:spLocks noGrp="1"/>
          </p:cNvSpPr>
          <p:nvPr>
            <p:ph type="body" idx="1"/>
          </p:nvPr>
        </p:nvSpPr>
        <p:spPr/>
        <p:txBody>
          <a:bodyPr/>
          <a:lstStyle/>
          <a:p>
            <a:r>
              <a:rPr lang="en-US" dirty="0"/>
              <a:t>What are the major problems? </a:t>
            </a:r>
          </a:p>
        </p:txBody>
      </p:sp>
      <p:sp>
        <p:nvSpPr>
          <p:cNvPr id="24" name="Content Placeholder 23">
            <a:extLst>
              <a:ext uri="{FF2B5EF4-FFF2-40B4-BE49-F238E27FC236}">
                <a16:creationId xmlns:a16="http://schemas.microsoft.com/office/drawing/2014/main" id="{C80DCDFB-55E3-4845-8321-3EFF251DF486}"/>
              </a:ext>
            </a:extLst>
          </p:cNvPr>
          <p:cNvSpPr>
            <a:spLocks noGrp="1"/>
          </p:cNvSpPr>
          <p:nvPr>
            <p:ph sz="half" idx="2"/>
          </p:nvPr>
        </p:nvSpPr>
        <p:spPr/>
        <p:txBody>
          <a:bodyPr/>
          <a:lstStyle/>
          <a:p>
            <a:r>
              <a:rPr lang="en-US" sz="2000" dirty="0">
                <a:solidFill>
                  <a:schemeClr val="accent1">
                    <a:lumMod val="50000"/>
                  </a:schemeClr>
                </a:solidFill>
              </a:rPr>
              <a:t>Sharp decline in forest land cover since 1990</a:t>
            </a:r>
          </a:p>
          <a:p>
            <a:r>
              <a:rPr lang="en-US" sz="2000" dirty="0">
                <a:solidFill>
                  <a:schemeClr val="accent1">
                    <a:lumMod val="50000"/>
                  </a:schemeClr>
                </a:solidFill>
              </a:rPr>
              <a:t>Land degradation driven by soil erosion</a:t>
            </a:r>
          </a:p>
          <a:p>
            <a:r>
              <a:rPr lang="en-US" sz="2000" dirty="0">
                <a:solidFill>
                  <a:schemeClr val="accent1">
                    <a:lumMod val="50000"/>
                  </a:schemeClr>
                </a:solidFill>
              </a:rPr>
              <a:t>Decline in soil fertility and crop loss</a:t>
            </a:r>
          </a:p>
          <a:p>
            <a:r>
              <a:rPr lang="en-US" sz="2000" dirty="0">
                <a:solidFill>
                  <a:schemeClr val="accent1">
                    <a:lumMod val="50000"/>
                  </a:schemeClr>
                </a:solidFill>
              </a:rPr>
              <a:t>Overgrazing in grasslands</a:t>
            </a:r>
          </a:p>
          <a:p>
            <a:r>
              <a:rPr lang="en-US" sz="2000" dirty="0">
                <a:solidFill>
                  <a:schemeClr val="accent1">
                    <a:lumMod val="50000"/>
                  </a:schemeClr>
                </a:solidFill>
              </a:rPr>
              <a:t>Inequitable land tenure systems</a:t>
            </a:r>
          </a:p>
          <a:p>
            <a:endParaRPr lang="en-US" dirty="0"/>
          </a:p>
        </p:txBody>
      </p:sp>
      <p:sp>
        <p:nvSpPr>
          <p:cNvPr id="39" name="Text Placeholder 38">
            <a:extLst>
              <a:ext uri="{FF2B5EF4-FFF2-40B4-BE49-F238E27FC236}">
                <a16:creationId xmlns:a16="http://schemas.microsoft.com/office/drawing/2014/main" id="{1FD3BC9F-D4A3-9944-A75A-F8EF1F404303}"/>
              </a:ext>
            </a:extLst>
          </p:cNvPr>
          <p:cNvSpPr>
            <a:spLocks noGrp="1"/>
          </p:cNvSpPr>
          <p:nvPr>
            <p:ph type="body" sz="quarter" idx="3"/>
          </p:nvPr>
        </p:nvSpPr>
        <p:spPr/>
        <p:txBody>
          <a:bodyPr/>
          <a:lstStyle/>
          <a:p>
            <a:r>
              <a:rPr lang="en-US" dirty="0"/>
              <a:t>What are the long-term objectives? </a:t>
            </a:r>
          </a:p>
        </p:txBody>
      </p:sp>
      <p:sp>
        <p:nvSpPr>
          <p:cNvPr id="40" name="Content Placeholder 39">
            <a:extLst>
              <a:ext uri="{FF2B5EF4-FFF2-40B4-BE49-F238E27FC236}">
                <a16:creationId xmlns:a16="http://schemas.microsoft.com/office/drawing/2014/main" id="{FEC23E65-1B86-0A43-81EE-FD35D03A8239}"/>
              </a:ext>
            </a:extLst>
          </p:cNvPr>
          <p:cNvSpPr>
            <a:spLocks noGrp="1"/>
          </p:cNvSpPr>
          <p:nvPr>
            <p:ph sz="quarter" idx="4"/>
          </p:nvPr>
        </p:nvSpPr>
        <p:spPr>
          <a:xfrm>
            <a:off x="6172200" y="2505075"/>
            <a:ext cx="5183188" cy="2389654"/>
          </a:xfrm>
          <a:solidFill>
            <a:schemeClr val="accent1"/>
          </a:solidFill>
        </p:spPr>
        <p:txBody>
          <a:bodyPr anchor="ctr">
            <a:normAutofit/>
          </a:bodyPr>
          <a:lstStyle/>
          <a:p>
            <a:r>
              <a:rPr lang="en-US" sz="2000" dirty="0"/>
              <a:t>Uganda aims to restore degraded forest landscapes to improve ecosystem quality and resilience, provide new opportunities for rural livelihoods, while securing adequate water and energy supplies and supporting low carbon economic development. </a:t>
            </a:r>
          </a:p>
        </p:txBody>
      </p:sp>
      <p:grpSp>
        <p:nvGrpSpPr>
          <p:cNvPr id="21" name="Group 20">
            <a:extLst>
              <a:ext uri="{FF2B5EF4-FFF2-40B4-BE49-F238E27FC236}">
                <a16:creationId xmlns:a16="http://schemas.microsoft.com/office/drawing/2014/main" id="{6E4E4090-CAD0-444C-BD6C-871A184876EE}"/>
              </a:ext>
            </a:extLst>
          </p:cNvPr>
          <p:cNvGrpSpPr/>
          <p:nvPr/>
        </p:nvGrpSpPr>
        <p:grpSpPr>
          <a:xfrm>
            <a:off x="8820461" y="398514"/>
            <a:ext cx="2268513" cy="269823"/>
            <a:chOff x="7315200" y="340009"/>
            <a:chExt cx="2268513" cy="269823"/>
          </a:xfrm>
        </p:grpSpPr>
        <p:sp>
          <p:nvSpPr>
            <p:cNvPr id="14" name="Oval 13">
              <a:extLst>
                <a:ext uri="{FF2B5EF4-FFF2-40B4-BE49-F238E27FC236}">
                  <a16:creationId xmlns:a16="http://schemas.microsoft.com/office/drawing/2014/main" id="{D9C15EC2-9D05-FC42-88F0-F976A1FC10DA}"/>
                </a:ext>
              </a:extLst>
            </p:cNvPr>
            <p:cNvSpPr/>
            <p:nvPr/>
          </p:nvSpPr>
          <p:spPr>
            <a:xfrm>
              <a:off x="7315200" y="340009"/>
              <a:ext cx="269823" cy="269823"/>
            </a:xfrm>
            <a:prstGeom prst="ellipse">
              <a:avLst/>
            </a:prstGeom>
            <a:solidFill>
              <a:schemeClr val="accent1">
                <a:lumMod val="5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4C5D43CA-A534-BD4B-8ECA-DD8D8F613A28}"/>
                </a:ext>
              </a:extLst>
            </p:cNvPr>
            <p:cNvSpPr/>
            <p:nvPr/>
          </p:nvSpPr>
          <p:spPr>
            <a:xfrm>
              <a:off x="7714938"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1D504585-94BD-0444-B0F5-109989A43AD7}"/>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7B4B65A9-9C9A-C54B-8E4F-86CC7E2DC37B}"/>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AFD69CE6-A866-A643-BFC2-A2C125E28DE0}"/>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6F4325CC-7E92-5244-BC12-C2EFB588EA22}"/>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43A6D458-B930-064D-8535-2466A7FEA0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4427" y="5367263"/>
            <a:ext cx="896294" cy="1045676"/>
          </a:xfrm>
          <a:prstGeom prst="rect">
            <a:avLst/>
          </a:prstGeom>
        </p:spPr>
      </p:pic>
      <p:pic>
        <p:nvPicPr>
          <p:cNvPr id="5" name="Picture 4" descr="A blue and white logo&#10;&#10;Description automatically generated with low confidence">
            <a:extLst>
              <a:ext uri="{FF2B5EF4-FFF2-40B4-BE49-F238E27FC236}">
                <a16:creationId xmlns:a16="http://schemas.microsoft.com/office/drawing/2014/main" id="{FAA87BC3-A3CB-9540-9DE4-FD3F8F58CC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1412" y="5610048"/>
            <a:ext cx="1155700" cy="828053"/>
          </a:xfrm>
          <a:prstGeom prst="rect">
            <a:avLst/>
          </a:prstGeom>
        </p:spPr>
      </p:pic>
      <p:pic>
        <p:nvPicPr>
          <p:cNvPr id="7" name="Picture 6" descr="A picture containing text, clipart, doll&#10;&#10;Description automatically generated">
            <a:extLst>
              <a:ext uri="{FF2B5EF4-FFF2-40B4-BE49-F238E27FC236}">
                <a16:creationId xmlns:a16="http://schemas.microsoft.com/office/drawing/2014/main" id="{A5236B75-FC3A-0F4C-B80A-2159066E9C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7803" y="5341477"/>
            <a:ext cx="1139825" cy="1244077"/>
          </a:xfrm>
          <a:prstGeom prst="rect">
            <a:avLst/>
          </a:prstGeom>
        </p:spPr>
      </p:pic>
      <p:pic>
        <p:nvPicPr>
          <p:cNvPr id="1028" name="Picture 4">
            <a:extLst>
              <a:ext uri="{FF2B5EF4-FFF2-40B4-BE49-F238E27FC236}">
                <a16:creationId xmlns:a16="http://schemas.microsoft.com/office/drawing/2014/main" id="{E0C717A2-9D97-B54F-9FBD-CD337D40EF0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99553" y="4639307"/>
            <a:ext cx="3109311" cy="20731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Logo&#10;&#10;Description automatically generated">
            <a:extLst>
              <a:ext uri="{FF2B5EF4-FFF2-40B4-BE49-F238E27FC236}">
                <a16:creationId xmlns:a16="http://schemas.microsoft.com/office/drawing/2014/main" id="{55F141E1-ECC5-DB45-AE9E-7027A5C856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9835" y="5445094"/>
            <a:ext cx="1139825" cy="856207"/>
          </a:xfrm>
          <a:prstGeom prst="rect">
            <a:avLst/>
          </a:prstGeom>
        </p:spPr>
      </p:pic>
    </p:spTree>
    <p:extLst>
      <p:ext uri="{BB962C8B-B14F-4D97-AF65-F5344CB8AC3E}">
        <p14:creationId xmlns:p14="http://schemas.microsoft.com/office/powerpoint/2010/main" val="415945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7CE1-BCE0-B742-BFFC-CD9C8358D627}"/>
              </a:ext>
            </a:extLst>
          </p:cNvPr>
          <p:cNvSpPr>
            <a:spLocks noGrp="1"/>
          </p:cNvSpPr>
          <p:nvPr>
            <p:ph type="title"/>
          </p:nvPr>
        </p:nvSpPr>
        <p:spPr>
          <a:xfrm>
            <a:off x="839788" y="457200"/>
            <a:ext cx="5531032" cy="1600200"/>
          </a:xfrm>
        </p:spPr>
        <p:txBody>
          <a:bodyPr anchor="t"/>
          <a:lstStyle/>
          <a:p>
            <a:r>
              <a:rPr lang="en-US" b="1" dirty="0">
                <a:solidFill>
                  <a:schemeClr val="accent1">
                    <a:lumMod val="50000"/>
                  </a:schemeClr>
                </a:solidFill>
              </a:rPr>
              <a:t>STEP 2: </a:t>
            </a:r>
            <a:r>
              <a:rPr lang="en-US" dirty="0"/>
              <a:t>Engaging key partners </a:t>
            </a:r>
          </a:p>
        </p:txBody>
      </p:sp>
      <p:pic>
        <p:nvPicPr>
          <p:cNvPr id="5" name="Content Placeholder 4" descr="Graphical user interface&#10;&#10;Description automatically generated">
            <a:extLst>
              <a:ext uri="{FF2B5EF4-FFF2-40B4-BE49-F238E27FC236}">
                <a16:creationId xmlns:a16="http://schemas.microsoft.com/office/drawing/2014/main" id="{2F3AAAE9-D875-B747-A032-9747EB3EF4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03575" y="4187618"/>
            <a:ext cx="4717582" cy="2166079"/>
          </a:xfrm>
        </p:spPr>
      </p:pic>
      <p:sp>
        <p:nvSpPr>
          <p:cNvPr id="8" name="Text Placeholder 7">
            <a:extLst>
              <a:ext uri="{FF2B5EF4-FFF2-40B4-BE49-F238E27FC236}">
                <a16:creationId xmlns:a16="http://schemas.microsoft.com/office/drawing/2014/main" id="{F7254CF6-E4C6-3046-8867-C4CC7001708B}"/>
              </a:ext>
            </a:extLst>
          </p:cNvPr>
          <p:cNvSpPr>
            <a:spLocks noGrp="1"/>
          </p:cNvSpPr>
          <p:nvPr>
            <p:ph type="body" sz="half" idx="2"/>
          </p:nvPr>
        </p:nvSpPr>
        <p:spPr>
          <a:xfrm>
            <a:off x="839788" y="1371171"/>
            <a:ext cx="4991386" cy="3811588"/>
          </a:xfrm>
        </p:spPr>
        <p:txBody>
          <a:bodyPr>
            <a:normAutofit/>
          </a:bodyPr>
          <a:lstStyle/>
          <a:p>
            <a:pPr marL="285750" indent="-285750">
              <a:buFont typeface="Arial" panose="020B0604020202020204" pitchFamily="34" charset="0"/>
              <a:buChar char="•"/>
            </a:pPr>
            <a:r>
              <a:rPr lang="en-US" sz="1800" dirty="0"/>
              <a:t>Which </a:t>
            </a:r>
            <a:r>
              <a:rPr lang="en-US" sz="1800" b="1" dirty="0"/>
              <a:t>institution</a:t>
            </a:r>
            <a:r>
              <a:rPr lang="en-US" sz="1800" dirty="0"/>
              <a:t>(s) would be most suitable for leading the assessment? Which other institutions should be closely involved?</a:t>
            </a:r>
          </a:p>
          <a:p>
            <a:pPr marL="285750" indent="-285750">
              <a:buFont typeface="Arial" panose="020B0604020202020204" pitchFamily="34" charset="0"/>
              <a:buChar char="•"/>
            </a:pPr>
            <a:r>
              <a:rPr lang="en-US" sz="1800" dirty="0"/>
              <a:t>What knowledge and skills are needed on the </a:t>
            </a:r>
            <a:r>
              <a:rPr lang="en-US" sz="1800" b="1" dirty="0"/>
              <a:t>assessment team</a:t>
            </a:r>
            <a:r>
              <a:rPr lang="en-US" sz="1800" dirty="0"/>
              <a:t>?</a:t>
            </a:r>
          </a:p>
          <a:p>
            <a:pPr marL="285750" indent="-285750">
              <a:buFont typeface="Arial" panose="020B0604020202020204" pitchFamily="34" charset="0"/>
              <a:buChar char="•"/>
            </a:pPr>
            <a:r>
              <a:rPr lang="en-US" sz="1800" dirty="0"/>
              <a:t>Who are the relevant </a:t>
            </a:r>
            <a:r>
              <a:rPr lang="en-US" sz="1800" b="1" dirty="0"/>
              <a:t>stakeholders</a:t>
            </a:r>
            <a:r>
              <a:rPr lang="en-US" sz="1800" dirty="0"/>
              <a:t> in the assessment area?</a:t>
            </a:r>
          </a:p>
        </p:txBody>
      </p:sp>
      <p:pic>
        <p:nvPicPr>
          <p:cNvPr id="7" name="Picture 6" descr="Diagram&#10;&#10;Description automatically generated">
            <a:extLst>
              <a:ext uri="{FF2B5EF4-FFF2-40B4-BE49-F238E27FC236}">
                <a16:creationId xmlns:a16="http://schemas.microsoft.com/office/drawing/2014/main" id="{07BB00CC-4D59-4444-A743-3D2614C8DB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1157" y="1019467"/>
            <a:ext cx="6570843" cy="4514996"/>
          </a:xfrm>
          <a:prstGeom prst="rect">
            <a:avLst/>
          </a:prstGeom>
        </p:spPr>
      </p:pic>
      <p:grpSp>
        <p:nvGrpSpPr>
          <p:cNvPr id="9" name="Group 8">
            <a:extLst>
              <a:ext uri="{FF2B5EF4-FFF2-40B4-BE49-F238E27FC236}">
                <a16:creationId xmlns:a16="http://schemas.microsoft.com/office/drawing/2014/main" id="{2B116E72-D7F7-3544-A23B-B4A0BA457349}"/>
              </a:ext>
            </a:extLst>
          </p:cNvPr>
          <p:cNvGrpSpPr/>
          <p:nvPr/>
        </p:nvGrpSpPr>
        <p:grpSpPr>
          <a:xfrm>
            <a:off x="8820461" y="365125"/>
            <a:ext cx="2268513" cy="269823"/>
            <a:chOff x="7315200" y="340009"/>
            <a:chExt cx="2268513" cy="269823"/>
          </a:xfrm>
        </p:grpSpPr>
        <p:sp>
          <p:nvSpPr>
            <p:cNvPr id="10" name="Oval 9">
              <a:extLst>
                <a:ext uri="{FF2B5EF4-FFF2-40B4-BE49-F238E27FC236}">
                  <a16:creationId xmlns:a16="http://schemas.microsoft.com/office/drawing/2014/main" id="{38C442BD-5242-654A-B4FF-C40FA6EB36FA}"/>
                </a:ext>
              </a:extLst>
            </p:cNvPr>
            <p:cNvSpPr/>
            <p:nvPr/>
          </p:nvSpPr>
          <p:spPr>
            <a:xfrm>
              <a:off x="7315200" y="340009"/>
              <a:ext cx="269823" cy="269823"/>
            </a:xfrm>
            <a:prstGeom prst="ellipse">
              <a:avLst/>
            </a:prstGeom>
            <a:no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C55ECE72-B553-6342-9013-CBBA52BCA8A1}"/>
                </a:ext>
              </a:extLst>
            </p:cNvPr>
            <p:cNvSpPr/>
            <p:nvPr/>
          </p:nvSpPr>
          <p:spPr>
            <a:xfrm>
              <a:off x="7714938" y="340009"/>
              <a:ext cx="269823" cy="269823"/>
            </a:xfrm>
            <a:prstGeom prst="ellipse">
              <a:avLst/>
            </a:prstGeom>
            <a:solidFill>
              <a:schemeClr val="accent1">
                <a:lumMod val="5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4196F30C-C0E8-DF4E-9F93-0DD12E667CEE}"/>
                </a:ext>
              </a:extLst>
            </p:cNvPr>
            <p:cNvSpPr/>
            <p:nvPr/>
          </p:nvSpPr>
          <p:spPr>
            <a:xfrm>
              <a:off x="8114676"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6FAB3724-DC49-A043-BD0A-543797614B1B}"/>
                </a:ext>
              </a:extLst>
            </p:cNvPr>
            <p:cNvSpPr/>
            <p:nvPr/>
          </p:nvSpPr>
          <p:spPr>
            <a:xfrm>
              <a:off x="8514414"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2232A747-54A8-3546-B6C9-F50E472A2779}"/>
                </a:ext>
              </a:extLst>
            </p:cNvPr>
            <p:cNvSpPr/>
            <p:nvPr/>
          </p:nvSpPr>
          <p:spPr>
            <a:xfrm>
              <a:off x="8914152"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9343C806-AD44-4E46-81A0-AB6E1A70B8DB}"/>
                </a:ext>
              </a:extLst>
            </p:cNvPr>
            <p:cNvSpPr/>
            <p:nvPr/>
          </p:nvSpPr>
          <p:spPr>
            <a:xfrm>
              <a:off x="9313890" y="340009"/>
              <a:ext cx="269823" cy="269823"/>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87722149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3" ma:contentTypeDescription="Create a new document." ma:contentTypeScope="" ma:versionID="90fc575f5acdf523cf50822ef921e1ee">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9885230d3806baad452203ced53348c6"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54D45B-438F-46C6-AE36-B3731E355BA7}"/>
</file>

<file path=customXml/itemProps2.xml><?xml version="1.0" encoding="utf-8"?>
<ds:datastoreItem xmlns:ds="http://schemas.openxmlformats.org/officeDocument/2006/customXml" ds:itemID="{7B934218-9770-404E-932D-31EB9B8656A0}"/>
</file>

<file path=customXml/itemProps3.xml><?xml version="1.0" encoding="utf-8"?>
<ds:datastoreItem xmlns:ds="http://schemas.openxmlformats.org/officeDocument/2006/customXml" ds:itemID="{C94404BC-F505-4CB4-8321-37A36FA42CAC}"/>
</file>

<file path=docProps/app.xml><?xml version="1.0" encoding="utf-8"?>
<Properties xmlns="http://schemas.openxmlformats.org/officeDocument/2006/extended-properties" xmlns:vt="http://schemas.openxmlformats.org/officeDocument/2006/docPropsVTypes">
  <TotalTime>4779</TotalTime>
  <Words>2474</Words>
  <Application>Microsoft Macintosh PowerPoint</Application>
  <PresentationFormat>Widescreen</PresentationFormat>
  <Paragraphs>172</Paragraphs>
  <Slides>22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Franklin Gothic Book</vt:lpstr>
      <vt:lpstr>System Font Regular</vt:lpstr>
      <vt:lpstr>Wingdings</vt:lpstr>
      <vt:lpstr>Office Theme</vt:lpstr>
      <vt:lpstr>Crop</vt:lpstr>
      <vt:lpstr>Landscape approaches to system assesments</vt:lpstr>
      <vt:lpstr>What is a landscape?</vt:lpstr>
      <vt:lpstr>What are landscape approaches?</vt:lpstr>
      <vt:lpstr>Climate Smart Landscapes</vt:lpstr>
      <vt:lpstr>Case study</vt:lpstr>
      <vt:lpstr>Restoration Opportunities Assessment Methodology </vt:lpstr>
      <vt:lpstr>Phase 1: Preparation  and planning </vt:lpstr>
      <vt:lpstr>STEP 1: Defining the problem and objectives</vt:lpstr>
      <vt:lpstr>STEP 2: Engaging key partners </vt:lpstr>
      <vt:lpstr>STEP 3: Defining outputs and outcomes of assessment</vt:lpstr>
      <vt:lpstr>STEP 4: Defining the scope</vt:lpstr>
      <vt:lpstr>STEP 5: Identifying the assessment criteria  and indicators </vt:lpstr>
      <vt:lpstr>STEP 6: Identifying potential options </vt:lpstr>
      <vt:lpstr>Phase 2: Data collection  and analysis </vt:lpstr>
      <vt:lpstr>STEP 1: Data collection</vt:lpstr>
      <vt:lpstr>STEP 2: Analysis </vt:lpstr>
      <vt:lpstr>Diagnostic of presence  of key success factors  </vt:lpstr>
      <vt:lpstr>Evaluation of potential for private investments </vt:lpstr>
      <vt:lpstr>Phase 3: Results to recommendations  </vt:lpstr>
      <vt:lpstr> Key outcomes of the landscape assessment </vt:lpstr>
      <vt:lpstr>PowerPoint Presentation</vt:lpstr>
      <vt:lpstr>Key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approaches to system assesments</dc:title>
  <dc:creator>Crumpler, KrystalNicole (OCB)</dc:creator>
  <cp:lastModifiedBy>Subhi Shama</cp:lastModifiedBy>
  <cp:revision>6</cp:revision>
  <dcterms:created xsi:type="dcterms:W3CDTF">2022-03-04T10:51:24Z</dcterms:created>
  <dcterms:modified xsi:type="dcterms:W3CDTF">2022-03-08T09:07:01Z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ies>
</file>