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6" r:id="rId3"/>
    <p:sldId id="274" r:id="rId4"/>
    <p:sldId id="275" r:id="rId5"/>
    <p:sldId id="276" r:id="rId6"/>
    <p:sldId id="261" r:id="rId7"/>
    <p:sldId id="287" r:id="rId8"/>
    <p:sldId id="273" r:id="rId9"/>
    <p:sldId id="258" r:id="rId10"/>
    <p:sldId id="260" r:id="rId11"/>
    <p:sldId id="277" r:id="rId12"/>
    <p:sldId id="284" r:id="rId13"/>
    <p:sldId id="265" r:id="rId14"/>
    <p:sldId id="264" r:id="rId15"/>
    <p:sldId id="266" r:id="rId16"/>
    <p:sldId id="267" r:id="rId17"/>
    <p:sldId id="280" r:id="rId18"/>
    <p:sldId id="270" r:id="rId19"/>
    <p:sldId id="271" r:id="rId20"/>
    <p:sldId id="272" r:id="rId21"/>
    <p:sldId id="288"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412C"/>
    <a:srgbClr val="BF4A32"/>
    <a:srgbClr val="CE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0FCA3-1318-F34E-ADA7-D556CF20C6F2}" v="416" dt="2022-03-07T19:17:34.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0" autoAdjust="0"/>
    <p:restoredTop sz="84522"/>
  </p:normalViewPr>
  <p:slideViewPr>
    <p:cSldViewPr snapToGrid="0" snapToObjects="1">
      <p:cViewPr varScale="1">
        <p:scale>
          <a:sx n="70" d="100"/>
          <a:sy n="70" d="100"/>
        </p:scale>
        <p:origin x="129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umpler, KrystalNicole (OCB)" userId="fc4c1f9b-0328-4395-a256-7882fd4c7401" providerId="ADAL" clId="{A9768155-4CDA-D242-9AA3-919E4E436477}"/>
    <pc:docChg chg="modSld">
      <pc:chgData name="Crumpler, KrystalNicole (OCB)" userId="fc4c1f9b-0328-4395-a256-7882fd4c7401" providerId="ADAL" clId="{A9768155-4CDA-D242-9AA3-919E4E436477}" dt="2022-03-07T19:26:59.542" v="17" actId="20577"/>
      <pc:docMkLst>
        <pc:docMk/>
      </pc:docMkLst>
      <pc:sldChg chg="modSp mod modNotesTx">
        <pc:chgData name="Crumpler, KrystalNicole (OCB)" userId="fc4c1f9b-0328-4395-a256-7882fd4c7401" providerId="ADAL" clId="{A9768155-4CDA-D242-9AA3-919E4E436477}" dt="2022-03-07T19:22:09.608" v="3" actId="20577"/>
        <pc:sldMkLst>
          <pc:docMk/>
          <pc:sldMk cId="4159452354" sldId="258"/>
        </pc:sldMkLst>
        <pc:spChg chg="mod">
          <ac:chgData name="Crumpler, KrystalNicole (OCB)" userId="fc4c1f9b-0328-4395-a256-7882fd4c7401" providerId="ADAL" clId="{A9768155-4CDA-D242-9AA3-919E4E436477}" dt="2022-03-07T19:21:15.307" v="2" actId="14100"/>
          <ac:spMkLst>
            <pc:docMk/>
            <pc:sldMk cId="4159452354" sldId="258"/>
            <ac:spMk id="40" creationId="{FEC23E65-1B86-0A43-81EE-FD35D03A8239}"/>
          </ac:spMkLst>
        </pc:spChg>
      </pc:sldChg>
      <pc:sldChg chg="modNotesTx">
        <pc:chgData name="Crumpler, KrystalNicole (OCB)" userId="fc4c1f9b-0328-4395-a256-7882fd4c7401" providerId="ADAL" clId="{A9768155-4CDA-D242-9AA3-919E4E436477}" dt="2022-03-07T19:22:12.831" v="4" actId="20577"/>
        <pc:sldMkLst>
          <pc:docMk/>
          <pc:sldMk cId="877221495" sldId="260"/>
        </pc:sldMkLst>
      </pc:sldChg>
      <pc:sldChg chg="modNotesTx">
        <pc:chgData name="Crumpler, KrystalNicole (OCB)" userId="fc4c1f9b-0328-4395-a256-7882fd4c7401" providerId="ADAL" clId="{A9768155-4CDA-D242-9AA3-919E4E436477}" dt="2022-03-07T19:22:31.081" v="8" actId="20577"/>
        <pc:sldMkLst>
          <pc:docMk/>
          <pc:sldMk cId="2275705417" sldId="264"/>
        </pc:sldMkLst>
      </pc:sldChg>
      <pc:sldChg chg="modNotesTx">
        <pc:chgData name="Crumpler, KrystalNicole (OCB)" userId="fc4c1f9b-0328-4395-a256-7882fd4c7401" providerId="ADAL" clId="{A9768155-4CDA-D242-9AA3-919E4E436477}" dt="2022-03-07T19:22:25.991" v="7" actId="20577"/>
        <pc:sldMkLst>
          <pc:docMk/>
          <pc:sldMk cId="2970089435" sldId="265"/>
        </pc:sldMkLst>
      </pc:sldChg>
      <pc:sldChg chg="modSp mod">
        <pc:chgData name="Crumpler, KrystalNicole (OCB)" userId="fc4c1f9b-0328-4395-a256-7882fd4c7401" providerId="ADAL" clId="{A9768155-4CDA-D242-9AA3-919E4E436477}" dt="2022-03-07T19:26:35.013" v="13" actId="113"/>
        <pc:sldMkLst>
          <pc:docMk/>
          <pc:sldMk cId="564446160" sldId="267"/>
        </pc:sldMkLst>
        <pc:spChg chg="mod">
          <ac:chgData name="Crumpler, KrystalNicole (OCB)" userId="fc4c1f9b-0328-4395-a256-7882fd4c7401" providerId="ADAL" clId="{A9768155-4CDA-D242-9AA3-919E4E436477}" dt="2022-03-07T19:26:35.013" v="13" actId="113"/>
          <ac:spMkLst>
            <pc:docMk/>
            <pc:sldMk cId="564446160" sldId="267"/>
            <ac:spMk id="25" creationId="{E7F28E8F-A048-554B-BF30-974B30D02BCC}"/>
          </ac:spMkLst>
        </pc:spChg>
      </pc:sldChg>
      <pc:sldChg chg="modNotesTx">
        <pc:chgData name="Crumpler, KrystalNicole (OCB)" userId="fc4c1f9b-0328-4395-a256-7882fd4c7401" providerId="ADAL" clId="{A9768155-4CDA-D242-9AA3-919E4E436477}" dt="2022-03-07T19:22:49.456" v="10" actId="20577"/>
        <pc:sldMkLst>
          <pc:docMk/>
          <pc:sldMk cId="435212371" sldId="270"/>
        </pc:sldMkLst>
      </pc:sldChg>
      <pc:sldChg chg="modNotesTx">
        <pc:chgData name="Crumpler, KrystalNicole (OCB)" userId="fc4c1f9b-0328-4395-a256-7882fd4c7401" providerId="ADAL" clId="{A9768155-4CDA-D242-9AA3-919E4E436477}" dt="2022-03-07T19:22:52.027" v="11" actId="20577"/>
        <pc:sldMkLst>
          <pc:docMk/>
          <pc:sldMk cId="1670804006" sldId="271"/>
        </pc:sldMkLst>
      </pc:sldChg>
      <pc:sldChg chg="modNotesTx">
        <pc:chgData name="Crumpler, KrystalNicole (OCB)" userId="fc4c1f9b-0328-4395-a256-7882fd4c7401" providerId="ADAL" clId="{A9768155-4CDA-D242-9AA3-919E4E436477}" dt="2022-03-07T19:22:16.608" v="5" actId="20577"/>
        <pc:sldMkLst>
          <pc:docMk/>
          <pc:sldMk cId="487962274" sldId="277"/>
        </pc:sldMkLst>
      </pc:sldChg>
      <pc:sldChg chg="modNotesTx">
        <pc:chgData name="Crumpler, KrystalNicole (OCB)" userId="fc4c1f9b-0328-4395-a256-7882fd4c7401" providerId="ADAL" clId="{A9768155-4CDA-D242-9AA3-919E4E436477}" dt="2022-03-07T19:22:43.498" v="9" actId="20577"/>
        <pc:sldMkLst>
          <pc:docMk/>
          <pc:sldMk cId="531124181" sldId="280"/>
        </pc:sldMkLst>
      </pc:sldChg>
      <pc:sldChg chg="modNotesTx">
        <pc:chgData name="Crumpler, KrystalNicole (OCB)" userId="fc4c1f9b-0328-4395-a256-7882fd4c7401" providerId="ADAL" clId="{A9768155-4CDA-D242-9AA3-919E4E436477}" dt="2022-03-07T19:22:22.768" v="6" actId="20577"/>
        <pc:sldMkLst>
          <pc:docMk/>
          <pc:sldMk cId="1565115203" sldId="284"/>
        </pc:sldMkLst>
      </pc:sldChg>
      <pc:sldChg chg="modSp mod">
        <pc:chgData name="Crumpler, KrystalNicole (OCB)" userId="fc4c1f9b-0328-4395-a256-7882fd4c7401" providerId="ADAL" clId="{A9768155-4CDA-D242-9AA3-919E4E436477}" dt="2022-03-07T19:26:59.542" v="17" actId="20577"/>
        <pc:sldMkLst>
          <pc:docMk/>
          <pc:sldMk cId="3732818788" sldId="288"/>
        </pc:sldMkLst>
        <pc:spChg chg="mod">
          <ac:chgData name="Crumpler, KrystalNicole (OCB)" userId="fc4c1f9b-0328-4395-a256-7882fd4c7401" providerId="ADAL" clId="{A9768155-4CDA-D242-9AA3-919E4E436477}" dt="2022-03-07T19:26:59.542" v="17" actId="20577"/>
          <ac:spMkLst>
            <pc:docMk/>
            <pc:sldMk cId="3732818788" sldId="288"/>
            <ac:spMk id="2" creationId="{13C2790D-6388-814C-A6C8-E170D385F514}"/>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94CC8-D289-FF46-9A92-477A012671BA}"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0F438759-A427-4447-B557-339C1B6BBC8D}">
      <dgm:prSet phldrT="[Text]" custT="1"/>
      <dgm:spPr/>
      <dgm:t>
        <a:bodyPr/>
        <a:lstStyle/>
        <a:p>
          <a:r>
            <a:rPr lang="en-US" sz="1600" dirty="0"/>
            <a:t>1. PLANIFICACIÓN Y PREPARACIÓN</a:t>
          </a:r>
        </a:p>
      </dgm:t>
    </dgm:pt>
    <dgm:pt modelId="{03991464-B536-684E-8D76-1A30BDEBC41D}" type="parTrans" cxnId="{9E048CDE-CE1D-AC4F-9A12-3D4C804FB3B7}">
      <dgm:prSet/>
      <dgm:spPr/>
      <dgm:t>
        <a:bodyPr/>
        <a:lstStyle/>
        <a:p>
          <a:endParaRPr lang="en-US" sz="1600"/>
        </a:p>
      </dgm:t>
    </dgm:pt>
    <dgm:pt modelId="{DBAF948B-88FB-3B42-BE2B-3DD07C58A4F8}" type="sibTrans" cxnId="{9E048CDE-CE1D-AC4F-9A12-3D4C804FB3B7}">
      <dgm:prSet custT="1"/>
      <dgm:spPr/>
      <dgm:t>
        <a:bodyPr/>
        <a:lstStyle/>
        <a:p>
          <a:endParaRPr lang="en-US" sz="1200"/>
        </a:p>
      </dgm:t>
    </dgm:pt>
    <dgm:pt modelId="{01441972-97D7-BA4B-AC41-B71B67B914D0}">
      <dgm:prSet phldrT="[Text]" custT="1"/>
      <dgm:spPr/>
      <dgm:t>
        <a:bodyPr/>
        <a:lstStyle/>
        <a:p>
          <a:r>
            <a:rPr lang="en-US" sz="1600" dirty="0"/>
            <a:t>2. RECOLECCIÓN Y ANÁLISIS DE DATOS</a:t>
          </a:r>
        </a:p>
      </dgm:t>
    </dgm:pt>
    <dgm:pt modelId="{73450428-E506-144D-9B48-595CF7C34AB8}" type="parTrans" cxnId="{08C88F9E-34D5-204E-9200-4CD29D043884}">
      <dgm:prSet/>
      <dgm:spPr/>
      <dgm:t>
        <a:bodyPr/>
        <a:lstStyle/>
        <a:p>
          <a:endParaRPr lang="en-US" sz="1600"/>
        </a:p>
      </dgm:t>
    </dgm:pt>
    <dgm:pt modelId="{EBA36A2C-BBEF-B646-88AC-2325DC760647}" type="sibTrans" cxnId="{08C88F9E-34D5-204E-9200-4CD29D043884}">
      <dgm:prSet custT="1"/>
      <dgm:spPr/>
      <dgm:t>
        <a:bodyPr/>
        <a:lstStyle/>
        <a:p>
          <a:endParaRPr lang="en-US" sz="1200"/>
        </a:p>
      </dgm:t>
    </dgm:pt>
    <dgm:pt modelId="{8E4D64AE-1C65-4743-9916-9A4ADC3C8AF7}">
      <dgm:prSet phldrT="[Text]" custT="1"/>
      <dgm:spPr/>
      <dgm:t>
        <a:bodyPr/>
        <a:lstStyle/>
        <a:p>
          <a:r>
            <a:rPr lang="en-US" sz="1600" dirty="0"/>
            <a:t>3. RESULTADOS A RECOMENDACIONES</a:t>
          </a:r>
        </a:p>
      </dgm:t>
    </dgm:pt>
    <dgm:pt modelId="{76FA6229-820E-A34C-ACEA-C365B0A5438B}" type="parTrans" cxnId="{B823ECCA-1293-CD4C-8A7C-A79867F07239}">
      <dgm:prSet/>
      <dgm:spPr/>
      <dgm:t>
        <a:bodyPr/>
        <a:lstStyle/>
        <a:p>
          <a:endParaRPr lang="en-US" sz="1600"/>
        </a:p>
      </dgm:t>
    </dgm:pt>
    <dgm:pt modelId="{9DB4E743-F56F-2741-866B-9408AF63E569}" type="sibTrans" cxnId="{B823ECCA-1293-CD4C-8A7C-A79867F07239}">
      <dgm:prSet/>
      <dgm:spPr/>
      <dgm:t>
        <a:bodyPr/>
        <a:lstStyle/>
        <a:p>
          <a:endParaRPr lang="en-US" sz="1600"/>
        </a:p>
      </dgm:t>
    </dgm:pt>
    <dgm:pt modelId="{09E542B1-C471-454A-BCD9-6638A6FC7814}" type="pres">
      <dgm:prSet presAssocID="{C1E94CC8-D289-FF46-9A92-477A012671BA}" presName="Name0" presStyleCnt="0">
        <dgm:presLayoutVars>
          <dgm:dir/>
          <dgm:resizeHandles val="exact"/>
        </dgm:presLayoutVars>
      </dgm:prSet>
      <dgm:spPr/>
    </dgm:pt>
    <dgm:pt modelId="{5050F142-E930-1E4D-86D3-F7B897575CAE}" type="pres">
      <dgm:prSet presAssocID="{0F438759-A427-4447-B557-339C1B6BBC8D}" presName="node" presStyleLbl="node1" presStyleIdx="0" presStyleCnt="3">
        <dgm:presLayoutVars>
          <dgm:bulletEnabled val="1"/>
        </dgm:presLayoutVars>
      </dgm:prSet>
      <dgm:spPr/>
    </dgm:pt>
    <dgm:pt modelId="{0EE0394A-9BD4-7244-A391-43CBF2720DB3}" type="pres">
      <dgm:prSet presAssocID="{DBAF948B-88FB-3B42-BE2B-3DD07C58A4F8}" presName="sibTrans" presStyleLbl="sibTrans2D1" presStyleIdx="0" presStyleCnt="2"/>
      <dgm:spPr/>
    </dgm:pt>
    <dgm:pt modelId="{4C36691E-7371-F44D-B135-F934B34615AF}" type="pres">
      <dgm:prSet presAssocID="{DBAF948B-88FB-3B42-BE2B-3DD07C58A4F8}" presName="connectorText" presStyleLbl="sibTrans2D1" presStyleIdx="0" presStyleCnt="2"/>
      <dgm:spPr/>
    </dgm:pt>
    <dgm:pt modelId="{7DE5DFA6-8C64-C042-B810-F4A97F669975}" type="pres">
      <dgm:prSet presAssocID="{01441972-97D7-BA4B-AC41-B71B67B914D0}" presName="node" presStyleLbl="node1" presStyleIdx="1" presStyleCnt="3">
        <dgm:presLayoutVars>
          <dgm:bulletEnabled val="1"/>
        </dgm:presLayoutVars>
      </dgm:prSet>
      <dgm:spPr/>
    </dgm:pt>
    <dgm:pt modelId="{6C8CFF9D-4091-DC48-B145-BB96B044FB47}" type="pres">
      <dgm:prSet presAssocID="{EBA36A2C-BBEF-B646-88AC-2325DC760647}" presName="sibTrans" presStyleLbl="sibTrans2D1" presStyleIdx="1" presStyleCnt="2"/>
      <dgm:spPr/>
    </dgm:pt>
    <dgm:pt modelId="{9204D366-72F8-634D-9505-1ABDFD82E050}" type="pres">
      <dgm:prSet presAssocID="{EBA36A2C-BBEF-B646-88AC-2325DC760647}" presName="connectorText" presStyleLbl="sibTrans2D1" presStyleIdx="1" presStyleCnt="2"/>
      <dgm:spPr/>
    </dgm:pt>
    <dgm:pt modelId="{1264FF2A-7F8A-8247-9A13-D299A6EF7167}" type="pres">
      <dgm:prSet presAssocID="{8E4D64AE-1C65-4743-9916-9A4ADC3C8AF7}" presName="node" presStyleLbl="node1" presStyleIdx="2" presStyleCnt="3">
        <dgm:presLayoutVars>
          <dgm:bulletEnabled val="1"/>
        </dgm:presLayoutVars>
      </dgm:prSet>
      <dgm:spPr/>
    </dgm:pt>
  </dgm:ptLst>
  <dgm:cxnLst>
    <dgm:cxn modelId="{DFE0EA22-C292-AC43-870D-0F4BA4A92ED9}" type="presOf" srcId="{DBAF948B-88FB-3B42-BE2B-3DD07C58A4F8}" destId="{0EE0394A-9BD4-7244-A391-43CBF2720DB3}" srcOrd="0" destOrd="0" presId="urn:microsoft.com/office/officeart/2005/8/layout/process1"/>
    <dgm:cxn modelId="{15B02C42-571D-E146-B509-4558FE867A8F}" type="presOf" srcId="{8E4D64AE-1C65-4743-9916-9A4ADC3C8AF7}" destId="{1264FF2A-7F8A-8247-9A13-D299A6EF7167}" srcOrd="0" destOrd="0" presId="urn:microsoft.com/office/officeart/2005/8/layout/process1"/>
    <dgm:cxn modelId="{71681367-74D1-824F-A96D-3BD4079AC4B6}" type="presOf" srcId="{C1E94CC8-D289-FF46-9A92-477A012671BA}" destId="{09E542B1-C471-454A-BCD9-6638A6FC7814}" srcOrd="0" destOrd="0" presId="urn:microsoft.com/office/officeart/2005/8/layout/process1"/>
    <dgm:cxn modelId="{848A8484-CC8B-F24B-AC9C-C9A91CF96D36}" type="presOf" srcId="{DBAF948B-88FB-3B42-BE2B-3DD07C58A4F8}" destId="{4C36691E-7371-F44D-B135-F934B34615AF}" srcOrd="1" destOrd="0" presId="urn:microsoft.com/office/officeart/2005/8/layout/process1"/>
    <dgm:cxn modelId="{7040488B-AE71-2249-AE37-F905BE7F4E8D}" type="presOf" srcId="{EBA36A2C-BBEF-B646-88AC-2325DC760647}" destId="{9204D366-72F8-634D-9505-1ABDFD82E050}" srcOrd="1" destOrd="0" presId="urn:microsoft.com/office/officeart/2005/8/layout/process1"/>
    <dgm:cxn modelId="{77147295-1084-F54E-8417-FC35B5F5C2C4}" type="presOf" srcId="{0F438759-A427-4447-B557-339C1B6BBC8D}" destId="{5050F142-E930-1E4D-86D3-F7B897575CAE}" srcOrd="0" destOrd="0" presId="urn:microsoft.com/office/officeart/2005/8/layout/process1"/>
    <dgm:cxn modelId="{08C88F9E-34D5-204E-9200-4CD29D043884}" srcId="{C1E94CC8-D289-FF46-9A92-477A012671BA}" destId="{01441972-97D7-BA4B-AC41-B71B67B914D0}" srcOrd="1" destOrd="0" parTransId="{73450428-E506-144D-9B48-595CF7C34AB8}" sibTransId="{EBA36A2C-BBEF-B646-88AC-2325DC760647}"/>
    <dgm:cxn modelId="{BD7373BE-0735-E347-8AE9-F800085D2FE9}" type="presOf" srcId="{01441972-97D7-BA4B-AC41-B71B67B914D0}" destId="{7DE5DFA6-8C64-C042-B810-F4A97F669975}" srcOrd="0" destOrd="0" presId="urn:microsoft.com/office/officeart/2005/8/layout/process1"/>
    <dgm:cxn modelId="{B823ECCA-1293-CD4C-8A7C-A79867F07239}" srcId="{C1E94CC8-D289-FF46-9A92-477A012671BA}" destId="{8E4D64AE-1C65-4743-9916-9A4ADC3C8AF7}" srcOrd="2" destOrd="0" parTransId="{76FA6229-820E-A34C-ACEA-C365B0A5438B}" sibTransId="{9DB4E743-F56F-2741-866B-9408AF63E569}"/>
    <dgm:cxn modelId="{22D68EDB-FB75-1F46-881A-15B4D96F7A6D}" type="presOf" srcId="{EBA36A2C-BBEF-B646-88AC-2325DC760647}" destId="{6C8CFF9D-4091-DC48-B145-BB96B044FB47}" srcOrd="0" destOrd="0" presId="urn:microsoft.com/office/officeart/2005/8/layout/process1"/>
    <dgm:cxn modelId="{9E048CDE-CE1D-AC4F-9A12-3D4C804FB3B7}" srcId="{C1E94CC8-D289-FF46-9A92-477A012671BA}" destId="{0F438759-A427-4447-B557-339C1B6BBC8D}" srcOrd="0" destOrd="0" parTransId="{03991464-B536-684E-8D76-1A30BDEBC41D}" sibTransId="{DBAF948B-88FB-3B42-BE2B-3DD07C58A4F8}"/>
    <dgm:cxn modelId="{E57F34C6-69F3-0245-9FC8-F92DA8F9D7F3}" type="presParOf" srcId="{09E542B1-C471-454A-BCD9-6638A6FC7814}" destId="{5050F142-E930-1E4D-86D3-F7B897575CAE}" srcOrd="0" destOrd="0" presId="urn:microsoft.com/office/officeart/2005/8/layout/process1"/>
    <dgm:cxn modelId="{6F97DC89-C8FA-5348-9978-168611351580}" type="presParOf" srcId="{09E542B1-C471-454A-BCD9-6638A6FC7814}" destId="{0EE0394A-9BD4-7244-A391-43CBF2720DB3}" srcOrd="1" destOrd="0" presId="urn:microsoft.com/office/officeart/2005/8/layout/process1"/>
    <dgm:cxn modelId="{D0262441-04D0-D645-A560-9CD1220720BF}" type="presParOf" srcId="{0EE0394A-9BD4-7244-A391-43CBF2720DB3}" destId="{4C36691E-7371-F44D-B135-F934B34615AF}" srcOrd="0" destOrd="0" presId="urn:microsoft.com/office/officeart/2005/8/layout/process1"/>
    <dgm:cxn modelId="{2CADD8EA-986E-C543-844E-93AF44A7FB76}" type="presParOf" srcId="{09E542B1-C471-454A-BCD9-6638A6FC7814}" destId="{7DE5DFA6-8C64-C042-B810-F4A97F669975}" srcOrd="2" destOrd="0" presId="urn:microsoft.com/office/officeart/2005/8/layout/process1"/>
    <dgm:cxn modelId="{5D08C559-B4B6-6D46-9C9C-39F532B345FC}" type="presParOf" srcId="{09E542B1-C471-454A-BCD9-6638A6FC7814}" destId="{6C8CFF9D-4091-DC48-B145-BB96B044FB47}" srcOrd="3" destOrd="0" presId="urn:microsoft.com/office/officeart/2005/8/layout/process1"/>
    <dgm:cxn modelId="{49C86722-BB9A-574A-9CCE-408FBC6AB00D}" type="presParOf" srcId="{6C8CFF9D-4091-DC48-B145-BB96B044FB47}" destId="{9204D366-72F8-634D-9505-1ABDFD82E050}" srcOrd="0" destOrd="0" presId="urn:microsoft.com/office/officeart/2005/8/layout/process1"/>
    <dgm:cxn modelId="{812F5556-C8A5-4547-81E8-7EBA84D7E1EA}" type="presParOf" srcId="{09E542B1-C471-454A-BCD9-6638A6FC7814}" destId="{1264FF2A-7F8A-8247-9A13-D299A6EF7167}" srcOrd="4"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D12C3-2842-4FFD-A7E9-FD768FCBC7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94021D7-B378-40A5-AD25-F1A1CA8DF414}">
      <dgm:prSet/>
      <dgm:spPr/>
      <dgm:t>
        <a:bodyPr/>
        <a:lstStyle/>
        <a:p>
          <a:pPr>
            <a:lnSpc>
              <a:spcPct val="100000"/>
            </a:lnSpc>
          </a:pPr>
          <a:r>
            <a:rPr lang="en-US" b="1" dirty="0"/>
            <a:t>Mapa </a:t>
          </a:r>
          <a:r>
            <a:rPr lang="en-US" dirty="0"/>
            <a:t>del paisaje y de </a:t>
          </a:r>
          <a:r>
            <a:rPr lang="en-US" b="0" dirty="0"/>
            <a:t>las partes interesadas </a:t>
          </a:r>
        </a:p>
      </dgm:t>
    </dgm:pt>
    <dgm:pt modelId="{F0C78761-0233-49D3-916B-E563595F168D}" type="parTrans" cxnId="{80D4A2A2-6176-41A7-A394-25772EE2AC0B}">
      <dgm:prSet/>
      <dgm:spPr/>
      <dgm:t>
        <a:bodyPr/>
        <a:lstStyle/>
        <a:p>
          <a:endParaRPr lang="en-US"/>
        </a:p>
      </dgm:t>
    </dgm:pt>
    <dgm:pt modelId="{6CCBDF94-B885-4999-8555-0B4EB2CD08CE}" type="sibTrans" cxnId="{80D4A2A2-6176-41A7-A394-25772EE2AC0B}">
      <dgm:prSet/>
      <dgm:spPr/>
      <dgm:t>
        <a:bodyPr/>
        <a:lstStyle/>
        <a:p>
          <a:endParaRPr lang="en-US"/>
        </a:p>
      </dgm:t>
    </dgm:pt>
    <dgm:pt modelId="{5DAFD232-2E18-498F-ABD6-7B9C1221E8F4}">
      <dgm:prSet/>
      <dgm:spPr/>
      <dgm:t>
        <a:bodyPr/>
        <a:lstStyle/>
        <a:p>
          <a:pPr>
            <a:lnSpc>
              <a:spcPct val="100000"/>
            </a:lnSpc>
          </a:pPr>
          <a:r>
            <a:rPr lang="en-US" dirty="0"/>
            <a:t>Una lista de las </a:t>
          </a:r>
          <a:r>
            <a:rPr lang="en-US" b="1" dirty="0"/>
            <a:t>opciones de restauración </a:t>
          </a:r>
          <a:r>
            <a:rPr lang="en-US" dirty="0"/>
            <a:t>más </a:t>
          </a:r>
          <a:r>
            <a:rPr lang="en-US" b="1" dirty="0"/>
            <a:t>relevantes y viables </a:t>
          </a:r>
          <a:r>
            <a:rPr lang="en-US" dirty="0"/>
            <a:t>en la zona de evaluación </a:t>
          </a:r>
        </a:p>
      </dgm:t>
    </dgm:pt>
    <dgm:pt modelId="{4F0EF1E8-B7C1-446E-B382-AE1FA597A170}" type="parTrans" cxnId="{E557DA80-91CE-4AB0-A242-CB3EAB66F8CD}">
      <dgm:prSet/>
      <dgm:spPr/>
      <dgm:t>
        <a:bodyPr/>
        <a:lstStyle/>
        <a:p>
          <a:endParaRPr lang="en-US"/>
        </a:p>
      </dgm:t>
    </dgm:pt>
    <dgm:pt modelId="{66E84DBA-3F3C-4FA8-8302-539A853DD335}" type="sibTrans" cxnId="{E557DA80-91CE-4AB0-A242-CB3EAB66F8CD}">
      <dgm:prSet/>
      <dgm:spPr/>
      <dgm:t>
        <a:bodyPr/>
        <a:lstStyle/>
        <a:p>
          <a:endParaRPr lang="en-US"/>
        </a:p>
      </dgm:t>
    </dgm:pt>
    <dgm:pt modelId="{15C430BE-A0D4-4CDF-82D3-56E5D58C448E}">
      <dgm:prSet/>
      <dgm:spPr/>
      <dgm:t>
        <a:bodyPr/>
        <a:lstStyle/>
        <a:p>
          <a:pPr>
            <a:lnSpc>
              <a:spcPct val="100000"/>
            </a:lnSpc>
          </a:pPr>
          <a:r>
            <a:rPr lang="en-US" b="1" dirty="0" err="1"/>
            <a:t>Costos</a:t>
          </a:r>
          <a:r>
            <a:rPr lang="en-US" b="1" dirty="0"/>
            <a:t> y beneficios </a:t>
          </a:r>
          <a:r>
            <a:rPr lang="en-US" dirty="0"/>
            <a:t>cuantificados de cada tipo de intervención </a:t>
          </a:r>
        </a:p>
      </dgm:t>
    </dgm:pt>
    <dgm:pt modelId="{4C9FFBAA-02CA-4400-8C80-69C91B857010}" type="parTrans" cxnId="{2DF45BF7-25AA-4DE6-A36C-F5E59704A8D9}">
      <dgm:prSet/>
      <dgm:spPr/>
      <dgm:t>
        <a:bodyPr/>
        <a:lstStyle/>
        <a:p>
          <a:endParaRPr lang="en-US"/>
        </a:p>
      </dgm:t>
    </dgm:pt>
    <dgm:pt modelId="{24F1EA3B-BF2A-4B62-9CED-5C6441468E68}" type="sibTrans" cxnId="{2DF45BF7-25AA-4DE6-A36C-F5E59704A8D9}">
      <dgm:prSet/>
      <dgm:spPr/>
      <dgm:t>
        <a:bodyPr/>
        <a:lstStyle/>
        <a:p>
          <a:endParaRPr lang="en-US"/>
        </a:p>
      </dgm:t>
    </dgm:pt>
    <dgm:pt modelId="{2E923E9A-CFC3-4C64-AF94-625D61E42001}">
      <dgm:prSet/>
      <dgm:spPr/>
      <dgm:t>
        <a:bodyPr/>
        <a:lstStyle/>
        <a:p>
          <a:pPr>
            <a:lnSpc>
              <a:spcPct val="100000"/>
            </a:lnSpc>
          </a:pPr>
          <a:r>
            <a:rPr lang="en-US" dirty="0"/>
            <a:t>Valores estimados del </a:t>
          </a:r>
          <a:r>
            <a:rPr lang="en-US" b="1" dirty="0"/>
            <a:t>carbono </a:t>
          </a:r>
          <a:r>
            <a:rPr lang="en-US" dirty="0"/>
            <a:t>adicional </a:t>
          </a:r>
          <a:r>
            <a:rPr lang="en-US" b="1" dirty="0"/>
            <a:t>secuestrado </a:t>
          </a:r>
          <a:r>
            <a:rPr lang="en-US" dirty="0"/>
            <a:t>por estos tipos de intervención </a:t>
          </a:r>
        </a:p>
      </dgm:t>
    </dgm:pt>
    <dgm:pt modelId="{81F3DFA5-56C0-4804-A026-DD1DC788D340}" type="parTrans" cxnId="{57D30B2A-8B83-4588-8074-BF1A69813AA2}">
      <dgm:prSet/>
      <dgm:spPr/>
      <dgm:t>
        <a:bodyPr/>
        <a:lstStyle/>
        <a:p>
          <a:endParaRPr lang="en-US"/>
        </a:p>
      </dgm:t>
    </dgm:pt>
    <dgm:pt modelId="{D6B2B18F-D378-4E52-8328-83FC2D10E41F}" type="sibTrans" cxnId="{57D30B2A-8B83-4588-8074-BF1A69813AA2}">
      <dgm:prSet/>
      <dgm:spPr/>
      <dgm:t>
        <a:bodyPr/>
        <a:lstStyle/>
        <a:p>
          <a:endParaRPr lang="en-US"/>
        </a:p>
      </dgm:t>
    </dgm:pt>
    <dgm:pt modelId="{50B6F851-D21F-4B42-ABB7-A7F6AB5E04AD}">
      <dgm:prSet/>
      <dgm:spPr/>
      <dgm:t>
        <a:bodyPr/>
        <a:lstStyle/>
        <a:p>
          <a:pPr>
            <a:lnSpc>
              <a:spcPct val="100000"/>
            </a:lnSpc>
          </a:pPr>
          <a:r>
            <a:rPr lang="en-US" dirty="0"/>
            <a:t>Un </a:t>
          </a:r>
          <a:r>
            <a:rPr lang="en-US" b="1" dirty="0"/>
            <a:t>diagnóstico </a:t>
          </a:r>
          <a:r>
            <a:rPr lang="en-US" dirty="0"/>
            <a:t>de la presencia de </a:t>
          </a:r>
          <a:r>
            <a:rPr lang="en-US" b="1" dirty="0"/>
            <a:t>factores clave de éxito </a:t>
          </a:r>
          <a:r>
            <a:rPr lang="en-US" dirty="0"/>
            <a:t>y la identificación de estrategias para abordar los principales </a:t>
          </a:r>
          <a:r>
            <a:rPr lang="en-US" b="1" dirty="0"/>
            <a:t>cuellos de botella políticos, legales e institucionales </a:t>
          </a:r>
        </a:p>
      </dgm:t>
    </dgm:pt>
    <dgm:pt modelId="{E310C564-1F80-40FF-A2ED-48D02DE91961}" type="parTrans" cxnId="{E3DC0303-65CC-4628-BDD8-CB990CF080DA}">
      <dgm:prSet/>
      <dgm:spPr/>
      <dgm:t>
        <a:bodyPr/>
        <a:lstStyle/>
        <a:p>
          <a:endParaRPr lang="en-US"/>
        </a:p>
      </dgm:t>
    </dgm:pt>
    <dgm:pt modelId="{E493174C-F521-4EEF-AD45-4FD8A2A57D7E}" type="sibTrans" cxnId="{E3DC0303-65CC-4628-BDD8-CB990CF080DA}">
      <dgm:prSet/>
      <dgm:spPr/>
      <dgm:t>
        <a:bodyPr/>
        <a:lstStyle/>
        <a:p>
          <a:endParaRPr lang="en-US"/>
        </a:p>
      </dgm:t>
    </dgm:pt>
    <dgm:pt modelId="{4C069D45-3A94-4004-B5CA-A381612687AC}">
      <dgm:prSet/>
      <dgm:spPr/>
      <dgm:t>
        <a:bodyPr/>
        <a:lstStyle/>
        <a:p>
          <a:pPr>
            <a:lnSpc>
              <a:spcPct val="100000"/>
            </a:lnSpc>
          </a:pPr>
          <a:r>
            <a:rPr lang="en-US" dirty="0"/>
            <a:t>Análisis de las </a:t>
          </a:r>
          <a:r>
            <a:rPr lang="en-US" b="1" dirty="0"/>
            <a:t>opciones de financiación y recursos </a:t>
          </a:r>
          <a:r>
            <a:rPr lang="en-US" dirty="0"/>
            <a:t>para la restauración en la zona de evaluación </a:t>
          </a:r>
        </a:p>
      </dgm:t>
    </dgm:pt>
    <dgm:pt modelId="{76542ECB-4D1C-4973-8768-5CF4A2294EA1}" type="parTrans" cxnId="{4D836A4D-63D3-4431-A5DC-07D2CFD1CB01}">
      <dgm:prSet/>
      <dgm:spPr/>
      <dgm:t>
        <a:bodyPr/>
        <a:lstStyle/>
        <a:p>
          <a:endParaRPr lang="en-US"/>
        </a:p>
      </dgm:t>
    </dgm:pt>
    <dgm:pt modelId="{2D55EFDB-5D05-447C-80EC-37C17463B027}" type="sibTrans" cxnId="{4D836A4D-63D3-4431-A5DC-07D2CFD1CB01}">
      <dgm:prSet/>
      <dgm:spPr/>
      <dgm:t>
        <a:bodyPr/>
        <a:lstStyle/>
        <a:p>
          <a:endParaRPr lang="en-US"/>
        </a:p>
      </dgm:t>
    </dgm:pt>
    <dgm:pt modelId="{81EB74EA-32D0-4B85-9C55-57EB9CE9C8C0}" type="pres">
      <dgm:prSet presAssocID="{950D12C3-2842-4FFD-A7E9-FD768FCBC75F}" presName="root" presStyleCnt="0">
        <dgm:presLayoutVars>
          <dgm:dir/>
          <dgm:resizeHandles val="exact"/>
        </dgm:presLayoutVars>
      </dgm:prSet>
      <dgm:spPr/>
    </dgm:pt>
    <dgm:pt modelId="{825F2F48-C470-45AD-89C3-DE0E05E9F2DD}" type="pres">
      <dgm:prSet presAssocID="{394021D7-B378-40A5-AD25-F1A1CA8DF414}" presName="compNode" presStyleCnt="0"/>
      <dgm:spPr/>
    </dgm:pt>
    <dgm:pt modelId="{EBD97C17-507A-418B-9960-B9A06C261B9D}" type="pres">
      <dgm:prSet presAssocID="{394021D7-B378-40A5-AD25-F1A1CA8DF414}" presName="bgRect" presStyleLbl="bgShp" presStyleIdx="0" presStyleCnt="6"/>
      <dgm:spPr/>
    </dgm:pt>
    <dgm:pt modelId="{CC817CC1-7AB1-4AE8-B06E-588A50F12665}" type="pres">
      <dgm:prSet presAssocID="{394021D7-B378-40A5-AD25-F1A1CA8DF41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E91C8B39-507C-4624-9696-4F4EE12ED596}" type="pres">
      <dgm:prSet presAssocID="{394021D7-B378-40A5-AD25-F1A1CA8DF414}" presName="spaceRect" presStyleCnt="0"/>
      <dgm:spPr/>
    </dgm:pt>
    <dgm:pt modelId="{14713EC1-6DCC-4024-BA26-F93FF0190D06}" type="pres">
      <dgm:prSet presAssocID="{394021D7-B378-40A5-AD25-F1A1CA8DF414}" presName="parTx" presStyleLbl="revTx" presStyleIdx="0" presStyleCnt="6">
        <dgm:presLayoutVars>
          <dgm:chMax val="0"/>
          <dgm:chPref val="0"/>
        </dgm:presLayoutVars>
      </dgm:prSet>
      <dgm:spPr/>
    </dgm:pt>
    <dgm:pt modelId="{03FBF312-2CDA-403E-B149-9DBC838FDB27}" type="pres">
      <dgm:prSet presAssocID="{6CCBDF94-B885-4999-8555-0B4EB2CD08CE}" presName="sibTrans" presStyleCnt="0"/>
      <dgm:spPr/>
    </dgm:pt>
    <dgm:pt modelId="{C618C30C-A48C-481B-ABF7-EA4DCEF5E827}" type="pres">
      <dgm:prSet presAssocID="{5DAFD232-2E18-498F-ABD6-7B9C1221E8F4}" presName="compNode" presStyleCnt="0"/>
      <dgm:spPr/>
    </dgm:pt>
    <dgm:pt modelId="{F1B4590F-1031-453E-B437-6B787AAF7B10}" type="pres">
      <dgm:prSet presAssocID="{5DAFD232-2E18-498F-ABD6-7B9C1221E8F4}" presName="bgRect" presStyleLbl="bgShp" presStyleIdx="1" presStyleCnt="6"/>
      <dgm:spPr/>
    </dgm:pt>
    <dgm:pt modelId="{C90944E3-47C5-4184-B7E7-1EAA55024E85}" type="pres">
      <dgm:prSet presAssocID="{5DAFD232-2E18-498F-ABD6-7B9C1221E8F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FCD3C172-3F1F-4FB4-9D00-5EECC908612C}" type="pres">
      <dgm:prSet presAssocID="{5DAFD232-2E18-498F-ABD6-7B9C1221E8F4}" presName="spaceRect" presStyleCnt="0"/>
      <dgm:spPr/>
    </dgm:pt>
    <dgm:pt modelId="{11791EDE-C833-47A3-B33D-308E6A2ED2F6}" type="pres">
      <dgm:prSet presAssocID="{5DAFD232-2E18-498F-ABD6-7B9C1221E8F4}" presName="parTx" presStyleLbl="revTx" presStyleIdx="1" presStyleCnt="6">
        <dgm:presLayoutVars>
          <dgm:chMax val="0"/>
          <dgm:chPref val="0"/>
        </dgm:presLayoutVars>
      </dgm:prSet>
      <dgm:spPr/>
    </dgm:pt>
    <dgm:pt modelId="{C3573154-4D91-4CA1-9229-ACE2D0BF1D56}" type="pres">
      <dgm:prSet presAssocID="{66E84DBA-3F3C-4FA8-8302-539A853DD335}" presName="sibTrans" presStyleCnt="0"/>
      <dgm:spPr/>
    </dgm:pt>
    <dgm:pt modelId="{37B05D46-7C28-46E0-8C65-8B4832299A2A}" type="pres">
      <dgm:prSet presAssocID="{15C430BE-A0D4-4CDF-82D3-56E5D58C448E}" presName="compNode" presStyleCnt="0"/>
      <dgm:spPr/>
    </dgm:pt>
    <dgm:pt modelId="{B1CBEE30-38D8-4D9C-AB0E-60954D1C9184}" type="pres">
      <dgm:prSet presAssocID="{15C430BE-A0D4-4CDF-82D3-56E5D58C448E}" presName="bgRect" presStyleLbl="bgShp" presStyleIdx="2" presStyleCnt="6"/>
      <dgm:spPr/>
    </dgm:pt>
    <dgm:pt modelId="{6E8616EB-25F8-4A68-A470-29129FFC8CD2}" type="pres">
      <dgm:prSet presAssocID="{15C430BE-A0D4-4CDF-82D3-56E5D58C448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26E0716F-D94A-48BF-BA26-17288CA1EBC6}" type="pres">
      <dgm:prSet presAssocID="{15C430BE-A0D4-4CDF-82D3-56E5D58C448E}" presName="spaceRect" presStyleCnt="0"/>
      <dgm:spPr/>
    </dgm:pt>
    <dgm:pt modelId="{04884486-B742-4A19-9062-4B3F4B971949}" type="pres">
      <dgm:prSet presAssocID="{15C430BE-A0D4-4CDF-82D3-56E5D58C448E}" presName="parTx" presStyleLbl="revTx" presStyleIdx="2" presStyleCnt="6">
        <dgm:presLayoutVars>
          <dgm:chMax val="0"/>
          <dgm:chPref val="0"/>
        </dgm:presLayoutVars>
      </dgm:prSet>
      <dgm:spPr/>
    </dgm:pt>
    <dgm:pt modelId="{E1373546-6DAF-42C5-BE40-0A3567DACC50}" type="pres">
      <dgm:prSet presAssocID="{24F1EA3B-BF2A-4B62-9CED-5C6441468E68}" presName="sibTrans" presStyleCnt="0"/>
      <dgm:spPr/>
    </dgm:pt>
    <dgm:pt modelId="{1FEC74E9-0840-4E7C-979B-A69E61426F87}" type="pres">
      <dgm:prSet presAssocID="{2E923E9A-CFC3-4C64-AF94-625D61E42001}" presName="compNode" presStyleCnt="0"/>
      <dgm:spPr/>
    </dgm:pt>
    <dgm:pt modelId="{21D6D377-60E2-4EA3-978B-4EDCA3F73FDD}" type="pres">
      <dgm:prSet presAssocID="{2E923E9A-CFC3-4C64-AF94-625D61E42001}" presName="bgRect" presStyleLbl="bgShp" presStyleIdx="3" presStyleCnt="6"/>
      <dgm:spPr/>
    </dgm:pt>
    <dgm:pt modelId="{600D823E-79CA-4063-8B84-28514D412AD1}" type="pres">
      <dgm:prSet presAssocID="{2E923E9A-CFC3-4C64-AF94-625D61E4200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ciduous tree"/>
        </a:ext>
      </dgm:extLst>
    </dgm:pt>
    <dgm:pt modelId="{AD65B897-C315-431A-B07D-28CB79B99FAA}" type="pres">
      <dgm:prSet presAssocID="{2E923E9A-CFC3-4C64-AF94-625D61E42001}" presName="spaceRect" presStyleCnt="0"/>
      <dgm:spPr/>
    </dgm:pt>
    <dgm:pt modelId="{94C0A684-8AE9-4F4A-9F86-37465EBD76CB}" type="pres">
      <dgm:prSet presAssocID="{2E923E9A-CFC3-4C64-AF94-625D61E42001}" presName="parTx" presStyleLbl="revTx" presStyleIdx="3" presStyleCnt="6">
        <dgm:presLayoutVars>
          <dgm:chMax val="0"/>
          <dgm:chPref val="0"/>
        </dgm:presLayoutVars>
      </dgm:prSet>
      <dgm:spPr/>
    </dgm:pt>
    <dgm:pt modelId="{18FDC8C3-28F6-4082-94C0-88A7387DB3D7}" type="pres">
      <dgm:prSet presAssocID="{D6B2B18F-D378-4E52-8328-83FC2D10E41F}" presName="sibTrans" presStyleCnt="0"/>
      <dgm:spPr/>
    </dgm:pt>
    <dgm:pt modelId="{B6E742A4-79DC-4C35-8185-45BD3C95F117}" type="pres">
      <dgm:prSet presAssocID="{50B6F851-D21F-4B42-ABB7-A7F6AB5E04AD}" presName="compNode" presStyleCnt="0"/>
      <dgm:spPr/>
    </dgm:pt>
    <dgm:pt modelId="{4A1DCA84-906E-42D3-B176-A4125C50341F}" type="pres">
      <dgm:prSet presAssocID="{50B6F851-D21F-4B42-ABB7-A7F6AB5E04AD}" presName="bgRect" presStyleLbl="bgShp" presStyleIdx="4" presStyleCnt="6"/>
      <dgm:spPr/>
    </dgm:pt>
    <dgm:pt modelId="{73919C49-8865-46E6-B26B-607480D85459}" type="pres">
      <dgm:prSet presAssocID="{50B6F851-D21F-4B42-ABB7-A7F6AB5E04A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tor"/>
        </a:ext>
      </dgm:extLst>
    </dgm:pt>
    <dgm:pt modelId="{A2B4BA63-C047-46A9-84DE-428999C7C51A}" type="pres">
      <dgm:prSet presAssocID="{50B6F851-D21F-4B42-ABB7-A7F6AB5E04AD}" presName="spaceRect" presStyleCnt="0"/>
      <dgm:spPr/>
    </dgm:pt>
    <dgm:pt modelId="{4C658229-74DE-42B6-8CF1-536F899B1918}" type="pres">
      <dgm:prSet presAssocID="{50B6F851-D21F-4B42-ABB7-A7F6AB5E04AD}" presName="parTx" presStyleLbl="revTx" presStyleIdx="4" presStyleCnt="6">
        <dgm:presLayoutVars>
          <dgm:chMax val="0"/>
          <dgm:chPref val="0"/>
        </dgm:presLayoutVars>
      </dgm:prSet>
      <dgm:spPr/>
    </dgm:pt>
    <dgm:pt modelId="{D6889EAE-1343-45D3-B370-1F3CCE3B28A6}" type="pres">
      <dgm:prSet presAssocID="{E493174C-F521-4EEF-AD45-4FD8A2A57D7E}" presName="sibTrans" presStyleCnt="0"/>
      <dgm:spPr/>
    </dgm:pt>
    <dgm:pt modelId="{A0E7D080-0876-42DD-8879-89A36E8E10B7}" type="pres">
      <dgm:prSet presAssocID="{4C069D45-3A94-4004-B5CA-A381612687AC}" presName="compNode" presStyleCnt="0"/>
      <dgm:spPr/>
    </dgm:pt>
    <dgm:pt modelId="{4DD430C8-A7E9-4138-8BE1-B3895B190C7E}" type="pres">
      <dgm:prSet presAssocID="{4C069D45-3A94-4004-B5CA-A381612687AC}" presName="bgRect" presStyleLbl="bgShp" presStyleIdx="5" presStyleCnt="6"/>
      <dgm:spPr/>
    </dgm:pt>
    <dgm:pt modelId="{5A4E2126-9BD2-443D-8536-EA96613888F6}" type="pres">
      <dgm:prSet presAssocID="{4C069D45-3A94-4004-B5CA-A381612687A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1C5BE030-5D93-4EC9-A445-A9607AE53E53}" type="pres">
      <dgm:prSet presAssocID="{4C069D45-3A94-4004-B5CA-A381612687AC}" presName="spaceRect" presStyleCnt="0"/>
      <dgm:spPr/>
    </dgm:pt>
    <dgm:pt modelId="{93E2E25E-17BD-497F-9E95-DB8D66F3965D}" type="pres">
      <dgm:prSet presAssocID="{4C069D45-3A94-4004-B5CA-A381612687AC}" presName="parTx" presStyleLbl="revTx" presStyleIdx="5" presStyleCnt="6">
        <dgm:presLayoutVars>
          <dgm:chMax val="0"/>
          <dgm:chPref val="0"/>
        </dgm:presLayoutVars>
      </dgm:prSet>
      <dgm:spPr/>
    </dgm:pt>
  </dgm:ptLst>
  <dgm:cxnLst>
    <dgm:cxn modelId="{E3DC0303-65CC-4628-BDD8-CB990CF080DA}" srcId="{950D12C3-2842-4FFD-A7E9-FD768FCBC75F}" destId="{50B6F851-D21F-4B42-ABB7-A7F6AB5E04AD}" srcOrd="4" destOrd="0" parTransId="{E310C564-1F80-40FF-A2ED-48D02DE91961}" sibTransId="{E493174C-F521-4EEF-AD45-4FD8A2A57D7E}"/>
    <dgm:cxn modelId="{57D30B2A-8B83-4588-8074-BF1A69813AA2}" srcId="{950D12C3-2842-4FFD-A7E9-FD768FCBC75F}" destId="{2E923E9A-CFC3-4C64-AF94-625D61E42001}" srcOrd="3" destOrd="0" parTransId="{81F3DFA5-56C0-4804-A026-DD1DC788D340}" sibTransId="{D6B2B18F-D378-4E52-8328-83FC2D10E41F}"/>
    <dgm:cxn modelId="{8B83312F-D6F4-432B-AA7B-C1D65082CB60}" type="presOf" srcId="{2E923E9A-CFC3-4C64-AF94-625D61E42001}" destId="{94C0A684-8AE9-4F4A-9F86-37465EBD76CB}" srcOrd="0" destOrd="0" presId="urn:microsoft.com/office/officeart/2018/2/layout/IconVerticalSolidList"/>
    <dgm:cxn modelId="{F8D2EC5F-D3DC-4756-95E4-08CB05BE52AE}" type="presOf" srcId="{15C430BE-A0D4-4CDF-82D3-56E5D58C448E}" destId="{04884486-B742-4A19-9062-4B3F4B971949}" srcOrd="0" destOrd="0" presId="urn:microsoft.com/office/officeart/2018/2/layout/IconVerticalSolidList"/>
    <dgm:cxn modelId="{4D836A4D-63D3-4431-A5DC-07D2CFD1CB01}" srcId="{950D12C3-2842-4FFD-A7E9-FD768FCBC75F}" destId="{4C069D45-3A94-4004-B5CA-A381612687AC}" srcOrd="5" destOrd="0" parTransId="{76542ECB-4D1C-4973-8768-5CF4A2294EA1}" sibTransId="{2D55EFDB-5D05-447C-80EC-37C17463B027}"/>
    <dgm:cxn modelId="{91236773-20A7-43C4-8E57-AC5E9EC451FF}" type="presOf" srcId="{50B6F851-D21F-4B42-ABB7-A7F6AB5E04AD}" destId="{4C658229-74DE-42B6-8CF1-536F899B1918}" srcOrd="0" destOrd="0" presId="urn:microsoft.com/office/officeart/2018/2/layout/IconVerticalSolidList"/>
    <dgm:cxn modelId="{3B2E6A53-A09B-4701-A02B-6DF644374CB4}" type="presOf" srcId="{4C069D45-3A94-4004-B5CA-A381612687AC}" destId="{93E2E25E-17BD-497F-9E95-DB8D66F3965D}" srcOrd="0" destOrd="0" presId="urn:microsoft.com/office/officeart/2018/2/layout/IconVerticalSolidList"/>
    <dgm:cxn modelId="{E557DA80-91CE-4AB0-A242-CB3EAB66F8CD}" srcId="{950D12C3-2842-4FFD-A7E9-FD768FCBC75F}" destId="{5DAFD232-2E18-498F-ABD6-7B9C1221E8F4}" srcOrd="1" destOrd="0" parTransId="{4F0EF1E8-B7C1-446E-B382-AE1FA597A170}" sibTransId="{66E84DBA-3F3C-4FA8-8302-539A853DD335}"/>
    <dgm:cxn modelId="{80D4A2A2-6176-41A7-A394-25772EE2AC0B}" srcId="{950D12C3-2842-4FFD-A7E9-FD768FCBC75F}" destId="{394021D7-B378-40A5-AD25-F1A1CA8DF414}" srcOrd="0" destOrd="0" parTransId="{F0C78761-0233-49D3-916B-E563595F168D}" sibTransId="{6CCBDF94-B885-4999-8555-0B4EB2CD08CE}"/>
    <dgm:cxn modelId="{309A8EC3-B80F-4EC0-9F2B-59F2D9D9B303}" type="presOf" srcId="{394021D7-B378-40A5-AD25-F1A1CA8DF414}" destId="{14713EC1-6DCC-4024-BA26-F93FF0190D06}" srcOrd="0" destOrd="0" presId="urn:microsoft.com/office/officeart/2018/2/layout/IconVerticalSolidList"/>
    <dgm:cxn modelId="{6DE30DDA-F5F3-4CB9-81B6-6EB817F52312}" type="presOf" srcId="{5DAFD232-2E18-498F-ABD6-7B9C1221E8F4}" destId="{11791EDE-C833-47A3-B33D-308E6A2ED2F6}" srcOrd="0" destOrd="0" presId="urn:microsoft.com/office/officeart/2018/2/layout/IconVerticalSolidList"/>
    <dgm:cxn modelId="{3222BBE5-5B63-4529-9E89-4671B763BF3C}" type="presOf" srcId="{950D12C3-2842-4FFD-A7E9-FD768FCBC75F}" destId="{81EB74EA-32D0-4B85-9C55-57EB9CE9C8C0}" srcOrd="0" destOrd="0" presId="urn:microsoft.com/office/officeart/2018/2/layout/IconVerticalSolidList"/>
    <dgm:cxn modelId="{2DF45BF7-25AA-4DE6-A36C-F5E59704A8D9}" srcId="{950D12C3-2842-4FFD-A7E9-FD768FCBC75F}" destId="{15C430BE-A0D4-4CDF-82D3-56E5D58C448E}" srcOrd="2" destOrd="0" parTransId="{4C9FFBAA-02CA-4400-8C80-69C91B857010}" sibTransId="{24F1EA3B-BF2A-4B62-9CED-5C6441468E68}"/>
    <dgm:cxn modelId="{DFF9E5C3-ACED-443A-A090-6A11FB1E770E}" type="presParOf" srcId="{81EB74EA-32D0-4B85-9C55-57EB9CE9C8C0}" destId="{825F2F48-C470-45AD-89C3-DE0E05E9F2DD}" srcOrd="0" destOrd="0" presId="urn:microsoft.com/office/officeart/2018/2/layout/IconVerticalSolidList"/>
    <dgm:cxn modelId="{4F7B2CCB-5EFB-48F8-819C-986FB5D0CF49}" type="presParOf" srcId="{825F2F48-C470-45AD-89C3-DE0E05E9F2DD}" destId="{EBD97C17-507A-418B-9960-B9A06C261B9D}" srcOrd="0" destOrd="0" presId="urn:microsoft.com/office/officeart/2018/2/layout/IconVerticalSolidList"/>
    <dgm:cxn modelId="{4ABC7B54-7900-46D4-BC86-8627470A95F8}" type="presParOf" srcId="{825F2F48-C470-45AD-89C3-DE0E05E9F2DD}" destId="{CC817CC1-7AB1-4AE8-B06E-588A50F12665}" srcOrd="1" destOrd="0" presId="urn:microsoft.com/office/officeart/2018/2/layout/IconVerticalSolidList"/>
    <dgm:cxn modelId="{0D871E8B-8381-4B83-BD6D-B25DA6C1DADC}" type="presParOf" srcId="{825F2F48-C470-45AD-89C3-DE0E05E9F2DD}" destId="{E91C8B39-507C-4624-9696-4F4EE12ED596}" srcOrd="2" destOrd="0" presId="urn:microsoft.com/office/officeart/2018/2/layout/IconVerticalSolidList"/>
    <dgm:cxn modelId="{9F73BFC0-0EB8-4364-87F4-357874AAFD38}" type="presParOf" srcId="{825F2F48-C470-45AD-89C3-DE0E05E9F2DD}" destId="{14713EC1-6DCC-4024-BA26-F93FF0190D06}" srcOrd="3" destOrd="0" presId="urn:microsoft.com/office/officeart/2018/2/layout/IconVerticalSolidList"/>
    <dgm:cxn modelId="{581A61A4-DB69-48B3-8B71-2950BB151E98}" type="presParOf" srcId="{81EB74EA-32D0-4B85-9C55-57EB9CE9C8C0}" destId="{03FBF312-2CDA-403E-B149-9DBC838FDB27}" srcOrd="1" destOrd="0" presId="urn:microsoft.com/office/officeart/2018/2/layout/IconVerticalSolidList"/>
    <dgm:cxn modelId="{E9CB58BE-8BD5-44C1-9AEC-720355C1CCEB}" type="presParOf" srcId="{81EB74EA-32D0-4B85-9C55-57EB9CE9C8C0}" destId="{C618C30C-A48C-481B-ABF7-EA4DCEF5E827}" srcOrd="2" destOrd="0" presId="urn:microsoft.com/office/officeart/2018/2/layout/IconVerticalSolidList"/>
    <dgm:cxn modelId="{CB42C4D5-D0CF-43FA-998B-B0D728299AF2}" type="presParOf" srcId="{C618C30C-A48C-481B-ABF7-EA4DCEF5E827}" destId="{F1B4590F-1031-453E-B437-6B787AAF7B10}" srcOrd="0" destOrd="0" presId="urn:microsoft.com/office/officeart/2018/2/layout/IconVerticalSolidList"/>
    <dgm:cxn modelId="{ED01EB63-AD7C-4B0C-9430-A4FABEE690AF}" type="presParOf" srcId="{C618C30C-A48C-481B-ABF7-EA4DCEF5E827}" destId="{C90944E3-47C5-4184-B7E7-1EAA55024E85}" srcOrd="1" destOrd="0" presId="urn:microsoft.com/office/officeart/2018/2/layout/IconVerticalSolidList"/>
    <dgm:cxn modelId="{3574B8C4-FF37-4048-81BB-F3DC3F0FF8E7}" type="presParOf" srcId="{C618C30C-A48C-481B-ABF7-EA4DCEF5E827}" destId="{FCD3C172-3F1F-4FB4-9D00-5EECC908612C}" srcOrd="2" destOrd="0" presId="urn:microsoft.com/office/officeart/2018/2/layout/IconVerticalSolidList"/>
    <dgm:cxn modelId="{332170AF-0BD4-41B4-BB07-4F14E7AE1736}" type="presParOf" srcId="{C618C30C-A48C-481B-ABF7-EA4DCEF5E827}" destId="{11791EDE-C833-47A3-B33D-308E6A2ED2F6}" srcOrd="3" destOrd="0" presId="urn:microsoft.com/office/officeart/2018/2/layout/IconVerticalSolidList"/>
    <dgm:cxn modelId="{0A8FCB3A-F820-4C6F-AC20-A2DF0F8C4F73}" type="presParOf" srcId="{81EB74EA-32D0-4B85-9C55-57EB9CE9C8C0}" destId="{C3573154-4D91-4CA1-9229-ACE2D0BF1D56}" srcOrd="3" destOrd="0" presId="urn:microsoft.com/office/officeart/2018/2/layout/IconVerticalSolidList"/>
    <dgm:cxn modelId="{D9D39C93-E418-4258-AAF1-A0A4E0CAB4B8}" type="presParOf" srcId="{81EB74EA-32D0-4B85-9C55-57EB9CE9C8C0}" destId="{37B05D46-7C28-46E0-8C65-8B4832299A2A}" srcOrd="4" destOrd="0" presId="urn:microsoft.com/office/officeart/2018/2/layout/IconVerticalSolidList"/>
    <dgm:cxn modelId="{66B4CBCC-36E0-431B-AEA1-B01A80960657}" type="presParOf" srcId="{37B05D46-7C28-46E0-8C65-8B4832299A2A}" destId="{B1CBEE30-38D8-4D9C-AB0E-60954D1C9184}" srcOrd="0" destOrd="0" presId="urn:microsoft.com/office/officeart/2018/2/layout/IconVerticalSolidList"/>
    <dgm:cxn modelId="{1FC20146-8728-4B2D-8D7A-717E5F6F0FE1}" type="presParOf" srcId="{37B05D46-7C28-46E0-8C65-8B4832299A2A}" destId="{6E8616EB-25F8-4A68-A470-29129FFC8CD2}" srcOrd="1" destOrd="0" presId="urn:microsoft.com/office/officeart/2018/2/layout/IconVerticalSolidList"/>
    <dgm:cxn modelId="{71B0A2B5-357D-4793-88ED-618636D2D5F7}" type="presParOf" srcId="{37B05D46-7C28-46E0-8C65-8B4832299A2A}" destId="{26E0716F-D94A-48BF-BA26-17288CA1EBC6}" srcOrd="2" destOrd="0" presId="urn:microsoft.com/office/officeart/2018/2/layout/IconVerticalSolidList"/>
    <dgm:cxn modelId="{FB07D0E1-B2C3-4702-B5B0-F61D8DA81FD6}" type="presParOf" srcId="{37B05D46-7C28-46E0-8C65-8B4832299A2A}" destId="{04884486-B742-4A19-9062-4B3F4B971949}" srcOrd="3" destOrd="0" presId="urn:microsoft.com/office/officeart/2018/2/layout/IconVerticalSolidList"/>
    <dgm:cxn modelId="{F7C6F792-C180-46B5-B7B0-3E75DADC2FFF}" type="presParOf" srcId="{81EB74EA-32D0-4B85-9C55-57EB9CE9C8C0}" destId="{E1373546-6DAF-42C5-BE40-0A3567DACC50}" srcOrd="5" destOrd="0" presId="urn:microsoft.com/office/officeart/2018/2/layout/IconVerticalSolidList"/>
    <dgm:cxn modelId="{39AE035A-6437-4424-9351-44F7378B928E}" type="presParOf" srcId="{81EB74EA-32D0-4B85-9C55-57EB9CE9C8C0}" destId="{1FEC74E9-0840-4E7C-979B-A69E61426F87}" srcOrd="6" destOrd="0" presId="urn:microsoft.com/office/officeart/2018/2/layout/IconVerticalSolidList"/>
    <dgm:cxn modelId="{A6BDD4D1-4A62-415B-965B-C4344503AA6E}" type="presParOf" srcId="{1FEC74E9-0840-4E7C-979B-A69E61426F87}" destId="{21D6D377-60E2-4EA3-978B-4EDCA3F73FDD}" srcOrd="0" destOrd="0" presId="urn:microsoft.com/office/officeart/2018/2/layout/IconVerticalSolidList"/>
    <dgm:cxn modelId="{2F5D79E2-7E68-46A5-A58A-E44083B0E466}" type="presParOf" srcId="{1FEC74E9-0840-4E7C-979B-A69E61426F87}" destId="{600D823E-79CA-4063-8B84-28514D412AD1}" srcOrd="1" destOrd="0" presId="urn:microsoft.com/office/officeart/2018/2/layout/IconVerticalSolidList"/>
    <dgm:cxn modelId="{0EA95B15-27D6-47CB-A7B0-8D0194ED2985}" type="presParOf" srcId="{1FEC74E9-0840-4E7C-979B-A69E61426F87}" destId="{AD65B897-C315-431A-B07D-28CB79B99FAA}" srcOrd="2" destOrd="0" presId="urn:microsoft.com/office/officeart/2018/2/layout/IconVerticalSolidList"/>
    <dgm:cxn modelId="{F708D668-9697-42AE-9972-9EAFDF31A40D}" type="presParOf" srcId="{1FEC74E9-0840-4E7C-979B-A69E61426F87}" destId="{94C0A684-8AE9-4F4A-9F86-37465EBD76CB}" srcOrd="3" destOrd="0" presId="urn:microsoft.com/office/officeart/2018/2/layout/IconVerticalSolidList"/>
    <dgm:cxn modelId="{6155EB87-A410-41BA-8A65-88A039498426}" type="presParOf" srcId="{81EB74EA-32D0-4B85-9C55-57EB9CE9C8C0}" destId="{18FDC8C3-28F6-4082-94C0-88A7387DB3D7}" srcOrd="7" destOrd="0" presId="urn:microsoft.com/office/officeart/2018/2/layout/IconVerticalSolidList"/>
    <dgm:cxn modelId="{5BD9727C-AEB2-48CB-9955-5FF86609FE98}" type="presParOf" srcId="{81EB74EA-32D0-4B85-9C55-57EB9CE9C8C0}" destId="{B6E742A4-79DC-4C35-8185-45BD3C95F117}" srcOrd="8" destOrd="0" presId="urn:microsoft.com/office/officeart/2018/2/layout/IconVerticalSolidList"/>
    <dgm:cxn modelId="{FD5AFE53-6F68-431B-8174-4F563D6C0380}" type="presParOf" srcId="{B6E742A4-79DC-4C35-8185-45BD3C95F117}" destId="{4A1DCA84-906E-42D3-B176-A4125C50341F}" srcOrd="0" destOrd="0" presId="urn:microsoft.com/office/officeart/2018/2/layout/IconVerticalSolidList"/>
    <dgm:cxn modelId="{6C0F0C29-2C42-4445-A585-283F015CA512}" type="presParOf" srcId="{B6E742A4-79DC-4C35-8185-45BD3C95F117}" destId="{73919C49-8865-46E6-B26B-607480D85459}" srcOrd="1" destOrd="0" presId="urn:microsoft.com/office/officeart/2018/2/layout/IconVerticalSolidList"/>
    <dgm:cxn modelId="{397C13FE-AA17-4B18-A96A-B50687D12966}" type="presParOf" srcId="{B6E742A4-79DC-4C35-8185-45BD3C95F117}" destId="{A2B4BA63-C047-46A9-84DE-428999C7C51A}" srcOrd="2" destOrd="0" presId="urn:microsoft.com/office/officeart/2018/2/layout/IconVerticalSolidList"/>
    <dgm:cxn modelId="{E2B4048A-5670-403A-90A9-AA93647D5040}" type="presParOf" srcId="{B6E742A4-79DC-4C35-8185-45BD3C95F117}" destId="{4C658229-74DE-42B6-8CF1-536F899B1918}" srcOrd="3" destOrd="0" presId="urn:microsoft.com/office/officeart/2018/2/layout/IconVerticalSolidList"/>
    <dgm:cxn modelId="{59404BF2-BC18-43F1-A409-D233DD824747}" type="presParOf" srcId="{81EB74EA-32D0-4B85-9C55-57EB9CE9C8C0}" destId="{D6889EAE-1343-45D3-B370-1F3CCE3B28A6}" srcOrd="9" destOrd="0" presId="urn:microsoft.com/office/officeart/2018/2/layout/IconVerticalSolidList"/>
    <dgm:cxn modelId="{8A60FF07-9014-465D-8FB1-945BD66939ED}" type="presParOf" srcId="{81EB74EA-32D0-4B85-9C55-57EB9CE9C8C0}" destId="{A0E7D080-0876-42DD-8879-89A36E8E10B7}" srcOrd="10" destOrd="0" presId="urn:microsoft.com/office/officeart/2018/2/layout/IconVerticalSolidList"/>
    <dgm:cxn modelId="{C12579B2-1FC0-441D-B3AC-67365DC23916}" type="presParOf" srcId="{A0E7D080-0876-42DD-8879-89A36E8E10B7}" destId="{4DD430C8-A7E9-4138-8BE1-B3895B190C7E}" srcOrd="0" destOrd="0" presId="urn:microsoft.com/office/officeart/2018/2/layout/IconVerticalSolidList"/>
    <dgm:cxn modelId="{5889F6AA-8F80-4689-854E-5FE0D47DE7BA}" type="presParOf" srcId="{A0E7D080-0876-42DD-8879-89A36E8E10B7}" destId="{5A4E2126-9BD2-443D-8536-EA96613888F6}" srcOrd="1" destOrd="0" presId="urn:microsoft.com/office/officeart/2018/2/layout/IconVerticalSolidList"/>
    <dgm:cxn modelId="{6C8A2DCE-E4B6-4E68-8102-7DE493623B38}" type="presParOf" srcId="{A0E7D080-0876-42DD-8879-89A36E8E10B7}" destId="{1C5BE030-5D93-4EC9-A445-A9607AE53E53}" srcOrd="2" destOrd="0" presId="urn:microsoft.com/office/officeart/2018/2/layout/IconVerticalSolidList"/>
    <dgm:cxn modelId="{C6B097C3-2A02-4CD4-994B-44821F4EEED0}" type="presParOf" srcId="{A0E7D080-0876-42DD-8879-89A36E8E10B7}" destId="{93E2E25E-17BD-497F-9E95-DB8D66F396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ED9C7-96B7-41B5-B5D6-76B35FC1C92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6DC3B7F-3120-4F1D-81B3-6B67B126E7A0}">
      <dgm:prSet custT="1"/>
      <dgm:spPr/>
      <dgm:t>
        <a:bodyPr/>
        <a:lstStyle/>
        <a:p>
          <a:pPr>
            <a:lnSpc>
              <a:spcPct val="100000"/>
            </a:lnSpc>
          </a:pPr>
          <a:r>
            <a:rPr lang="en-US" sz="2000" dirty="0"/>
            <a:t>Mapa de oportunidades de restauración</a:t>
          </a:r>
        </a:p>
      </dgm:t>
    </dgm:pt>
    <dgm:pt modelId="{BB53587A-140F-4BA9-A4F8-72EDF89A2E4E}" type="parTrans" cxnId="{D27AE8D3-7BDC-402E-8F89-8EDA5D170EA5}">
      <dgm:prSet/>
      <dgm:spPr/>
      <dgm:t>
        <a:bodyPr/>
        <a:lstStyle/>
        <a:p>
          <a:endParaRPr lang="en-US" sz="3600"/>
        </a:p>
      </dgm:t>
    </dgm:pt>
    <dgm:pt modelId="{04740114-08AA-41B9-BC1B-E99951362164}" type="sibTrans" cxnId="{D27AE8D3-7BDC-402E-8F89-8EDA5D170EA5}">
      <dgm:prSet/>
      <dgm:spPr/>
      <dgm:t>
        <a:bodyPr/>
        <a:lstStyle/>
        <a:p>
          <a:pPr>
            <a:lnSpc>
              <a:spcPct val="100000"/>
            </a:lnSpc>
          </a:pPr>
          <a:endParaRPr lang="en-US" sz="3600"/>
        </a:p>
      </dgm:t>
    </dgm:pt>
    <dgm:pt modelId="{83C2C911-9383-4D48-8A46-82FF89301861}">
      <dgm:prSet custT="1"/>
      <dgm:spPr/>
      <dgm:t>
        <a:bodyPr/>
        <a:lstStyle/>
        <a:p>
          <a:pPr>
            <a:lnSpc>
              <a:spcPct val="100000"/>
            </a:lnSpc>
          </a:pPr>
          <a:r>
            <a:rPr lang="en-US" sz="2000" dirty="0" err="1"/>
            <a:t>Análisis</a:t>
          </a:r>
          <a:r>
            <a:rPr lang="en-US" sz="2000" dirty="0"/>
            <a:t> </a:t>
          </a:r>
          <a:r>
            <a:rPr lang="en-US" sz="2000" dirty="0" err="1"/>
            <a:t>costo-beneficio</a:t>
          </a:r>
          <a:r>
            <a:rPr lang="en-US" sz="2000" dirty="0"/>
            <a:t> </a:t>
          </a:r>
        </a:p>
      </dgm:t>
    </dgm:pt>
    <dgm:pt modelId="{E560D7E6-B55D-443B-A409-D09628FC1AF3}" type="parTrans" cxnId="{91887763-29A3-4DF2-AADF-5B07C97BF2A8}">
      <dgm:prSet/>
      <dgm:spPr/>
      <dgm:t>
        <a:bodyPr/>
        <a:lstStyle/>
        <a:p>
          <a:endParaRPr lang="en-US" sz="3600"/>
        </a:p>
      </dgm:t>
    </dgm:pt>
    <dgm:pt modelId="{B5A61D56-5ECB-4573-A563-692EEEF6648C}" type="sibTrans" cxnId="{91887763-29A3-4DF2-AADF-5B07C97BF2A8}">
      <dgm:prSet/>
      <dgm:spPr/>
      <dgm:t>
        <a:bodyPr/>
        <a:lstStyle/>
        <a:p>
          <a:pPr>
            <a:lnSpc>
              <a:spcPct val="100000"/>
            </a:lnSpc>
          </a:pPr>
          <a:endParaRPr lang="en-US" sz="3600"/>
        </a:p>
      </dgm:t>
    </dgm:pt>
    <dgm:pt modelId="{BFA69B7B-FFC7-4062-AE96-F4EC9F8D55CF}">
      <dgm:prSet custT="1"/>
      <dgm:spPr/>
      <dgm:t>
        <a:bodyPr/>
        <a:lstStyle/>
        <a:p>
          <a:pPr>
            <a:lnSpc>
              <a:spcPct val="100000"/>
            </a:lnSpc>
          </a:pPr>
          <a:r>
            <a:rPr lang="en-US" sz="2000"/>
            <a:t>Análisis de GEI</a:t>
          </a:r>
        </a:p>
      </dgm:t>
    </dgm:pt>
    <dgm:pt modelId="{368260E0-A8C7-49F8-BDED-1AF4A69C4966}" type="parTrans" cxnId="{0F8DBA9B-F1C2-4D93-AE8F-7F4BB8B6B395}">
      <dgm:prSet/>
      <dgm:spPr/>
      <dgm:t>
        <a:bodyPr/>
        <a:lstStyle/>
        <a:p>
          <a:endParaRPr lang="en-US" sz="3600"/>
        </a:p>
      </dgm:t>
    </dgm:pt>
    <dgm:pt modelId="{7FEE57EB-A68D-4A75-B26C-46C05C70A21D}" type="sibTrans" cxnId="{0F8DBA9B-F1C2-4D93-AE8F-7F4BB8B6B395}">
      <dgm:prSet/>
      <dgm:spPr/>
      <dgm:t>
        <a:bodyPr/>
        <a:lstStyle/>
        <a:p>
          <a:pPr>
            <a:lnSpc>
              <a:spcPct val="100000"/>
            </a:lnSpc>
          </a:pPr>
          <a:endParaRPr lang="en-US" sz="3600"/>
        </a:p>
      </dgm:t>
    </dgm:pt>
    <dgm:pt modelId="{31E5D5A6-60FE-4966-8D16-37550A3CD270}">
      <dgm:prSet custT="1"/>
      <dgm:spPr/>
      <dgm:t>
        <a:bodyPr/>
        <a:lstStyle/>
        <a:p>
          <a:pPr>
            <a:lnSpc>
              <a:spcPct val="100000"/>
            </a:lnSpc>
          </a:pPr>
          <a:r>
            <a:rPr lang="en-US" sz="2000" dirty="0"/>
            <a:t>Diagnóstico de los factores clave de éxito</a:t>
          </a:r>
        </a:p>
      </dgm:t>
    </dgm:pt>
    <dgm:pt modelId="{BA999B75-7C72-4C2B-91E9-9349000BC7D1}" type="parTrans" cxnId="{5341C5C4-C30A-4E21-B4D9-2B6203450579}">
      <dgm:prSet/>
      <dgm:spPr/>
      <dgm:t>
        <a:bodyPr/>
        <a:lstStyle/>
        <a:p>
          <a:endParaRPr lang="en-US" sz="3600"/>
        </a:p>
      </dgm:t>
    </dgm:pt>
    <dgm:pt modelId="{7E9892E5-6F4B-47A2-8F8F-0B4EE1B79CE5}" type="sibTrans" cxnId="{5341C5C4-C30A-4E21-B4D9-2B6203450579}">
      <dgm:prSet/>
      <dgm:spPr/>
      <dgm:t>
        <a:bodyPr/>
        <a:lstStyle/>
        <a:p>
          <a:pPr>
            <a:lnSpc>
              <a:spcPct val="100000"/>
            </a:lnSpc>
          </a:pPr>
          <a:endParaRPr lang="en-US" sz="3600"/>
        </a:p>
      </dgm:t>
    </dgm:pt>
    <dgm:pt modelId="{AEF70A62-D219-40C6-9A71-FC374DC18992}">
      <dgm:prSet custT="1"/>
      <dgm:spPr/>
      <dgm:t>
        <a:bodyPr/>
        <a:lstStyle/>
        <a:p>
          <a:pPr>
            <a:lnSpc>
              <a:spcPct val="100000"/>
            </a:lnSpc>
          </a:pPr>
          <a:r>
            <a:rPr lang="en-US" sz="2000"/>
            <a:t>Análisis financiero</a:t>
          </a:r>
        </a:p>
      </dgm:t>
    </dgm:pt>
    <dgm:pt modelId="{104C8721-E232-4F51-B05E-F5DE95C803B5}" type="parTrans" cxnId="{2E239558-AA20-46D8-BD0D-5ACEF412AD4D}">
      <dgm:prSet/>
      <dgm:spPr/>
      <dgm:t>
        <a:bodyPr/>
        <a:lstStyle/>
        <a:p>
          <a:endParaRPr lang="en-US" sz="3600"/>
        </a:p>
      </dgm:t>
    </dgm:pt>
    <dgm:pt modelId="{4875EE23-7231-47D4-82B5-2693CE482430}" type="sibTrans" cxnId="{2E239558-AA20-46D8-BD0D-5ACEF412AD4D}">
      <dgm:prSet/>
      <dgm:spPr/>
      <dgm:t>
        <a:bodyPr/>
        <a:lstStyle/>
        <a:p>
          <a:endParaRPr lang="en-US" sz="3600"/>
        </a:p>
      </dgm:t>
    </dgm:pt>
    <dgm:pt modelId="{F1076C64-5384-DD46-8124-80D75FBD9570}">
      <dgm:prSet custT="1"/>
      <dgm:spPr/>
      <dgm:t>
        <a:bodyPr/>
        <a:lstStyle/>
        <a:p>
          <a:pPr>
            <a:lnSpc>
              <a:spcPct val="100000"/>
            </a:lnSpc>
          </a:pPr>
          <a:r>
            <a:rPr lang="en-US" sz="2000" dirty="0"/>
            <a:t>Análisis político, jurídico e institucional</a:t>
          </a:r>
        </a:p>
      </dgm:t>
    </dgm:pt>
    <dgm:pt modelId="{92BD774F-AD67-3545-A10D-BB8FF4A354C7}" type="parTrans" cxnId="{F923CA86-4040-0144-BCFC-C03B5DE75B05}">
      <dgm:prSet/>
      <dgm:spPr/>
      <dgm:t>
        <a:bodyPr/>
        <a:lstStyle/>
        <a:p>
          <a:endParaRPr lang="en-US" sz="3600"/>
        </a:p>
      </dgm:t>
    </dgm:pt>
    <dgm:pt modelId="{B1FFBAFF-5FA2-0040-9DF3-D7B676E34724}" type="sibTrans" cxnId="{F923CA86-4040-0144-BCFC-C03B5DE75B05}">
      <dgm:prSet/>
      <dgm:spPr/>
      <dgm:t>
        <a:bodyPr/>
        <a:lstStyle/>
        <a:p>
          <a:pPr>
            <a:lnSpc>
              <a:spcPct val="100000"/>
            </a:lnSpc>
          </a:pPr>
          <a:endParaRPr lang="en-US" sz="3600"/>
        </a:p>
      </dgm:t>
    </dgm:pt>
    <dgm:pt modelId="{BE58E7C6-3A8C-43CB-B9AC-5FDB2CD84737}" type="pres">
      <dgm:prSet presAssocID="{B21ED9C7-96B7-41B5-B5D6-76B35FC1C920}" presName="root" presStyleCnt="0">
        <dgm:presLayoutVars>
          <dgm:dir/>
          <dgm:resizeHandles val="exact"/>
        </dgm:presLayoutVars>
      </dgm:prSet>
      <dgm:spPr/>
    </dgm:pt>
    <dgm:pt modelId="{DCB51D24-D362-479F-BADA-21979F110812}" type="pres">
      <dgm:prSet presAssocID="{B21ED9C7-96B7-41B5-B5D6-76B35FC1C920}" presName="container" presStyleCnt="0">
        <dgm:presLayoutVars>
          <dgm:dir/>
          <dgm:resizeHandles val="exact"/>
        </dgm:presLayoutVars>
      </dgm:prSet>
      <dgm:spPr/>
    </dgm:pt>
    <dgm:pt modelId="{C2CD75A9-3939-472C-A529-4E95851A8C4D}" type="pres">
      <dgm:prSet presAssocID="{C6DC3B7F-3120-4F1D-81B3-6B67B126E7A0}" presName="compNode" presStyleCnt="0"/>
      <dgm:spPr/>
    </dgm:pt>
    <dgm:pt modelId="{1DF6C7B3-B41D-49DE-B7B6-64A86407946B}" type="pres">
      <dgm:prSet presAssocID="{C6DC3B7F-3120-4F1D-81B3-6B67B126E7A0}" presName="iconBgRect" presStyleLbl="bgShp" presStyleIdx="0" presStyleCnt="6"/>
      <dgm:spPr/>
    </dgm:pt>
    <dgm:pt modelId="{8FD94BD8-08DE-43A5-9CA2-CE52B5A76781}" type="pres">
      <dgm:prSet presAssocID="{C6DC3B7F-3120-4F1D-81B3-6B67B126E7A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p with pin"/>
        </a:ext>
      </dgm:extLst>
    </dgm:pt>
    <dgm:pt modelId="{465A53D9-548C-4E28-A72D-8799899009C5}" type="pres">
      <dgm:prSet presAssocID="{C6DC3B7F-3120-4F1D-81B3-6B67B126E7A0}" presName="spaceRect" presStyleCnt="0"/>
      <dgm:spPr/>
    </dgm:pt>
    <dgm:pt modelId="{03325D15-A32B-4909-8E61-E51BBDCC7931}" type="pres">
      <dgm:prSet presAssocID="{C6DC3B7F-3120-4F1D-81B3-6B67B126E7A0}" presName="textRect" presStyleLbl="revTx" presStyleIdx="0" presStyleCnt="6">
        <dgm:presLayoutVars>
          <dgm:chMax val="1"/>
          <dgm:chPref val="1"/>
        </dgm:presLayoutVars>
      </dgm:prSet>
      <dgm:spPr/>
    </dgm:pt>
    <dgm:pt modelId="{857BA22B-5878-4AE7-B0B9-8FA6D5580EBC}" type="pres">
      <dgm:prSet presAssocID="{04740114-08AA-41B9-BC1B-E99951362164}" presName="sibTrans" presStyleLbl="sibTrans2D1" presStyleIdx="0" presStyleCnt="0"/>
      <dgm:spPr/>
    </dgm:pt>
    <dgm:pt modelId="{F499FE91-5E77-42A7-A366-03CAEBE17614}" type="pres">
      <dgm:prSet presAssocID="{83C2C911-9383-4D48-8A46-82FF89301861}" presName="compNode" presStyleCnt="0"/>
      <dgm:spPr/>
    </dgm:pt>
    <dgm:pt modelId="{14B6BC38-7FDB-43B6-9CC2-2208A8249D0D}" type="pres">
      <dgm:prSet presAssocID="{83C2C911-9383-4D48-8A46-82FF89301861}" presName="iconBgRect" presStyleLbl="bgShp" presStyleIdx="1" presStyleCnt="6"/>
      <dgm:spPr/>
    </dgm:pt>
    <dgm:pt modelId="{7352EB16-9FCB-4F33-B453-303184617080}" type="pres">
      <dgm:prSet presAssocID="{83C2C911-9383-4D48-8A46-82FF8930186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A3F365E9-AC4F-47D2-9CD1-0DE1090651A2}" type="pres">
      <dgm:prSet presAssocID="{83C2C911-9383-4D48-8A46-82FF89301861}" presName="spaceRect" presStyleCnt="0"/>
      <dgm:spPr/>
    </dgm:pt>
    <dgm:pt modelId="{C3DFB44B-15F2-4897-B0C7-62753E15B246}" type="pres">
      <dgm:prSet presAssocID="{83C2C911-9383-4D48-8A46-82FF89301861}" presName="textRect" presStyleLbl="revTx" presStyleIdx="1" presStyleCnt="6">
        <dgm:presLayoutVars>
          <dgm:chMax val="1"/>
          <dgm:chPref val="1"/>
        </dgm:presLayoutVars>
      </dgm:prSet>
      <dgm:spPr/>
    </dgm:pt>
    <dgm:pt modelId="{8C6655C6-2017-4F7F-BB1E-2728B396C25C}" type="pres">
      <dgm:prSet presAssocID="{B5A61D56-5ECB-4573-A563-692EEEF6648C}" presName="sibTrans" presStyleLbl="sibTrans2D1" presStyleIdx="0" presStyleCnt="0"/>
      <dgm:spPr/>
    </dgm:pt>
    <dgm:pt modelId="{C2B60AF0-1C3E-458A-9C16-E93721A09A90}" type="pres">
      <dgm:prSet presAssocID="{BFA69B7B-FFC7-4062-AE96-F4EC9F8D55CF}" presName="compNode" presStyleCnt="0"/>
      <dgm:spPr/>
    </dgm:pt>
    <dgm:pt modelId="{D6B2B98A-3C70-4688-9D72-371358B3013D}" type="pres">
      <dgm:prSet presAssocID="{BFA69B7B-FFC7-4062-AE96-F4EC9F8D55CF}" presName="iconBgRect" presStyleLbl="bgShp" presStyleIdx="2" presStyleCnt="6"/>
      <dgm:spPr/>
    </dgm:pt>
    <dgm:pt modelId="{84B2126E-BB71-4440-86C0-BAC7598E2C14}" type="pres">
      <dgm:prSet presAssocID="{BFA69B7B-FFC7-4062-AE96-F4EC9F8D55C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CFB96C82-9F14-41C1-948B-7210AEABC995}" type="pres">
      <dgm:prSet presAssocID="{BFA69B7B-FFC7-4062-AE96-F4EC9F8D55CF}" presName="spaceRect" presStyleCnt="0"/>
      <dgm:spPr/>
    </dgm:pt>
    <dgm:pt modelId="{56649C19-035C-4AA7-8208-A943183D3D40}" type="pres">
      <dgm:prSet presAssocID="{BFA69B7B-FFC7-4062-AE96-F4EC9F8D55CF}" presName="textRect" presStyleLbl="revTx" presStyleIdx="2" presStyleCnt="6">
        <dgm:presLayoutVars>
          <dgm:chMax val="1"/>
          <dgm:chPref val="1"/>
        </dgm:presLayoutVars>
      </dgm:prSet>
      <dgm:spPr/>
    </dgm:pt>
    <dgm:pt modelId="{340D9401-546B-4FD7-BB45-85C760050F03}" type="pres">
      <dgm:prSet presAssocID="{7FEE57EB-A68D-4A75-B26C-46C05C70A21D}" presName="sibTrans" presStyleLbl="sibTrans2D1" presStyleIdx="0" presStyleCnt="0"/>
      <dgm:spPr/>
    </dgm:pt>
    <dgm:pt modelId="{A25219A9-3E8F-41D3-B9C4-AD588672297F}" type="pres">
      <dgm:prSet presAssocID="{31E5D5A6-60FE-4966-8D16-37550A3CD270}" presName="compNode" presStyleCnt="0"/>
      <dgm:spPr/>
    </dgm:pt>
    <dgm:pt modelId="{29E1A604-F918-4119-B071-039E9E37E446}" type="pres">
      <dgm:prSet presAssocID="{31E5D5A6-60FE-4966-8D16-37550A3CD270}" presName="iconBgRect" presStyleLbl="bgShp" presStyleIdx="3" presStyleCnt="6"/>
      <dgm:spPr/>
    </dgm:pt>
    <dgm:pt modelId="{BBA770A1-B50D-4C55-9A3D-54711962034F}" type="pres">
      <dgm:prSet presAssocID="{31E5D5A6-60FE-4966-8D16-37550A3CD27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B89203DE-C578-4CD2-9B26-DC28380A95A6}" type="pres">
      <dgm:prSet presAssocID="{31E5D5A6-60FE-4966-8D16-37550A3CD270}" presName="spaceRect" presStyleCnt="0"/>
      <dgm:spPr/>
    </dgm:pt>
    <dgm:pt modelId="{B405D098-0672-4049-9A37-28BEC01044FB}" type="pres">
      <dgm:prSet presAssocID="{31E5D5A6-60FE-4966-8D16-37550A3CD270}" presName="textRect" presStyleLbl="revTx" presStyleIdx="3" presStyleCnt="6">
        <dgm:presLayoutVars>
          <dgm:chMax val="1"/>
          <dgm:chPref val="1"/>
        </dgm:presLayoutVars>
      </dgm:prSet>
      <dgm:spPr/>
    </dgm:pt>
    <dgm:pt modelId="{5F2D9270-778B-4EE2-BFEE-147AAE45ED56}" type="pres">
      <dgm:prSet presAssocID="{7E9892E5-6F4B-47A2-8F8F-0B4EE1B79CE5}" presName="sibTrans" presStyleLbl="sibTrans2D1" presStyleIdx="0" presStyleCnt="0"/>
      <dgm:spPr/>
    </dgm:pt>
    <dgm:pt modelId="{48755FFA-6FAA-8141-9ED2-D22B0AEBFD46}" type="pres">
      <dgm:prSet presAssocID="{F1076C64-5384-DD46-8124-80D75FBD9570}" presName="compNode" presStyleCnt="0"/>
      <dgm:spPr/>
    </dgm:pt>
    <dgm:pt modelId="{ACE678C0-0EDD-5843-9B86-627915D144EB}" type="pres">
      <dgm:prSet presAssocID="{F1076C64-5384-DD46-8124-80D75FBD9570}" presName="iconBgRect" presStyleLbl="bgShp" presStyleIdx="4" presStyleCnt="6"/>
      <dgm:spPr/>
    </dgm:pt>
    <dgm:pt modelId="{A415B647-5642-1940-896F-5FD328A6A7A2}" type="pres">
      <dgm:prSet presAssocID="{F1076C64-5384-DD46-8124-80D75FBD957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with solid fill"/>
        </a:ext>
      </dgm:extLst>
    </dgm:pt>
    <dgm:pt modelId="{2FF3555E-7AA4-004D-B2F2-B277A5F2989C}" type="pres">
      <dgm:prSet presAssocID="{F1076C64-5384-DD46-8124-80D75FBD9570}" presName="spaceRect" presStyleCnt="0"/>
      <dgm:spPr/>
    </dgm:pt>
    <dgm:pt modelId="{165D525E-4CB1-9C4B-ADCD-CE4F4416845C}" type="pres">
      <dgm:prSet presAssocID="{F1076C64-5384-DD46-8124-80D75FBD9570}" presName="textRect" presStyleLbl="revTx" presStyleIdx="4" presStyleCnt="6">
        <dgm:presLayoutVars>
          <dgm:chMax val="1"/>
          <dgm:chPref val="1"/>
        </dgm:presLayoutVars>
      </dgm:prSet>
      <dgm:spPr/>
    </dgm:pt>
    <dgm:pt modelId="{7C2B66BB-0D0C-2644-8F37-0F395B6C4D4F}" type="pres">
      <dgm:prSet presAssocID="{B1FFBAFF-5FA2-0040-9DF3-D7B676E34724}" presName="sibTrans" presStyleLbl="sibTrans2D1" presStyleIdx="0" presStyleCnt="0"/>
      <dgm:spPr/>
    </dgm:pt>
    <dgm:pt modelId="{77F4D6A6-9E35-4F2E-8C05-42C759058429}" type="pres">
      <dgm:prSet presAssocID="{AEF70A62-D219-40C6-9A71-FC374DC18992}" presName="compNode" presStyleCnt="0"/>
      <dgm:spPr/>
    </dgm:pt>
    <dgm:pt modelId="{EF490452-2B37-4FD6-9CD7-43DF2C3B1CBA}" type="pres">
      <dgm:prSet presAssocID="{AEF70A62-D219-40C6-9A71-FC374DC18992}" presName="iconBgRect" presStyleLbl="bgShp" presStyleIdx="5" presStyleCnt="6"/>
      <dgm:spPr/>
    </dgm:pt>
    <dgm:pt modelId="{8D95FF85-CEBA-4123-854C-C787E0A3B8CC}" type="pres">
      <dgm:prSet presAssocID="{AEF70A62-D219-40C6-9A71-FC374DC1899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culator"/>
        </a:ext>
      </dgm:extLst>
    </dgm:pt>
    <dgm:pt modelId="{1BBC395F-98BD-4445-A355-0876D4620CB2}" type="pres">
      <dgm:prSet presAssocID="{AEF70A62-D219-40C6-9A71-FC374DC18992}" presName="spaceRect" presStyleCnt="0"/>
      <dgm:spPr/>
    </dgm:pt>
    <dgm:pt modelId="{9AEB6BB8-C32D-413A-86B9-486AC3FE8C3C}" type="pres">
      <dgm:prSet presAssocID="{AEF70A62-D219-40C6-9A71-FC374DC18992}" presName="textRect" presStyleLbl="revTx" presStyleIdx="5" presStyleCnt="6">
        <dgm:presLayoutVars>
          <dgm:chMax val="1"/>
          <dgm:chPref val="1"/>
        </dgm:presLayoutVars>
      </dgm:prSet>
      <dgm:spPr/>
    </dgm:pt>
  </dgm:ptLst>
  <dgm:cxnLst>
    <dgm:cxn modelId="{8FEF5A26-583E-304F-8EEC-E8BD7A4CB3A5}" type="presOf" srcId="{B1FFBAFF-5FA2-0040-9DF3-D7B676E34724}" destId="{7C2B66BB-0D0C-2644-8F37-0F395B6C4D4F}" srcOrd="0" destOrd="0" presId="urn:microsoft.com/office/officeart/2018/2/layout/IconCircleList"/>
    <dgm:cxn modelId="{000FB032-1D58-9B4C-A526-4B51991FD0EA}" type="presOf" srcId="{AEF70A62-D219-40C6-9A71-FC374DC18992}" destId="{9AEB6BB8-C32D-413A-86B9-486AC3FE8C3C}" srcOrd="0" destOrd="0" presId="urn:microsoft.com/office/officeart/2018/2/layout/IconCircleList"/>
    <dgm:cxn modelId="{5A7E6F39-DB80-4344-BB8C-461C8ACD1D33}" type="presOf" srcId="{7E9892E5-6F4B-47A2-8F8F-0B4EE1B79CE5}" destId="{5F2D9270-778B-4EE2-BFEE-147AAE45ED56}" srcOrd="0" destOrd="0" presId="urn:microsoft.com/office/officeart/2018/2/layout/IconCircleList"/>
    <dgm:cxn modelId="{8F10663E-B3F0-1D47-AC65-8F9E907BE349}" type="presOf" srcId="{BFA69B7B-FFC7-4062-AE96-F4EC9F8D55CF}" destId="{56649C19-035C-4AA7-8208-A943183D3D40}" srcOrd="0" destOrd="0" presId="urn:microsoft.com/office/officeart/2018/2/layout/IconCircleList"/>
    <dgm:cxn modelId="{8109833E-3358-E645-A95C-2AB2AE067C95}" type="presOf" srcId="{7FEE57EB-A68D-4A75-B26C-46C05C70A21D}" destId="{340D9401-546B-4FD7-BB45-85C760050F03}" srcOrd="0" destOrd="0" presId="urn:microsoft.com/office/officeart/2018/2/layout/IconCircleList"/>
    <dgm:cxn modelId="{6423075F-F3F4-8841-A69F-44221C4A27B2}" type="presOf" srcId="{04740114-08AA-41B9-BC1B-E99951362164}" destId="{857BA22B-5878-4AE7-B0B9-8FA6D5580EBC}" srcOrd="0" destOrd="0" presId="urn:microsoft.com/office/officeart/2018/2/layout/IconCircleList"/>
    <dgm:cxn modelId="{91887763-29A3-4DF2-AADF-5B07C97BF2A8}" srcId="{B21ED9C7-96B7-41B5-B5D6-76B35FC1C920}" destId="{83C2C911-9383-4D48-8A46-82FF89301861}" srcOrd="1" destOrd="0" parTransId="{E560D7E6-B55D-443B-A409-D09628FC1AF3}" sibTransId="{B5A61D56-5ECB-4573-A563-692EEEF6648C}"/>
    <dgm:cxn modelId="{778ADB6E-A294-D041-B522-0637F44E6EC4}" type="presOf" srcId="{31E5D5A6-60FE-4966-8D16-37550A3CD270}" destId="{B405D098-0672-4049-9A37-28BEC01044FB}" srcOrd="0" destOrd="0" presId="urn:microsoft.com/office/officeart/2018/2/layout/IconCircleList"/>
    <dgm:cxn modelId="{EFE26172-633C-2846-9772-B104912AA504}" type="presOf" srcId="{F1076C64-5384-DD46-8124-80D75FBD9570}" destId="{165D525E-4CB1-9C4B-ADCD-CE4F4416845C}" srcOrd="0" destOrd="0" presId="urn:microsoft.com/office/officeart/2018/2/layout/IconCircleList"/>
    <dgm:cxn modelId="{0FB86776-1F4A-4844-B306-E5A5020D7D4E}" type="presOf" srcId="{B21ED9C7-96B7-41B5-B5D6-76B35FC1C920}" destId="{BE58E7C6-3A8C-43CB-B9AC-5FDB2CD84737}" srcOrd="0" destOrd="0" presId="urn:microsoft.com/office/officeart/2018/2/layout/IconCircleList"/>
    <dgm:cxn modelId="{A935BC76-2ED1-A145-B065-3B7C10EBD8C0}" type="presOf" srcId="{B5A61D56-5ECB-4573-A563-692EEEF6648C}" destId="{8C6655C6-2017-4F7F-BB1E-2728B396C25C}" srcOrd="0" destOrd="0" presId="urn:microsoft.com/office/officeart/2018/2/layout/IconCircleList"/>
    <dgm:cxn modelId="{55668778-631E-7F44-A012-2D2C4884292E}" type="presOf" srcId="{83C2C911-9383-4D48-8A46-82FF89301861}" destId="{C3DFB44B-15F2-4897-B0C7-62753E15B246}" srcOrd="0" destOrd="0" presId="urn:microsoft.com/office/officeart/2018/2/layout/IconCircleList"/>
    <dgm:cxn modelId="{2E239558-AA20-46D8-BD0D-5ACEF412AD4D}" srcId="{B21ED9C7-96B7-41B5-B5D6-76B35FC1C920}" destId="{AEF70A62-D219-40C6-9A71-FC374DC18992}" srcOrd="5" destOrd="0" parTransId="{104C8721-E232-4F51-B05E-F5DE95C803B5}" sibTransId="{4875EE23-7231-47D4-82B5-2693CE482430}"/>
    <dgm:cxn modelId="{F923CA86-4040-0144-BCFC-C03B5DE75B05}" srcId="{B21ED9C7-96B7-41B5-B5D6-76B35FC1C920}" destId="{F1076C64-5384-DD46-8124-80D75FBD9570}" srcOrd="4" destOrd="0" parTransId="{92BD774F-AD67-3545-A10D-BB8FF4A354C7}" sibTransId="{B1FFBAFF-5FA2-0040-9DF3-D7B676E34724}"/>
    <dgm:cxn modelId="{0F8DBA9B-F1C2-4D93-AE8F-7F4BB8B6B395}" srcId="{B21ED9C7-96B7-41B5-B5D6-76B35FC1C920}" destId="{BFA69B7B-FFC7-4062-AE96-F4EC9F8D55CF}" srcOrd="2" destOrd="0" parTransId="{368260E0-A8C7-49F8-BDED-1AF4A69C4966}" sibTransId="{7FEE57EB-A68D-4A75-B26C-46C05C70A21D}"/>
    <dgm:cxn modelId="{5F306E9E-3B6E-B745-A0BE-51B7C9F9DC54}" type="presOf" srcId="{C6DC3B7F-3120-4F1D-81B3-6B67B126E7A0}" destId="{03325D15-A32B-4909-8E61-E51BBDCC7931}" srcOrd="0" destOrd="0" presId="urn:microsoft.com/office/officeart/2018/2/layout/IconCircleList"/>
    <dgm:cxn modelId="{5341C5C4-C30A-4E21-B4D9-2B6203450579}" srcId="{B21ED9C7-96B7-41B5-B5D6-76B35FC1C920}" destId="{31E5D5A6-60FE-4966-8D16-37550A3CD270}" srcOrd="3" destOrd="0" parTransId="{BA999B75-7C72-4C2B-91E9-9349000BC7D1}" sibTransId="{7E9892E5-6F4B-47A2-8F8F-0B4EE1B79CE5}"/>
    <dgm:cxn modelId="{D27AE8D3-7BDC-402E-8F89-8EDA5D170EA5}" srcId="{B21ED9C7-96B7-41B5-B5D6-76B35FC1C920}" destId="{C6DC3B7F-3120-4F1D-81B3-6B67B126E7A0}" srcOrd="0" destOrd="0" parTransId="{BB53587A-140F-4BA9-A4F8-72EDF89A2E4E}" sibTransId="{04740114-08AA-41B9-BC1B-E99951362164}"/>
    <dgm:cxn modelId="{E53631C5-ED1E-2F47-B0E1-BCFC77E77562}" type="presParOf" srcId="{BE58E7C6-3A8C-43CB-B9AC-5FDB2CD84737}" destId="{DCB51D24-D362-479F-BADA-21979F110812}" srcOrd="0" destOrd="0" presId="urn:microsoft.com/office/officeart/2018/2/layout/IconCircleList"/>
    <dgm:cxn modelId="{C0D3BA1A-229E-1B45-8B6A-76BAE476EB9B}" type="presParOf" srcId="{DCB51D24-D362-479F-BADA-21979F110812}" destId="{C2CD75A9-3939-472C-A529-4E95851A8C4D}" srcOrd="0" destOrd="0" presId="urn:microsoft.com/office/officeart/2018/2/layout/IconCircleList"/>
    <dgm:cxn modelId="{8E3A26E9-CB3D-154E-B61A-D024A5F7B7E4}" type="presParOf" srcId="{C2CD75A9-3939-472C-A529-4E95851A8C4D}" destId="{1DF6C7B3-B41D-49DE-B7B6-64A86407946B}" srcOrd="0" destOrd="0" presId="urn:microsoft.com/office/officeart/2018/2/layout/IconCircleList"/>
    <dgm:cxn modelId="{B6AF6E5F-13CC-F54C-8A31-5195351273A4}" type="presParOf" srcId="{C2CD75A9-3939-472C-A529-4E95851A8C4D}" destId="{8FD94BD8-08DE-43A5-9CA2-CE52B5A76781}" srcOrd="1" destOrd="0" presId="urn:microsoft.com/office/officeart/2018/2/layout/IconCircleList"/>
    <dgm:cxn modelId="{3349C7B6-01E5-9B47-B480-02CC545501AA}" type="presParOf" srcId="{C2CD75A9-3939-472C-A529-4E95851A8C4D}" destId="{465A53D9-548C-4E28-A72D-8799899009C5}" srcOrd="2" destOrd="0" presId="urn:microsoft.com/office/officeart/2018/2/layout/IconCircleList"/>
    <dgm:cxn modelId="{2F2CC1EB-0C07-274E-AFFC-18CDEBC6F379}" type="presParOf" srcId="{C2CD75A9-3939-472C-A529-4E95851A8C4D}" destId="{03325D15-A32B-4909-8E61-E51BBDCC7931}" srcOrd="3" destOrd="0" presId="urn:microsoft.com/office/officeart/2018/2/layout/IconCircleList"/>
    <dgm:cxn modelId="{56928654-72CA-574E-9CFD-11853430A0C6}" type="presParOf" srcId="{DCB51D24-D362-479F-BADA-21979F110812}" destId="{857BA22B-5878-4AE7-B0B9-8FA6D5580EBC}" srcOrd="1" destOrd="0" presId="urn:microsoft.com/office/officeart/2018/2/layout/IconCircleList"/>
    <dgm:cxn modelId="{019EAAF4-3B69-DC41-B73B-9D1FC4D180E8}" type="presParOf" srcId="{DCB51D24-D362-479F-BADA-21979F110812}" destId="{F499FE91-5E77-42A7-A366-03CAEBE17614}" srcOrd="2" destOrd="0" presId="urn:microsoft.com/office/officeart/2018/2/layout/IconCircleList"/>
    <dgm:cxn modelId="{7717D54B-75BD-9248-8C90-9CC9742168CC}" type="presParOf" srcId="{F499FE91-5E77-42A7-A366-03CAEBE17614}" destId="{14B6BC38-7FDB-43B6-9CC2-2208A8249D0D}" srcOrd="0" destOrd="0" presId="urn:microsoft.com/office/officeart/2018/2/layout/IconCircleList"/>
    <dgm:cxn modelId="{B38EE203-731A-0241-A187-F42AAE5F2EFF}" type="presParOf" srcId="{F499FE91-5E77-42A7-A366-03CAEBE17614}" destId="{7352EB16-9FCB-4F33-B453-303184617080}" srcOrd="1" destOrd="0" presId="urn:microsoft.com/office/officeart/2018/2/layout/IconCircleList"/>
    <dgm:cxn modelId="{6342D93F-2DAE-804E-98DC-F99F45809383}" type="presParOf" srcId="{F499FE91-5E77-42A7-A366-03CAEBE17614}" destId="{A3F365E9-AC4F-47D2-9CD1-0DE1090651A2}" srcOrd="2" destOrd="0" presId="urn:microsoft.com/office/officeart/2018/2/layout/IconCircleList"/>
    <dgm:cxn modelId="{D541684C-4AFC-F445-915A-B2183805F9E1}" type="presParOf" srcId="{F499FE91-5E77-42A7-A366-03CAEBE17614}" destId="{C3DFB44B-15F2-4897-B0C7-62753E15B246}" srcOrd="3" destOrd="0" presId="urn:microsoft.com/office/officeart/2018/2/layout/IconCircleList"/>
    <dgm:cxn modelId="{66BEA289-0DB1-1749-8533-998F71F05047}" type="presParOf" srcId="{DCB51D24-D362-479F-BADA-21979F110812}" destId="{8C6655C6-2017-4F7F-BB1E-2728B396C25C}" srcOrd="3" destOrd="0" presId="urn:microsoft.com/office/officeart/2018/2/layout/IconCircleList"/>
    <dgm:cxn modelId="{B131FDCE-A2CC-9343-9AC7-35E102D1FFE6}" type="presParOf" srcId="{DCB51D24-D362-479F-BADA-21979F110812}" destId="{C2B60AF0-1C3E-458A-9C16-E93721A09A90}" srcOrd="4" destOrd="0" presId="urn:microsoft.com/office/officeart/2018/2/layout/IconCircleList"/>
    <dgm:cxn modelId="{B21CC055-9D5F-AE4D-9FDF-E63592A32B01}" type="presParOf" srcId="{C2B60AF0-1C3E-458A-9C16-E93721A09A90}" destId="{D6B2B98A-3C70-4688-9D72-371358B3013D}" srcOrd="0" destOrd="0" presId="urn:microsoft.com/office/officeart/2018/2/layout/IconCircleList"/>
    <dgm:cxn modelId="{E5B5C506-3C47-B648-BF02-3918881338F4}" type="presParOf" srcId="{C2B60AF0-1C3E-458A-9C16-E93721A09A90}" destId="{84B2126E-BB71-4440-86C0-BAC7598E2C14}" srcOrd="1" destOrd="0" presId="urn:microsoft.com/office/officeart/2018/2/layout/IconCircleList"/>
    <dgm:cxn modelId="{893AEA10-5E9C-3547-8B56-67CB53A09FB7}" type="presParOf" srcId="{C2B60AF0-1C3E-458A-9C16-E93721A09A90}" destId="{CFB96C82-9F14-41C1-948B-7210AEABC995}" srcOrd="2" destOrd="0" presId="urn:microsoft.com/office/officeart/2018/2/layout/IconCircleList"/>
    <dgm:cxn modelId="{6287574B-2773-8E4B-874B-163A55141754}" type="presParOf" srcId="{C2B60AF0-1C3E-458A-9C16-E93721A09A90}" destId="{56649C19-035C-4AA7-8208-A943183D3D40}" srcOrd="3" destOrd="0" presId="urn:microsoft.com/office/officeart/2018/2/layout/IconCircleList"/>
    <dgm:cxn modelId="{70445055-991C-C346-81AC-7D6855871D84}" type="presParOf" srcId="{DCB51D24-D362-479F-BADA-21979F110812}" destId="{340D9401-546B-4FD7-BB45-85C760050F03}" srcOrd="5" destOrd="0" presId="urn:microsoft.com/office/officeart/2018/2/layout/IconCircleList"/>
    <dgm:cxn modelId="{96091923-BBB7-B14D-AA58-E33ADD76AB8A}" type="presParOf" srcId="{DCB51D24-D362-479F-BADA-21979F110812}" destId="{A25219A9-3E8F-41D3-B9C4-AD588672297F}" srcOrd="6" destOrd="0" presId="urn:microsoft.com/office/officeart/2018/2/layout/IconCircleList"/>
    <dgm:cxn modelId="{391314BF-6CA1-ED40-B5B8-DF14DB6067A5}" type="presParOf" srcId="{A25219A9-3E8F-41D3-B9C4-AD588672297F}" destId="{29E1A604-F918-4119-B071-039E9E37E446}" srcOrd="0" destOrd="0" presId="urn:microsoft.com/office/officeart/2018/2/layout/IconCircleList"/>
    <dgm:cxn modelId="{7ABDB5C1-5751-3745-AD1F-E583C1F1A249}" type="presParOf" srcId="{A25219A9-3E8F-41D3-B9C4-AD588672297F}" destId="{BBA770A1-B50D-4C55-9A3D-54711962034F}" srcOrd="1" destOrd="0" presId="urn:microsoft.com/office/officeart/2018/2/layout/IconCircleList"/>
    <dgm:cxn modelId="{4037225D-ED62-9044-9D8D-AD2FD058FF48}" type="presParOf" srcId="{A25219A9-3E8F-41D3-B9C4-AD588672297F}" destId="{B89203DE-C578-4CD2-9B26-DC28380A95A6}" srcOrd="2" destOrd="0" presId="urn:microsoft.com/office/officeart/2018/2/layout/IconCircleList"/>
    <dgm:cxn modelId="{D3E14A7A-1A2A-4D4B-9DE9-B0B4573298AF}" type="presParOf" srcId="{A25219A9-3E8F-41D3-B9C4-AD588672297F}" destId="{B405D098-0672-4049-9A37-28BEC01044FB}" srcOrd="3" destOrd="0" presId="urn:microsoft.com/office/officeart/2018/2/layout/IconCircleList"/>
    <dgm:cxn modelId="{0B41D3A1-034B-844F-AD94-88B6B7DCEDFC}" type="presParOf" srcId="{DCB51D24-D362-479F-BADA-21979F110812}" destId="{5F2D9270-778B-4EE2-BFEE-147AAE45ED56}" srcOrd="7" destOrd="0" presId="urn:microsoft.com/office/officeart/2018/2/layout/IconCircleList"/>
    <dgm:cxn modelId="{02EFBE7F-462F-CD4C-B62F-8ED7226172DF}" type="presParOf" srcId="{DCB51D24-D362-479F-BADA-21979F110812}" destId="{48755FFA-6FAA-8141-9ED2-D22B0AEBFD46}" srcOrd="8" destOrd="0" presId="urn:microsoft.com/office/officeart/2018/2/layout/IconCircleList"/>
    <dgm:cxn modelId="{C47B400F-D74D-F940-893A-80D32B0C49FF}" type="presParOf" srcId="{48755FFA-6FAA-8141-9ED2-D22B0AEBFD46}" destId="{ACE678C0-0EDD-5843-9B86-627915D144EB}" srcOrd="0" destOrd="0" presId="urn:microsoft.com/office/officeart/2018/2/layout/IconCircleList"/>
    <dgm:cxn modelId="{5357187A-B49C-AF41-AD89-A76D18F2A277}" type="presParOf" srcId="{48755FFA-6FAA-8141-9ED2-D22B0AEBFD46}" destId="{A415B647-5642-1940-896F-5FD328A6A7A2}" srcOrd="1" destOrd="0" presId="urn:microsoft.com/office/officeart/2018/2/layout/IconCircleList"/>
    <dgm:cxn modelId="{D605E148-BC3E-A34D-91C7-7838B133D044}" type="presParOf" srcId="{48755FFA-6FAA-8141-9ED2-D22B0AEBFD46}" destId="{2FF3555E-7AA4-004D-B2F2-B277A5F2989C}" srcOrd="2" destOrd="0" presId="urn:microsoft.com/office/officeart/2018/2/layout/IconCircleList"/>
    <dgm:cxn modelId="{38271C11-93BB-2B44-B2E0-C05F28AD9472}" type="presParOf" srcId="{48755FFA-6FAA-8141-9ED2-D22B0AEBFD46}" destId="{165D525E-4CB1-9C4B-ADCD-CE4F4416845C}" srcOrd="3" destOrd="0" presId="urn:microsoft.com/office/officeart/2018/2/layout/IconCircleList"/>
    <dgm:cxn modelId="{DF717E7D-1215-2E47-8D66-0F81F6A4B1AE}" type="presParOf" srcId="{DCB51D24-D362-479F-BADA-21979F110812}" destId="{7C2B66BB-0D0C-2644-8F37-0F395B6C4D4F}" srcOrd="9" destOrd="0" presId="urn:microsoft.com/office/officeart/2018/2/layout/IconCircleList"/>
    <dgm:cxn modelId="{C2F9A4E3-0B77-2249-BCD2-A61991776D30}" type="presParOf" srcId="{DCB51D24-D362-479F-BADA-21979F110812}" destId="{77F4D6A6-9E35-4F2E-8C05-42C759058429}" srcOrd="10" destOrd="0" presId="urn:microsoft.com/office/officeart/2018/2/layout/IconCircleList"/>
    <dgm:cxn modelId="{59D5A0F5-7EB6-C74D-BD9D-12FB61B142F8}" type="presParOf" srcId="{77F4D6A6-9E35-4F2E-8C05-42C759058429}" destId="{EF490452-2B37-4FD6-9CD7-43DF2C3B1CBA}" srcOrd="0" destOrd="0" presId="urn:microsoft.com/office/officeart/2018/2/layout/IconCircleList"/>
    <dgm:cxn modelId="{847E1847-E994-D242-9AC8-1259A6B58D8D}" type="presParOf" srcId="{77F4D6A6-9E35-4F2E-8C05-42C759058429}" destId="{8D95FF85-CEBA-4123-854C-C787E0A3B8CC}" srcOrd="1" destOrd="0" presId="urn:microsoft.com/office/officeart/2018/2/layout/IconCircleList"/>
    <dgm:cxn modelId="{45D17F9F-B63F-E245-86A8-0DF077DA79D2}" type="presParOf" srcId="{77F4D6A6-9E35-4F2E-8C05-42C759058429}" destId="{1BBC395F-98BD-4445-A355-0876D4620CB2}" srcOrd="2" destOrd="0" presId="urn:microsoft.com/office/officeart/2018/2/layout/IconCircleList"/>
    <dgm:cxn modelId="{70F0B2CE-1B01-7646-ADDE-BCEA5397A64B}" type="presParOf" srcId="{77F4D6A6-9E35-4F2E-8C05-42C759058429}" destId="{9AEB6BB8-C32D-413A-86B9-486AC3FE8C3C}"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B27FB-8970-4C89-8056-8A69E3A48D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6C926F-F59E-4B6E-99C9-238B8588B10D}">
      <dgm:prSet/>
      <dgm:spPr/>
      <dgm:t>
        <a:bodyPr/>
        <a:lstStyle/>
        <a:p>
          <a:r>
            <a:rPr lang="en-US" b="1" dirty="0"/>
            <a:t>Información a nivel de paisaje </a:t>
          </a:r>
          <a:r>
            <a:rPr lang="en-US" dirty="0"/>
            <a:t>para mejorar la </a:t>
          </a:r>
          <a:r>
            <a:rPr lang="en-US" b="1" dirty="0"/>
            <a:t>toma de decisiones sobre </a:t>
          </a:r>
          <a:r>
            <a:rPr lang="en-US" dirty="0"/>
            <a:t>el uso de la tierra y la agricultura</a:t>
          </a:r>
        </a:p>
      </dgm:t>
    </dgm:pt>
    <dgm:pt modelId="{14F3EB7D-2024-4B6B-8F8E-092EA7C7A63B}" type="parTrans" cxnId="{1FD35A66-9225-4EF8-BFD0-5C93E721F547}">
      <dgm:prSet/>
      <dgm:spPr/>
      <dgm:t>
        <a:bodyPr/>
        <a:lstStyle/>
        <a:p>
          <a:endParaRPr lang="en-US"/>
        </a:p>
      </dgm:t>
    </dgm:pt>
    <dgm:pt modelId="{6965EEAF-1434-48ED-9841-AF03A3BB561F}" type="sibTrans" cxnId="{1FD35A66-9225-4EF8-BFD0-5C93E721F547}">
      <dgm:prSet/>
      <dgm:spPr/>
      <dgm:t>
        <a:bodyPr/>
        <a:lstStyle/>
        <a:p>
          <a:endParaRPr lang="en-US"/>
        </a:p>
      </dgm:t>
    </dgm:pt>
    <dgm:pt modelId="{30FDA5F4-AB50-477E-B884-1ACADD872ACB}">
      <dgm:prSet/>
      <dgm:spPr/>
      <dgm:t>
        <a:bodyPr/>
        <a:lstStyle/>
        <a:p>
          <a:r>
            <a:rPr lang="en-US" b="1" dirty="0"/>
            <a:t>Aportaciones clave </a:t>
          </a:r>
          <a:r>
            <a:rPr lang="en-US" b="0" dirty="0"/>
            <a:t>a las </a:t>
          </a:r>
          <a:r>
            <a:rPr lang="en-US" b="1" dirty="0"/>
            <a:t>estrategias y </a:t>
          </a:r>
          <a:r>
            <a:rPr lang="en-US" b="1" dirty="0" err="1"/>
            <a:t>programas </a:t>
          </a:r>
          <a:r>
            <a:rPr lang="en-US" b="1" dirty="0"/>
            <a:t>de trabajo </a:t>
          </a:r>
          <a:r>
            <a:rPr lang="en-US" b="0" dirty="0"/>
            <a:t>nacionales y subnacionales </a:t>
          </a:r>
          <a:r>
            <a:rPr lang="en-US" dirty="0"/>
            <a:t>sobre adaptación, mitigación, silvicultura, agricultura, desarrollo rural, igualdad de género, etc.</a:t>
          </a:r>
        </a:p>
      </dgm:t>
    </dgm:pt>
    <dgm:pt modelId="{65A94DF6-988A-4651-BFBE-6F7B64A2EE98}" type="parTrans" cxnId="{B959BE6F-6E21-457C-9E3B-E780A496B5C0}">
      <dgm:prSet/>
      <dgm:spPr/>
      <dgm:t>
        <a:bodyPr/>
        <a:lstStyle/>
        <a:p>
          <a:endParaRPr lang="en-US"/>
        </a:p>
      </dgm:t>
    </dgm:pt>
    <dgm:pt modelId="{986D999C-0015-4031-9CD7-385A8BFC9AD0}" type="sibTrans" cxnId="{B959BE6F-6E21-457C-9E3B-E780A496B5C0}">
      <dgm:prSet/>
      <dgm:spPr/>
      <dgm:t>
        <a:bodyPr/>
        <a:lstStyle/>
        <a:p>
          <a:endParaRPr lang="en-US"/>
        </a:p>
      </dgm:t>
    </dgm:pt>
    <dgm:pt modelId="{BE722B78-E43F-4F92-BDA2-292AD40D43E3}">
      <dgm:prSet/>
      <dgm:spPr/>
      <dgm:t>
        <a:bodyPr/>
        <a:lstStyle/>
        <a:p>
          <a:r>
            <a:rPr lang="en-US" dirty="0"/>
            <a:t>Una base para </a:t>
          </a:r>
          <a:r>
            <a:rPr lang="en-US" b="1" dirty="0"/>
            <a:t>asignar mejor los recursos </a:t>
          </a:r>
          <a:r>
            <a:rPr lang="en-US" dirty="0"/>
            <a:t>en los </a:t>
          </a:r>
          <a:r>
            <a:rPr lang="en-US" dirty="0" err="1"/>
            <a:t>programas de </a:t>
          </a:r>
          <a:r>
            <a:rPr lang="en-US" dirty="0"/>
            <a:t>restauración</a:t>
          </a:r>
        </a:p>
      </dgm:t>
    </dgm:pt>
    <dgm:pt modelId="{4B297444-398F-41F7-AA69-8865E6871445}" type="parTrans" cxnId="{C7134B9B-1B0E-4D82-B17A-CF0941B90CC7}">
      <dgm:prSet/>
      <dgm:spPr/>
      <dgm:t>
        <a:bodyPr/>
        <a:lstStyle/>
        <a:p>
          <a:endParaRPr lang="en-US"/>
        </a:p>
      </dgm:t>
    </dgm:pt>
    <dgm:pt modelId="{5572EC32-DB32-45CB-87F6-7AB5ADF15E1F}" type="sibTrans" cxnId="{C7134B9B-1B0E-4D82-B17A-CF0941B90CC7}">
      <dgm:prSet/>
      <dgm:spPr/>
      <dgm:t>
        <a:bodyPr/>
        <a:lstStyle/>
        <a:p>
          <a:endParaRPr lang="en-US"/>
        </a:p>
      </dgm:t>
    </dgm:pt>
    <dgm:pt modelId="{1E9EEAC0-884D-4000-95C8-924A347C5DB8}">
      <dgm:prSet/>
      <dgm:spPr/>
      <dgm:t>
        <a:bodyPr/>
        <a:lstStyle/>
        <a:p>
          <a:r>
            <a:rPr lang="en-US" b="1" dirty="0"/>
            <a:t>Participación </a:t>
          </a:r>
          <a:r>
            <a:rPr lang="en-US" dirty="0"/>
            <a:t>de </a:t>
          </a:r>
          <a:r>
            <a:rPr lang="en-US" b="1" dirty="0"/>
            <a:t>múltiples actores </a:t>
          </a:r>
          <a:r>
            <a:rPr lang="en-US" dirty="0"/>
            <a:t>y de los principales responsables políticos y </a:t>
          </a:r>
          <a:r>
            <a:rPr lang="en-US" b="1" dirty="0"/>
            <a:t>de la toma de decisiones </a:t>
          </a:r>
          <a:r>
            <a:rPr lang="en-US" dirty="0"/>
            <a:t>de diferentes sectores</a:t>
          </a:r>
        </a:p>
      </dgm:t>
    </dgm:pt>
    <dgm:pt modelId="{C9761D54-E10E-468E-8045-26BBFC1EC425}" type="parTrans" cxnId="{54482793-9E7D-4E35-992A-5C118D80FD59}">
      <dgm:prSet/>
      <dgm:spPr/>
      <dgm:t>
        <a:bodyPr/>
        <a:lstStyle/>
        <a:p>
          <a:endParaRPr lang="en-US"/>
        </a:p>
      </dgm:t>
    </dgm:pt>
    <dgm:pt modelId="{ED74E7D0-C91D-4382-A4BF-2F5541F9AA7D}" type="sibTrans" cxnId="{54482793-9E7D-4E35-992A-5C118D80FD59}">
      <dgm:prSet/>
      <dgm:spPr/>
      <dgm:t>
        <a:bodyPr/>
        <a:lstStyle/>
        <a:p>
          <a:endParaRPr lang="en-US"/>
        </a:p>
      </dgm:t>
    </dgm:pt>
    <dgm:pt modelId="{69566180-B71E-4828-BCB3-CFE64B216741}">
      <dgm:prSet/>
      <dgm:spPr/>
      <dgm:t>
        <a:bodyPr/>
        <a:lstStyle/>
        <a:p>
          <a:r>
            <a:rPr lang="en-US" b="1" dirty="0"/>
            <a:t>Comprensión compartida </a:t>
          </a:r>
          <a:r>
            <a:rPr lang="en-US" dirty="0"/>
            <a:t>de las oportunidades de restauración y del valor de los paisajes multifuncionales e inclusivos. </a:t>
          </a:r>
        </a:p>
      </dgm:t>
    </dgm:pt>
    <dgm:pt modelId="{5645BCE9-8568-43D3-8E75-E0C15CAE25E2}" type="parTrans" cxnId="{D5F4AAF0-FFA6-49E5-B58B-F7066D6311A3}">
      <dgm:prSet/>
      <dgm:spPr/>
      <dgm:t>
        <a:bodyPr/>
        <a:lstStyle/>
        <a:p>
          <a:endParaRPr lang="en-US"/>
        </a:p>
      </dgm:t>
    </dgm:pt>
    <dgm:pt modelId="{77F0FAFB-D596-401D-805F-C37C2DCA0C16}" type="sibTrans" cxnId="{D5F4AAF0-FFA6-49E5-B58B-F7066D6311A3}">
      <dgm:prSet/>
      <dgm:spPr/>
      <dgm:t>
        <a:bodyPr/>
        <a:lstStyle/>
        <a:p>
          <a:endParaRPr lang="en-US"/>
        </a:p>
      </dgm:t>
    </dgm:pt>
    <dgm:pt modelId="{E4E10402-8EE3-AA4A-B877-DE72AFBE62F9}" type="pres">
      <dgm:prSet presAssocID="{FC2B27FB-8970-4C89-8056-8A69E3A48DC0}" presName="vert0" presStyleCnt="0">
        <dgm:presLayoutVars>
          <dgm:dir/>
          <dgm:animOne val="branch"/>
          <dgm:animLvl val="lvl"/>
        </dgm:presLayoutVars>
      </dgm:prSet>
      <dgm:spPr/>
    </dgm:pt>
    <dgm:pt modelId="{31344C38-9524-D549-8007-AF8A363B9B2E}" type="pres">
      <dgm:prSet presAssocID="{026C926F-F59E-4B6E-99C9-238B8588B10D}" presName="thickLine" presStyleLbl="alignNode1" presStyleIdx="0" presStyleCnt="5"/>
      <dgm:spPr/>
    </dgm:pt>
    <dgm:pt modelId="{8D1B8D37-23C2-5C43-9D3A-E7CD5EA2EA76}" type="pres">
      <dgm:prSet presAssocID="{026C926F-F59E-4B6E-99C9-238B8588B10D}" presName="horz1" presStyleCnt="0"/>
      <dgm:spPr/>
    </dgm:pt>
    <dgm:pt modelId="{1C3119CA-C06B-0E40-B805-17D7CAC57DEB}" type="pres">
      <dgm:prSet presAssocID="{026C926F-F59E-4B6E-99C9-238B8588B10D}" presName="tx1" presStyleLbl="revTx" presStyleIdx="0" presStyleCnt="5"/>
      <dgm:spPr/>
    </dgm:pt>
    <dgm:pt modelId="{936CA4C9-8869-6346-89BA-4F4BC22946A4}" type="pres">
      <dgm:prSet presAssocID="{026C926F-F59E-4B6E-99C9-238B8588B10D}" presName="vert1" presStyleCnt="0"/>
      <dgm:spPr/>
    </dgm:pt>
    <dgm:pt modelId="{C6EB6487-A7FE-174F-8B81-E7BF75ABE240}" type="pres">
      <dgm:prSet presAssocID="{30FDA5F4-AB50-477E-B884-1ACADD872ACB}" presName="thickLine" presStyleLbl="alignNode1" presStyleIdx="1" presStyleCnt="5"/>
      <dgm:spPr/>
    </dgm:pt>
    <dgm:pt modelId="{77DF26F1-0A60-574A-897E-5E7291845CAE}" type="pres">
      <dgm:prSet presAssocID="{30FDA5F4-AB50-477E-B884-1ACADD872ACB}" presName="horz1" presStyleCnt="0"/>
      <dgm:spPr/>
    </dgm:pt>
    <dgm:pt modelId="{D5A78208-0CD6-0249-9DB7-1297B96F36AC}" type="pres">
      <dgm:prSet presAssocID="{30FDA5F4-AB50-477E-B884-1ACADD872ACB}" presName="tx1" presStyleLbl="revTx" presStyleIdx="1" presStyleCnt="5"/>
      <dgm:spPr/>
    </dgm:pt>
    <dgm:pt modelId="{BE11B768-F1B4-8C4E-868D-D86201E496C1}" type="pres">
      <dgm:prSet presAssocID="{30FDA5F4-AB50-477E-B884-1ACADD872ACB}" presName="vert1" presStyleCnt="0"/>
      <dgm:spPr/>
    </dgm:pt>
    <dgm:pt modelId="{7AC834C8-C59D-C941-A824-BDB2EEF89193}" type="pres">
      <dgm:prSet presAssocID="{BE722B78-E43F-4F92-BDA2-292AD40D43E3}" presName="thickLine" presStyleLbl="alignNode1" presStyleIdx="2" presStyleCnt="5"/>
      <dgm:spPr/>
    </dgm:pt>
    <dgm:pt modelId="{55D385F3-28A8-6F45-9166-CEA9B61A7485}" type="pres">
      <dgm:prSet presAssocID="{BE722B78-E43F-4F92-BDA2-292AD40D43E3}" presName="horz1" presStyleCnt="0"/>
      <dgm:spPr/>
    </dgm:pt>
    <dgm:pt modelId="{EC4BE120-B579-AC4C-A4F8-F9092BD4152E}" type="pres">
      <dgm:prSet presAssocID="{BE722B78-E43F-4F92-BDA2-292AD40D43E3}" presName="tx1" presStyleLbl="revTx" presStyleIdx="2" presStyleCnt="5"/>
      <dgm:spPr/>
    </dgm:pt>
    <dgm:pt modelId="{407108E9-1290-E645-8BBE-21BD02AECD26}" type="pres">
      <dgm:prSet presAssocID="{BE722B78-E43F-4F92-BDA2-292AD40D43E3}" presName="vert1" presStyleCnt="0"/>
      <dgm:spPr/>
    </dgm:pt>
    <dgm:pt modelId="{51198091-ADD8-0046-A963-62055A481AD2}" type="pres">
      <dgm:prSet presAssocID="{1E9EEAC0-884D-4000-95C8-924A347C5DB8}" presName="thickLine" presStyleLbl="alignNode1" presStyleIdx="3" presStyleCnt="5"/>
      <dgm:spPr/>
    </dgm:pt>
    <dgm:pt modelId="{EB52677B-D7DE-AF49-BCFE-4A9452854A0C}" type="pres">
      <dgm:prSet presAssocID="{1E9EEAC0-884D-4000-95C8-924A347C5DB8}" presName="horz1" presStyleCnt="0"/>
      <dgm:spPr/>
    </dgm:pt>
    <dgm:pt modelId="{2F894B84-2B7D-5641-BDC3-2C35D7E19E45}" type="pres">
      <dgm:prSet presAssocID="{1E9EEAC0-884D-4000-95C8-924A347C5DB8}" presName="tx1" presStyleLbl="revTx" presStyleIdx="3" presStyleCnt="5"/>
      <dgm:spPr/>
    </dgm:pt>
    <dgm:pt modelId="{972A7032-467E-4542-82C7-1EE23937BD62}" type="pres">
      <dgm:prSet presAssocID="{1E9EEAC0-884D-4000-95C8-924A347C5DB8}" presName="vert1" presStyleCnt="0"/>
      <dgm:spPr/>
    </dgm:pt>
    <dgm:pt modelId="{D29A5BEE-E536-EB41-820A-E5D1C9627D35}" type="pres">
      <dgm:prSet presAssocID="{69566180-B71E-4828-BCB3-CFE64B216741}" presName="thickLine" presStyleLbl="alignNode1" presStyleIdx="4" presStyleCnt="5"/>
      <dgm:spPr/>
    </dgm:pt>
    <dgm:pt modelId="{8531182D-6994-0C4F-AF94-91D3B47E03D1}" type="pres">
      <dgm:prSet presAssocID="{69566180-B71E-4828-BCB3-CFE64B216741}" presName="horz1" presStyleCnt="0"/>
      <dgm:spPr/>
    </dgm:pt>
    <dgm:pt modelId="{2C3EC597-9203-F34B-9125-1033094DAD94}" type="pres">
      <dgm:prSet presAssocID="{69566180-B71E-4828-BCB3-CFE64B216741}" presName="tx1" presStyleLbl="revTx" presStyleIdx="4" presStyleCnt="5"/>
      <dgm:spPr/>
    </dgm:pt>
    <dgm:pt modelId="{45AC7E63-D357-624F-9389-22EE6135AE6E}" type="pres">
      <dgm:prSet presAssocID="{69566180-B71E-4828-BCB3-CFE64B216741}" presName="vert1" presStyleCnt="0"/>
      <dgm:spPr/>
    </dgm:pt>
  </dgm:ptLst>
  <dgm:cxnLst>
    <dgm:cxn modelId="{83A8FA1C-C927-6E45-AA3D-EF571DC24719}" type="presOf" srcId="{BE722B78-E43F-4F92-BDA2-292AD40D43E3}" destId="{EC4BE120-B579-AC4C-A4F8-F9092BD4152E}" srcOrd="0" destOrd="0" presId="urn:microsoft.com/office/officeart/2008/layout/LinedList"/>
    <dgm:cxn modelId="{4FEDAE5E-AEDA-2C42-9EC5-FB7652DC6D9F}" type="presOf" srcId="{30FDA5F4-AB50-477E-B884-1ACADD872ACB}" destId="{D5A78208-0CD6-0249-9DB7-1297B96F36AC}" srcOrd="0" destOrd="0" presId="urn:microsoft.com/office/officeart/2008/layout/LinedList"/>
    <dgm:cxn modelId="{1FD35A66-9225-4EF8-BFD0-5C93E721F547}" srcId="{FC2B27FB-8970-4C89-8056-8A69E3A48DC0}" destId="{026C926F-F59E-4B6E-99C9-238B8588B10D}" srcOrd="0" destOrd="0" parTransId="{14F3EB7D-2024-4B6B-8F8E-092EA7C7A63B}" sibTransId="{6965EEAF-1434-48ED-9841-AF03A3BB561F}"/>
    <dgm:cxn modelId="{1F01AE47-2E32-9D44-B923-1244AB3FCE9C}" type="presOf" srcId="{FC2B27FB-8970-4C89-8056-8A69E3A48DC0}" destId="{E4E10402-8EE3-AA4A-B877-DE72AFBE62F9}" srcOrd="0" destOrd="0" presId="urn:microsoft.com/office/officeart/2008/layout/LinedList"/>
    <dgm:cxn modelId="{B959BE6F-6E21-457C-9E3B-E780A496B5C0}" srcId="{FC2B27FB-8970-4C89-8056-8A69E3A48DC0}" destId="{30FDA5F4-AB50-477E-B884-1ACADD872ACB}" srcOrd="1" destOrd="0" parTransId="{65A94DF6-988A-4651-BFBE-6F7B64A2EE98}" sibTransId="{986D999C-0015-4031-9CD7-385A8BFC9AD0}"/>
    <dgm:cxn modelId="{54482793-9E7D-4E35-992A-5C118D80FD59}" srcId="{FC2B27FB-8970-4C89-8056-8A69E3A48DC0}" destId="{1E9EEAC0-884D-4000-95C8-924A347C5DB8}" srcOrd="3" destOrd="0" parTransId="{C9761D54-E10E-468E-8045-26BBFC1EC425}" sibTransId="{ED74E7D0-C91D-4382-A4BF-2F5541F9AA7D}"/>
    <dgm:cxn modelId="{C7134B9B-1B0E-4D82-B17A-CF0941B90CC7}" srcId="{FC2B27FB-8970-4C89-8056-8A69E3A48DC0}" destId="{BE722B78-E43F-4F92-BDA2-292AD40D43E3}" srcOrd="2" destOrd="0" parTransId="{4B297444-398F-41F7-AA69-8865E6871445}" sibTransId="{5572EC32-DB32-45CB-87F6-7AB5ADF15E1F}"/>
    <dgm:cxn modelId="{B12219CA-A5D8-5749-B0F7-5745B423549E}" type="presOf" srcId="{026C926F-F59E-4B6E-99C9-238B8588B10D}" destId="{1C3119CA-C06B-0E40-B805-17D7CAC57DEB}" srcOrd="0" destOrd="0" presId="urn:microsoft.com/office/officeart/2008/layout/LinedList"/>
    <dgm:cxn modelId="{9FD796D6-FBE5-C249-A984-734FDB9F3EF9}" type="presOf" srcId="{1E9EEAC0-884D-4000-95C8-924A347C5DB8}" destId="{2F894B84-2B7D-5641-BDC3-2C35D7E19E45}" srcOrd="0" destOrd="0" presId="urn:microsoft.com/office/officeart/2008/layout/LinedList"/>
    <dgm:cxn modelId="{D5F4AAF0-FFA6-49E5-B58B-F7066D6311A3}" srcId="{FC2B27FB-8970-4C89-8056-8A69E3A48DC0}" destId="{69566180-B71E-4828-BCB3-CFE64B216741}" srcOrd="4" destOrd="0" parTransId="{5645BCE9-8568-43D3-8E75-E0C15CAE25E2}" sibTransId="{77F0FAFB-D596-401D-805F-C37C2DCA0C16}"/>
    <dgm:cxn modelId="{8511B1F3-389E-7D4D-8F6C-EABAC38AF0CF}" type="presOf" srcId="{69566180-B71E-4828-BCB3-CFE64B216741}" destId="{2C3EC597-9203-F34B-9125-1033094DAD94}" srcOrd="0" destOrd="0" presId="urn:microsoft.com/office/officeart/2008/layout/LinedList"/>
    <dgm:cxn modelId="{EAFC372F-36FD-F24D-B6E9-EA706384876C}" type="presParOf" srcId="{E4E10402-8EE3-AA4A-B877-DE72AFBE62F9}" destId="{31344C38-9524-D549-8007-AF8A363B9B2E}" srcOrd="0" destOrd="0" presId="urn:microsoft.com/office/officeart/2008/layout/LinedList"/>
    <dgm:cxn modelId="{6027B45F-6C4D-DE49-A493-19D06B825858}" type="presParOf" srcId="{E4E10402-8EE3-AA4A-B877-DE72AFBE62F9}" destId="{8D1B8D37-23C2-5C43-9D3A-E7CD5EA2EA76}" srcOrd="1" destOrd="0" presId="urn:microsoft.com/office/officeart/2008/layout/LinedList"/>
    <dgm:cxn modelId="{61D2EBEC-17C5-B848-9D65-2130733A0647}" type="presParOf" srcId="{8D1B8D37-23C2-5C43-9D3A-E7CD5EA2EA76}" destId="{1C3119CA-C06B-0E40-B805-17D7CAC57DEB}" srcOrd="0" destOrd="0" presId="urn:microsoft.com/office/officeart/2008/layout/LinedList"/>
    <dgm:cxn modelId="{B757ECDD-713C-F249-B4FC-B2E9A9D90024}" type="presParOf" srcId="{8D1B8D37-23C2-5C43-9D3A-E7CD5EA2EA76}" destId="{936CA4C9-8869-6346-89BA-4F4BC22946A4}" srcOrd="1" destOrd="0" presId="urn:microsoft.com/office/officeart/2008/layout/LinedList"/>
    <dgm:cxn modelId="{D7999C4D-744B-3944-99D9-7E430D139BC9}" type="presParOf" srcId="{E4E10402-8EE3-AA4A-B877-DE72AFBE62F9}" destId="{C6EB6487-A7FE-174F-8B81-E7BF75ABE240}" srcOrd="2" destOrd="0" presId="urn:microsoft.com/office/officeart/2008/layout/LinedList"/>
    <dgm:cxn modelId="{A75022CD-3BCE-6844-A185-02140FC25AD2}" type="presParOf" srcId="{E4E10402-8EE3-AA4A-B877-DE72AFBE62F9}" destId="{77DF26F1-0A60-574A-897E-5E7291845CAE}" srcOrd="3" destOrd="0" presId="urn:microsoft.com/office/officeart/2008/layout/LinedList"/>
    <dgm:cxn modelId="{CC459BB2-B30F-5C4F-B143-9AB45F9D2277}" type="presParOf" srcId="{77DF26F1-0A60-574A-897E-5E7291845CAE}" destId="{D5A78208-0CD6-0249-9DB7-1297B96F36AC}" srcOrd="0" destOrd="0" presId="urn:microsoft.com/office/officeart/2008/layout/LinedList"/>
    <dgm:cxn modelId="{853128FC-1FCF-794B-9F0B-4A0D35FE19C8}" type="presParOf" srcId="{77DF26F1-0A60-574A-897E-5E7291845CAE}" destId="{BE11B768-F1B4-8C4E-868D-D86201E496C1}" srcOrd="1" destOrd="0" presId="urn:microsoft.com/office/officeart/2008/layout/LinedList"/>
    <dgm:cxn modelId="{E0AF8E22-F8FE-2246-9EA0-0EA044053716}" type="presParOf" srcId="{E4E10402-8EE3-AA4A-B877-DE72AFBE62F9}" destId="{7AC834C8-C59D-C941-A824-BDB2EEF89193}" srcOrd="4" destOrd="0" presId="urn:microsoft.com/office/officeart/2008/layout/LinedList"/>
    <dgm:cxn modelId="{EE15F407-CD50-3448-AA12-EF882568DA14}" type="presParOf" srcId="{E4E10402-8EE3-AA4A-B877-DE72AFBE62F9}" destId="{55D385F3-28A8-6F45-9166-CEA9B61A7485}" srcOrd="5" destOrd="0" presId="urn:microsoft.com/office/officeart/2008/layout/LinedList"/>
    <dgm:cxn modelId="{848B9CC0-72ED-D749-98DB-4E338655C9B9}" type="presParOf" srcId="{55D385F3-28A8-6F45-9166-CEA9B61A7485}" destId="{EC4BE120-B579-AC4C-A4F8-F9092BD4152E}" srcOrd="0" destOrd="0" presId="urn:microsoft.com/office/officeart/2008/layout/LinedList"/>
    <dgm:cxn modelId="{7CD6D065-4624-614C-93F0-316810233DC4}" type="presParOf" srcId="{55D385F3-28A8-6F45-9166-CEA9B61A7485}" destId="{407108E9-1290-E645-8BBE-21BD02AECD26}" srcOrd="1" destOrd="0" presId="urn:microsoft.com/office/officeart/2008/layout/LinedList"/>
    <dgm:cxn modelId="{FFA49936-9A00-574A-A3D2-E6E8A8148434}" type="presParOf" srcId="{E4E10402-8EE3-AA4A-B877-DE72AFBE62F9}" destId="{51198091-ADD8-0046-A963-62055A481AD2}" srcOrd="6" destOrd="0" presId="urn:microsoft.com/office/officeart/2008/layout/LinedList"/>
    <dgm:cxn modelId="{91DEBE7C-7719-954F-B113-C31962B88DAC}" type="presParOf" srcId="{E4E10402-8EE3-AA4A-B877-DE72AFBE62F9}" destId="{EB52677B-D7DE-AF49-BCFE-4A9452854A0C}" srcOrd="7" destOrd="0" presId="urn:microsoft.com/office/officeart/2008/layout/LinedList"/>
    <dgm:cxn modelId="{2E82F3C4-692B-4648-ABCF-63F93160ADA0}" type="presParOf" srcId="{EB52677B-D7DE-AF49-BCFE-4A9452854A0C}" destId="{2F894B84-2B7D-5641-BDC3-2C35D7E19E45}" srcOrd="0" destOrd="0" presId="urn:microsoft.com/office/officeart/2008/layout/LinedList"/>
    <dgm:cxn modelId="{31C47861-494D-8643-87C2-775110654560}" type="presParOf" srcId="{EB52677B-D7DE-AF49-BCFE-4A9452854A0C}" destId="{972A7032-467E-4542-82C7-1EE23937BD62}" srcOrd="1" destOrd="0" presId="urn:microsoft.com/office/officeart/2008/layout/LinedList"/>
    <dgm:cxn modelId="{44AA63DF-78B4-0143-B555-97A1FE0D4C13}" type="presParOf" srcId="{E4E10402-8EE3-AA4A-B877-DE72AFBE62F9}" destId="{D29A5BEE-E536-EB41-820A-E5D1C9627D35}" srcOrd="8" destOrd="0" presId="urn:microsoft.com/office/officeart/2008/layout/LinedList"/>
    <dgm:cxn modelId="{0CA7CB3C-0CE2-4544-B258-3BBC66C2565F}" type="presParOf" srcId="{E4E10402-8EE3-AA4A-B877-DE72AFBE62F9}" destId="{8531182D-6994-0C4F-AF94-91D3B47E03D1}" srcOrd="9" destOrd="0" presId="urn:microsoft.com/office/officeart/2008/layout/LinedList"/>
    <dgm:cxn modelId="{041AEA7B-0DF2-0148-8C68-9890535C6466}" type="presParOf" srcId="{8531182D-6994-0C4F-AF94-91D3B47E03D1}" destId="{2C3EC597-9203-F34B-9125-1033094DAD94}" srcOrd="0" destOrd="0" presId="urn:microsoft.com/office/officeart/2008/layout/LinedList"/>
    <dgm:cxn modelId="{A0C95C4C-A439-9B4C-A149-246115D4A24A}" type="presParOf" srcId="{8531182D-6994-0C4F-AF94-91D3B47E03D1}" destId="{45AC7E63-D357-624F-9389-22EE6135AE6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0F142-E930-1E4D-86D3-F7B897575CAE}">
      <dsp:nvSpPr>
        <dsp:cNvPr id="0" name=""/>
        <dsp:cNvSpPr/>
      </dsp:nvSpPr>
      <dsp:spPr>
        <a:xfrm>
          <a:off x="7243"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PLANIFICACIÓN Y PREPARACIÓN</a:t>
          </a:r>
        </a:p>
      </dsp:txBody>
      <dsp:txXfrm>
        <a:off x="45292" y="1642590"/>
        <a:ext cx="2089025" cy="1222975"/>
      </dsp:txXfrm>
    </dsp:sp>
    <dsp:sp modelId="{0EE0394A-9BD4-7244-A391-43CBF2720DB3}">
      <dsp:nvSpPr>
        <dsp:cNvPr id="0" name=""/>
        <dsp:cNvSpPr/>
      </dsp:nvSpPr>
      <dsp:spPr>
        <a:xfrm>
          <a:off x="2388879" y="1985603"/>
          <a:ext cx="459006" cy="536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88879" y="2092993"/>
        <a:ext cx="321304" cy="322170"/>
      </dsp:txXfrm>
    </dsp:sp>
    <dsp:sp modelId="{7DE5DFA6-8C64-C042-B810-F4A97F669975}">
      <dsp:nvSpPr>
        <dsp:cNvPr id="0" name=""/>
        <dsp:cNvSpPr/>
      </dsp:nvSpPr>
      <dsp:spPr>
        <a:xfrm>
          <a:off x="3038416"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RECOLECCIÓN Y ANÁLISIS DE DATOS</a:t>
          </a:r>
        </a:p>
      </dsp:txBody>
      <dsp:txXfrm>
        <a:off x="3076465" y="1642590"/>
        <a:ext cx="2089025" cy="1222975"/>
      </dsp:txXfrm>
    </dsp:sp>
    <dsp:sp modelId="{6C8CFF9D-4091-DC48-B145-BB96B044FB47}">
      <dsp:nvSpPr>
        <dsp:cNvPr id="0" name=""/>
        <dsp:cNvSpPr/>
      </dsp:nvSpPr>
      <dsp:spPr>
        <a:xfrm>
          <a:off x="5420051" y="1985603"/>
          <a:ext cx="459006" cy="536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420051" y="2092993"/>
        <a:ext cx="321304" cy="322170"/>
      </dsp:txXfrm>
    </dsp:sp>
    <dsp:sp modelId="{1264FF2A-7F8A-8247-9A13-D299A6EF7167}">
      <dsp:nvSpPr>
        <dsp:cNvPr id="0" name=""/>
        <dsp:cNvSpPr/>
      </dsp:nvSpPr>
      <dsp:spPr>
        <a:xfrm>
          <a:off x="6069588"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 RESULTADOS A RECOMENDACIONES</a:t>
          </a:r>
        </a:p>
      </dsp:txBody>
      <dsp:txXfrm>
        <a:off x="6107637" y="1642590"/>
        <a:ext cx="2089025" cy="1222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97C17-507A-418B-9960-B9A06C261B9D}">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17CC1-7AB1-4AE8-B06E-588A50F12665}">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13EC1-6DCC-4024-BA26-F93FF0190D06}">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b="1" kern="1200" dirty="0"/>
            <a:t>Mapa </a:t>
          </a:r>
          <a:r>
            <a:rPr lang="en-US" sz="1500" kern="1200" dirty="0"/>
            <a:t>del paisaje y de </a:t>
          </a:r>
          <a:r>
            <a:rPr lang="en-US" sz="1500" b="0" kern="1200" dirty="0"/>
            <a:t>las partes interesadas </a:t>
          </a:r>
        </a:p>
      </dsp:txBody>
      <dsp:txXfrm>
        <a:off x="692764" y="1407"/>
        <a:ext cx="9822835" cy="599796"/>
      </dsp:txXfrm>
    </dsp:sp>
    <dsp:sp modelId="{F1B4590F-1031-453E-B437-6B787AAF7B10}">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944E3-47C5-4184-B7E7-1EAA55024E85}">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91EDE-C833-47A3-B33D-308E6A2ED2F6}">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Una lista de las </a:t>
          </a:r>
          <a:r>
            <a:rPr lang="en-US" sz="1500" b="1" kern="1200" dirty="0"/>
            <a:t>opciones de restauración </a:t>
          </a:r>
          <a:r>
            <a:rPr lang="en-US" sz="1500" kern="1200" dirty="0"/>
            <a:t>más </a:t>
          </a:r>
          <a:r>
            <a:rPr lang="en-US" sz="1500" b="1" kern="1200" dirty="0"/>
            <a:t>relevantes y viables </a:t>
          </a:r>
          <a:r>
            <a:rPr lang="en-US" sz="1500" kern="1200" dirty="0"/>
            <a:t>en la zona de evaluación </a:t>
          </a:r>
        </a:p>
      </dsp:txBody>
      <dsp:txXfrm>
        <a:off x="692764" y="751152"/>
        <a:ext cx="9822835" cy="599796"/>
      </dsp:txXfrm>
    </dsp:sp>
    <dsp:sp modelId="{B1CBEE30-38D8-4D9C-AB0E-60954D1C9184}">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616EB-25F8-4A68-A470-29129FFC8CD2}">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84486-B742-4A19-9062-4B3F4B971949}">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b="1" kern="1200" dirty="0" err="1"/>
            <a:t>Costos</a:t>
          </a:r>
          <a:r>
            <a:rPr lang="en-US" sz="1500" b="1" kern="1200" dirty="0"/>
            <a:t> y beneficios </a:t>
          </a:r>
          <a:r>
            <a:rPr lang="en-US" sz="1500" kern="1200" dirty="0"/>
            <a:t>cuantificados de cada tipo de intervención </a:t>
          </a:r>
        </a:p>
      </dsp:txBody>
      <dsp:txXfrm>
        <a:off x="692764" y="1500898"/>
        <a:ext cx="9822835" cy="599796"/>
      </dsp:txXfrm>
    </dsp:sp>
    <dsp:sp modelId="{21D6D377-60E2-4EA3-978B-4EDCA3F73FDD}">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D823E-79CA-4063-8B84-28514D412AD1}">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0A684-8AE9-4F4A-9F86-37465EBD76CB}">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Valores estimados del </a:t>
          </a:r>
          <a:r>
            <a:rPr lang="en-US" sz="1500" b="1" kern="1200" dirty="0"/>
            <a:t>carbono </a:t>
          </a:r>
          <a:r>
            <a:rPr lang="en-US" sz="1500" kern="1200" dirty="0"/>
            <a:t>adicional </a:t>
          </a:r>
          <a:r>
            <a:rPr lang="en-US" sz="1500" b="1" kern="1200" dirty="0"/>
            <a:t>secuestrado </a:t>
          </a:r>
          <a:r>
            <a:rPr lang="en-US" sz="1500" kern="1200" dirty="0"/>
            <a:t>por estos tipos de intervención </a:t>
          </a:r>
        </a:p>
      </dsp:txBody>
      <dsp:txXfrm>
        <a:off x="692764" y="2250643"/>
        <a:ext cx="9822835" cy="599796"/>
      </dsp:txXfrm>
    </dsp:sp>
    <dsp:sp modelId="{4A1DCA84-906E-42D3-B176-A4125C50341F}">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19C49-8865-46E6-B26B-607480D85459}">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58229-74DE-42B6-8CF1-536F899B1918}">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Un </a:t>
          </a:r>
          <a:r>
            <a:rPr lang="en-US" sz="1500" b="1" kern="1200" dirty="0"/>
            <a:t>diagnóstico </a:t>
          </a:r>
          <a:r>
            <a:rPr lang="en-US" sz="1500" kern="1200" dirty="0"/>
            <a:t>de la presencia de </a:t>
          </a:r>
          <a:r>
            <a:rPr lang="en-US" sz="1500" b="1" kern="1200" dirty="0"/>
            <a:t>factores clave de éxito </a:t>
          </a:r>
          <a:r>
            <a:rPr lang="en-US" sz="1500" kern="1200" dirty="0"/>
            <a:t>y la identificación de estrategias para abordar los principales </a:t>
          </a:r>
          <a:r>
            <a:rPr lang="en-US" sz="1500" b="1" kern="1200" dirty="0"/>
            <a:t>cuellos de botella políticos, legales e institucionales </a:t>
          </a:r>
        </a:p>
      </dsp:txBody>
      <dsp:txXfrm>
        <a:off x="692764" y="3000388"/>
        <a:ext cx="9822835" cy="599796"/>
      </dsp:txXfrm>
    </dsp:sp>
    <dsp:sp modelId="{4DD430C8-A7E9-4138-8BE1-B3895B190C7E}">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E2126-9BD2-443D-8536-EA96613888F6}">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2E25E-17BD-497F-9E95-DB8D66F3965D}">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Análisis de las </a:t>
          </a:r>
          <a:r>
            <a:rPr lang="en-US" sz="1500" b="1" kern="1200" dirty="0"/>
            <a:t>opciones de financiación y recursos </a:t>
          </a:r>
          <a:r>
            <a:rPr lang="en-US" sz="1500" kern="1200" dirty="0"/>
            <a:t>para la restauración en la zona de evaluación </a:t>
          </a:r>
        </a:p>
      </dsp:txBody>
      <dsp:txXfrm>
        <a:off x="692764" y="3750134"/>
        <a:ext cx="9822835"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C7B3-B41D-49DE-B7B6-64A86407946B}">
      <dsp:nvSpPr>
        <dsp:cNvPr id="0" name=""/>
        <dsp:cNvSpPr/>
      </dsp:nvSpPr>
      <dsp:spPr>
        <a:xfrm>
          <a:off x="6355" y="385135"/>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94BD8-08DE-43A5-9CA2-CE52B5A76781}">
      <dsp:nvSpPr>
        <dsp:cNvPr id="0" name=""/>
        <dsp:cNvSpPr/>
      </dsp:nvSpPr>
      <dsp:spPr>
        <a:xfrm>
          <a:off x="177598" y="556378"/>
          <a:ext cx="472955" cy="47295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25D15-A32B-4909-8E61-E51BBDCC7931}">
      <dsp:nvSpPr>
        <dsp:cNvPr id="0" name=""/>
        <dsp:cNvSpPr/>
      </dsp:nvSpPr>
      <dsp:spPr>
        <a:xfrm>
          <a:off x="996533" y="385135"/>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Mapa de oportunidades de restauración</a:t>
          </a:r>
        </a:p>
      </dsp:txBody>
      <dsp:txXfrm>
        <a:off x="996533" y="385135"/>
        <a:ext cx="1922109" cy="815440"/>
      </dsp:txXfrm>
    </dsp:sp>
    <dsp:sp modelId="{14B6BC38-7FDB-43B6-9CC2-2208A8249D0D}">
      <dsp:nvSpPr>
        <dsp:cNvPr id="0" name=""/>
        <dsp:cNvSpPr/>
      </dsp:nvSpPr>
      <dsp:spPr>
        <a:xfrm>
          <a:off x="3253556" y="385135"/>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2EB16-9FCB-4F33-B453-303184617080}">
      <dsp:nvSpPr>
        <dsp:cNvPr id="0" name=""/>
        <dsp:cNvSpPr/>
      </dsp:nvSpPr>
      <dsp:spPr>
        <a:xfrm>
          <a:off x="3424799" y="556378"/>
          <a:ext cx="472955" cy="47295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DFB44B-15F2-4897-B0C7-62753E15B246}">
      <dsp:nvSpPr>
        <dsp:cNvPr id="0" name=""/>
        <dsp:cNvSpPr/>
      </dsp:nvSpPr>
      <dsp:spPr>
        <a:xfrm>
          <a:off x="4243734" y="385135"/>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err="1"/>
            <a:t>Análisis</a:t>
          </a:r>
          <a:r>
            <a:rPr lang="en-US" sz="2000" kern="1200" dirty="0"/>
            <a:t> </a:t>
          </a:r>
          <a:r>
            <a:rPr lang="en-US" sz="2000" kern="1200" dirty="0" err="1"/>
            <a:t>costo-beneficio</a:t>
          </a:r>
          <a:r>
            <a:rPr lang="en-US" sz="2000" kern="1200" dirty="0"/>
            <a:t> </a:t>
          </a:r>
        </a:p>
      </dsp:txBody>
      <dsp:txXfrm>
        <a:off x="4243734" y="385135"/>
        <a:ext cx="1922109" cy="815440"/>
      </dsp:txXfrm>
    </dsp:sp>
    <dsp:sp modelId="{D6B2B98A-3C70-4688-9D72-371358B3013D}">
      <dsp:nvSpPr>
        <dsp:cNvPr id="0" name=""/>
        <dsp:cNvSpPr/>
      </dsp:nvSpPr>
      <dsp:spPr>
        <a:xfrm>
          <a:off x="6355" y="2029092"/>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2126E-BB71-4440-86C0-BAC7598E2C14}">
      <dsp:nvSpPr>
        <dsp:cNvPr id="0" name=""/>
        <dsp:cNvSpPr/>
      </dsp:nvSpPr>
      <dsp:spPr>
        <a:xfrm>
          <a:off x="177598" y="2200334"/>
          <a:ext cx="472955" cy="47295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49C19-035C-4AA7-8208-A943183D3D40}">
      <dsp:nvSpPr>
        <dsp:cNvPr id="0" name=""/>
        <dsp:cNvSpPr/>
      </dsp:nvSpPr>
      <dsp:spPr>
        <a:xfrm>
          <a:off x="996533" y="2029092"/>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Análisis de GEI</a:t>
          </a:r>
        </a:p>
      </dsp:txBody>
      <dsp:txXfrm>
        <a:off x="996533" y="2029092"/>
        <a:ext cx="1922109" cy="815440"/>
      </dsp:txXfrm>
    </dsp:sp>
    <dsp:sp modelId="{29E1A604-F918-4119-B071-039E9E37E446}">
      <dsp:nvSpPr>
        <dsp:cNvPr id="0" name=""/>
        <dsp:cNvSpPr/>
      </dsp:nvSpPr>
      <dsp:spPr>
        <a:xfrm>
          <a:off x="3253556" y="2029092"/>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770A1-B50D-4C55-9A3D-54711962034F}">
      <dsp:nvSpPr>
        <dsp:cNvPr id="0" name=""/>
        <dsp:cNvSpPr/>
      </dsp:nvSpPr>
      <dsp:spPr>
        <a:xfrm>
          <a:off x="3424799" y="2200334"/>
          <a:ext cx="472955" cy="47295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5D098-0672-4049-9A37-28BEC01044FB}">
      <dsp:nvSpPr>
        <dsp:cNvPr id="0" name=""/>
        <dsp:cNvSpPr/>
      </dsp:nvSpPr>
      <dsp:spPr>
        <a:xfrm>
          <a:off x="4243734" y="2029092"/>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Diagnóstico de los factores clave de éxito</a:t>
          </a:r>
        </a:p>
      </dsp:txBody>
      <dsp:txXfrm>
        <a:off x="4243734" y="2029092"/>
        <a:ext cx="1922109" cy="815440"/>
      </dsp:txXfrm>
    </dsp:sp>
    <dsp:sp modelId="{ACE678C0-0EDD-5843-9B86-627915D144EB}">
      <dsp:nvSpPr>
        <dsp:cNvPr id="0" name=""/>
        <dsp:cNvSpPr/>
      </dsp:nvSpPr>
      <dsp:spPr>
        <a:xfrm>
          <a:off x="6355" y="3673049"/>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5B647-5642-1940-896F-5FD328A6A7A2}">
      <dsp:nvSpPr>
        <dsp:cNvPr id="0" name=""/>
        <dsp:cNvSpPr/>
      </dsp:nvSpPr>
      <dsp:spPr>
        <a:xfrm>
          <a:off x="177598" y="3844291"/>
          <a:ext cx="472955" cy="472955"/>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D525E-4CB1-9C4B-ADCD-CE4F4416845C}">
      <dsp:nvSpPr>
        <dsp:cNvPr id="0" name=""/>
        <dsp:cNvSpPr/>
      </dsp:nvSpPr>
      <dsp:spPr>
        <a:xfrm>
          <a:off x="996533" y="3673049"/>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Análisis político, jurídico e institucional</a:t>
          </a:r>
        </a:p>
      </dsp:txBody>
      <dsp:txXfrm>
        <a:off x="996533" y="3673049"/>
        <a:ext cx="1922109" cy="815440"/>
      </dsp:txXfrm>
    </dsp:sp>
    <dsp:sp modelId="{EF490452-2B37-4FD6-9CD7-43DF2C3B1CBA}">
      <dsp:nvSpPr>
        <dsp:cNvPr id="0" name=""/>
        <dsp:cNvSpPr/>
      </dsp:nvSpPr>
      <dsp:spPr>
        <a:xfrm>
          <a:off x="3253556" y="3673049"/>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5FF85-CEBA-4123-854C-C787E0A3B8CC}">
      <dsp:nvSpPr>
        <dsp:cNvPr id="0" name=""/>
        <dsp:cNvSpPr/>
      </dsp:nvSpPr>
      <dsp:spPr>
        <a:xfrm>
          <a:off x="3424799" y="3844291"/>
          <a:ext cx="472955" cy="472955"/>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B6BB8-C32D-413A-86B9-486AC3FE8C3C}">
      <dsp:nvSpPr>
        <dsp:cNvPr id="0" name=""/>
        <dsp:cNvSpPr/>
      </dsp:nvSpPr>
      <dsp:spPr>
        <a:xfrm>
          <a:off x="4243734" y="3673049"/>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Análisis financiero</a:t>
          </a:r>
        </a:p>
      </dsp:txBody>
      <dsp:txXfrm>
        <a:off x="4243734" y="3673049"/>
        <a:ext cx="1922109" cy="81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44C38-9524-D549-8007-AF8A363B9B2E}">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119CA-C06B-0E40-B805-17D7CAC57DEB}">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Información a nivel de paisaje </a:t>
          </a:r>
          <a:r>
            <a:rPr lang="en-US" sz="2100" kern="1200" dirty="0"/>
            <a:t>para mejorar la </a:t>
          </a:r>
          <a:r>
            <a:rPr lang="en-US" sz="2100" b="1" kern="1200" dirty="0"/>
            <a:t>toma de decisiones sobre </a:t>
          </a:r>
          <a:r>
            <a:rPr lang="en-US" sz="2100" kern="1200" dirty="0"/>
            <a:t>el uso de la tierra y la agricultura</a:t>
          </a:r>
        </a:p>
      </dsp:txBody>
      <dsp:txXfrm>
        <a:off x="0" y="531"/>
        <a:ext cx="10515600" cy="870055"/>
      </dsp:txXfrm>
    </dsp:sp>
    <dsp:sp modelId="{C6EB6487-A7FE-174F-8B81-E7BF75ABE240}">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78208-0CD6-0249-9DB7-1297B96F36AC}">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Aportaciones clave </a:t>
          </a:r>
          <a:r>
            <a:rPr lang="en-US" sz="2100" b="0" kern="1200" dirty="0"/>
            <a:t>a las </a:t>
          </a:r>
          <a:r>
            <a:rPr lang="en-US" sz="2100" b="1" kern="1200" dirty="0"/>
            <a:t>estrategias y </a:t>
          </a:r>
          <a:r>
            <a:rPr lang="en-US" sz="2100" b="1" kern="1200" dirty="0" err="1"/>
            <a:t>programas </a:t>
          </a:r>
          <a:r>
            <a:rPr lang="en-US" sz="2100" b="1" kern="1200" dirty="0"/>
            <a:t>de trabajo </a:t>
          </a:r>
          <a:r>
            <a:rPr lang="en-US" sz="2100" b="0" kern="1200" dirty="0"/>
            <a:t>nacionales y subnacionales </a:t>
          </a:r>
          <a:r>
            <a:rPr lang="en-US" sz="2100" kern="1200" dirty="0"/>
            <a:t>sobre adaptación, mitigación, silvicultura, agricultura, desarrollo rural, igualdad de género, etc.</a:t>
          </a:r>
        </a:p>
      </dsp:txBody>
      <dsp:txXfrm>
        <a:off x="0" y="870586"/>
        <a:ext cx="10515600" cy="870055"/>
      </dsp:txXfrm>
    </dsp:sp>
    <dsp:sp modelId="{7AC834C8-C59D-C941-A824-BDB2EEF89193}">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BE120-B579-AC4C-A4F8-F9092BD4152E}">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Una base para </a:t>
          </a:r>
          <a:r>
            <a:rPr lang="en-US" sz="2100" b="1" kern="1200" dirty="0"/>
            <a:t>asignar mejor los recursos </a:t>
          </a:r>
          <a:r>
            <a:rPr lang="en-US" sz="2100" kern="1200" dirty="0"/>
            <a:t>en los </a:t>
          </a:r>
          <a:r>
            <a:rPr lang="en-US" sz="2100" kern="1200" dirty="0" err="1"/>
            <a:t>programas de </a:t>
          </a:r>
          <a:r>
            <a:rPr lang="en-US" sz="2100" kern="1200" dirty="0"/>
            <a:t>restauración</a:t>
          </a:r>
        </a:p>
      </dsp:txBody>
      <dsp:txXfrm>
        <a:off x="0" y="1740641"/>
        <a:ext cx="10515600" cy="870055"/>
      </dsp:txXfrm>
    </dsp:sp>
    <dsp:sp modelId="{51198091-ADD8-0046-A963-62055A481AD2}">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94B84-2B7D-5641-BDC3-2C35D7E19E45}">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Participación </a:t>
          </a:r>
          <a:r>
            <a:rPr lang="en-US" sz="2100" kern="1200" dirty="0"/>
            <a:t>de </a:t>
          </a:r>
          <a:r>
            <a:rPr lang="en-US" sz="2100" b="1" kern="1200" dirty="0"/>
            <a:t>múltiples actores </a:t>
          </a:r>
          <a:r>
            <a:rPr lang="en-US" sz="2100" kern="1200" dirty="0"/>
            <a:t>y de los principales responsables políticos y </a:t>
          </a:r>
          <a:r>
            <a:rPr lang="en-US" sz="2100" b="1" kern="1200" dirty="0"/>
            <a:t>de la toma de decisiones </a:t>
          </a:r>
          <a:r>
            <a:rPr lang="en-US" sz="2100" kern="1200" dirty="0"/>
            <a:t>de diferentes sectores</a:t>
          </a:r>
        </a:p>
      </dsp:txBody>
      <dsp:txXfrm>
        <a:off x="0" y="2610696"/>
        <a:ext cx="10515600" cy="870055"/>
      </dsp:txXfrm>
    </dsp:sp>
    <dsp:sp modelId="{D29A5BEE-E536-EB41-820A-E5D1C9627D35}">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EC597-9203-F34B-9125-1033094DAD94}">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Comprensión compartida </a:t>
          </a:r>
          <a:r>
            <a:rPr lang="en-US" sz="2100" kern="1200" dirty="0"/>
            <a:t>de las oportunidades de restauración y del valor de los paisajes multifuncionales e inclusivos. </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89680-863B-FD4C-B38A-BB3FCA76215D}"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DDC95-602B-E743-A712-D1FA9CB88E5B}" type="slidenum">
              <a:rPr lang="en-US" smtClean="0"/>
              <a:t>‹Nº›</a:t>
            </a:fld>
            <a:endParaRPr lang="en-US"/>
          </a:p>
        </p:txBody>
      </p:sp>
    </p:spTree>
    <p:extLst>
      <p:ext uri="{BB962C8B-B14F-4D97-AF65-F5344CB8AC3E}">
        <p14:creationId xmlns:p14="http://schemas.microsoft.com/office/powerpoint/2010/main" val="217752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 </a:t>
            </a:r>
            <a:r>
              <a:rPr lang="en-GB" sz="1200" b="1" kern="1200" dirty="0">
                <a:solidFill>
                  <a:schemeClr val="tx1"/>
                </a:solidFill>
                <a:effectLst/>
                <a:latin typeface="+mn-lt"/>
                <a:ea typeface="+mn-ea"/>
                <a:cs typeface="+mn-cs"/>
              </a:rPr>
              <a:t>paisaje </a:t>
            </a:r>
            <a:r>
              <a:rPr lang="en-GB" sz="1200" kern="1200" dirty="0">
                <a:solidFill>
                  <a:schemeClr val="tx1"/>
                </a:solidFill>
                <a:effectLst/>
                <a:latin typeface="+mn-lt"/>
                <a:ea typeface="+mn-ea"/>
                <a:cs typeface="+mn-cs"/>
              </a:rPr>
              <a:t>es un mosaico de diferentes usos de la tierra con múltiples componentes e interacciones funcionales entre y a través de los procesos ecológicos, sociales y socio-ecológicos (interacciones funcionales), formado por múltiples actores y partes interesadas con intereses variados (espacios negociados), y compuesto por componentes anidados que ocurren en diferentes escalas (escalas múltiples).</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Por lo tanto, un paisaje capta la compleja matriz de unidades individuales, como explotaciones agrícolas, familias, comunidades y ecosistemas, y relaciona los patrones y procesos entre estas unidades y a través de ellas con escalas mayores. Puede estar definido por límites geográficos (por ejemplo, una cuenca hidrográfica), por límites administrativos (por ejemplo, un distrito) o por ambos. En la búsqueda de soluciones para conciliar </a:t>
            </a:r>
            <a:r>
              <a:rPr lang="en-GB" sz="1200" kern="1200" dirty="0" err="1">
                <a:solidFill>
                  <a:schemeClr val="tx1"/>
                </a:solidFill>
                <a:effectLst/>
                <a:latin typeface="+mn-lt"/>
                <a:ea typeface="+mn-ea"/>
                <a:cs typeface="+mn-cs"/>
              </a:rPr>
              <a:t>la</a:t>
            </a:r>
            <a:r>
              <a:rPr lang="en-GB" sz="1200" kern="1200" dirty="0">
                <a:solidFill>
                  <a:schemeClr val="tx1"/>
                </a:solidFill>
                <a:effectLst/>
                <a:latin typeface="+mn-lt"/>
                <a:ea typeface="+mn-ea"/>
                <a:cs typeface="+mn-cs"/>
              </a:rPr>
              <a:t> conservación y el desarrollo, los enfoques integrados de la gestión del paisaje han ganado importancia. </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En los últimos años se están desarrollando cada vez más estrategias que reconocen el vínculo inextricable que existe entre los bosques, el agua, la biodiversidad, la agricultura, la energía y otros elementos, así como la comprensión de cómo están conformados por las condiciones sociales, económicas, políticas y ambientales.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1629-2D55-8341-A186-24A7F56F8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51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11</a:t>
            </a:fld>
            <a:endParaRPr lang="en-US"/>
          </a:p>
        </p:txBody>
      </p:sp>
    </p:spTree>
    <p:extLst>
      <p:ext uri="{BB962C8B-B14F-4D97-AF65-F5344CB8AC3E}">
        <p14:creationId xmlns:p14="http://schemas.microsoft.com/office/powerpoint/2010/main" val="75866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12</a:t>
            </a:fld>
            <a:endParaRPr lang="en-US"/>
          </a:p>
        </p:txBody>
      </p:sp>
    </p:spTree>
    <p:extLst>
      <p:ext uri="{BB962C8B-B14F-4D97-AF65-F5344CB8AC3E}">
        <p14:creationId xmlns:p14="http://schemas.microsoft.com/office/powerpoint/2010/main" val="58708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13</a:t>
            </a:fld>
            <a:endParaRPr lang="en-US"/>
          </a:p>
        </p:txBody>
      </p:sp>
    </p:spTree>
    <p:extLst>
      <p:ext uri="{BB962C8B-B14F-4D97-AF65-F5344CB8AC3E}">
        <p14:creationId xmlns:p14="http://schemas.microsoft.com/office/powerpoint/2010/main" val="75778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Este capítulo abarca la fase principal de la ROAM, que consiste en la recogida y el análisis de </a:t>
            </a:r>
            <a:r>
              <a:rPr lang="en-US" sz="1200" kern="1200">
                <a:solidFill>
                  <a:schemeClr val="tx1"/>
                </a:solidFill>
                <a:effectLst/>
                <a:latin typeface="+mn-lt"/>
                <a:ea typeface="+mn-ea"/>
                <a:cs typeface="+mn-cs"/>
              </a:rPr>
              <a:t>datos </a:t>
            </a:r>
            <a:endParaRPr lang="en-US"/>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14</a:t>
            </a:fld>
            <a:endParaRPr lang="en-US"/>
          </a:p>
        </p:txBody>
      </p:sp>
    </p:spTree>
    <p:extLst>
      <p:ext uri="{BB962C8B-B14F-4D97-AF65-F5344CB8AC3E}">
        <p14:creationId xmlns:p14="http://schemas.microsoft.com/office/powerpoint/2010/main" val="111720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Ya habrá elaborado una lista de los tipos de datos que necesita recopilar y una lista de datos que entiende que están realmente disponibles y accesibles.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Datos para una mirada crítica a las opciones de restauración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Datos sobre los costes y beneficios de la restauración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Hay tres formas principales de obtener datos relevantes para la evaluación: </a:t>
            </a:r>
            <a:endParaRPr lang="en-US" dirty="0"/>
          </a:p>
          <a:p>
            <a:r>
              <a:rPr lang="en-US" sz="1200" b="1" kern="1200" dirty="0">
                <a:solidFill>
                  <a:schemeClr val="tx1"/>
                </a:solidFill>
                <a:effectLst/>
                <a:latin typeface="+mn-lt"/>
                <a:ea typeface="+mn-ea"/>
                <a:cs typeface="+mn-cs"/>
              </a:rPr>
              <a:t>Recoger datos directamente de los expertos y las partes interesadas. Los </a:t>
            </a:r>
            <a:r>
              <a:rPr lang="en-US" sz="1200" kern="1200" dirty="0">
                <a:solidFill>
                  <a:schemeClr val="tx1"/>
                </a:solidFill>
                <a:effectLst/>
                <a:latin typeface="+mn-lt"/>
                <a:ea typeface="+mn-ea"/>
                <a:cs typeface="+mn-cs"/>
              </a:rPr>
              <a:t>talleres, las entrevistas y otras reuniones recogen los conocimientos y las perspectivas de quienes están </a:t>
            </a:r>
            <a:r>
              <a:rPr lang="en-US" sz="1200" kern="1200" dirty="0" err="1">
                <a:solidFill>
                  <a:schemeClr val="tx1"/>
                </a:solidFill>
                <a:effectLst/>
                <a:latin typeface="+mn-lt"/>
                <a:ea typeface="+mn-ea"/>
                <a:cs typeface="+mn-cs"/>
              </a:rPr>
              <a:t>familiarizados </a:t>
            </a:r>
            <a:r>
              <a:rPr lang="en-US" sz="1200" kern="1200" dirty="0">
                <a:solidFill>
                  <a:schemeClr val="tx1"/>
                </a:solidFill>
                <a:effectLst/>
                <a:latin typeface="+mn-lt"/>
                <a:ea typeface="+mn-ea"/>
                <a:cs typeface="+mn-cs"/>
              </a:rPr>
              <a:t>con el área de evaluación. </a:t>
            </a:r>
          </a:p>
          <a:p>
            <a:r>
              <a:rPr lang="en-US" sz="1200" b="1" kern="1200" dirty="0">
                <a:solidFill>
                  <a:schemeClr val="tx1"/>
                </a:solidFill>
                <a:effectLst/>
                <a:latin typeface="+mn-lt"/>
                <a:ea typeface="+mn-ea"/>
                <a:cs typeface="+mn-cs"/>
              </a:rPr>
              <a:t>Utilizar las fuentes de datos existentes. </a:t>
            </a:r>
            <a:r>
              <a:rPr lang="en-US" sz="1200" kern="1200" dirty="0">
                <a:solidFill>
                  <a:schemeClr val="tx1"/>
                </a:solidFill>
                <a:effectLst/>
                <a:latin typeface="+mn-lt"/>
                <a:ea typeface="+mn-ea"/>
                <a:cs typeface="+mn-cs"/>
              </a:rPr>
              <a:t>Solicitar datos preexistentes a organismos técnicos, </a:t>
            </a:r>
            <a:r>
              <a:rPr lang="en-US" sz="1200" kern="1200" dirty="0" err="1">
                <a:solidFill>
                  <a:schemeClr val="tx1"/>
                </a:solidFill>
                <a:effectLst/>
                <a:latin typeface="+mn-lt"/>
                <a:ea typeface="+mn-ea"/>
                <a:cs typeface="+mn-cs"/>
              </a:rPr>
              <a:t>oficinas de</a:t>
            </a:r>
            <a:r>
              <a:rPr lang="en-US" sz="1200" kern="1200" dirty="0">
                <a:solidFill>
                  <a:schemeClr val="tx1"/>
                </a:solidFill>
                <a:effectLst/>
                <a:latin typeface="+mn-lt"/>
                <a:ea typeface="+mn-ea"/>
                <a:cs typeface="+mn-cs"/>
              </a:rPr>
              <a:t> estadística e instituciones de investigación buscando en Internet y consultando bibliotecas especializadas y colecciones de datos para obtener mapas relevantes y otros datos secundarios. </a:t>
            </a:r>
          </a:p>
          <a:p>
            <a:r>
              <a:rPr lang="en-US" sz="1200" b="1" kern="1200" dirty="0">
                <a:solidFill>
                  <a:schemeClr val="tx1"/>
                </a:solidFill>
                <a:effectLst/>
                <a:latin typeface="+mn-lt"/>
                <a:ea typeface="+mn-ea"/>
                <a:cs typeface="+mn-cs"/>
              </a:rPr>
              <a:t>Encargar nuevos ejercicios de recopilación de información. </a:t>
            </a:r>
            <a:r>
              <a:rPr lang="en-US" sz="1200" kern="1200" dirty="0">
                <a:solidFill>
                  <a:schemeClr val="tx1"/>
                </a:solidFill>
                <a:effectLst/>
                <a:latin typeface="+mn-lt"/>
                <a:ea typeface="+mn-ea"/>
                <a:cs typeface="+mn-cs"/>
              </a:rPr>
              <a:t>Si es necesario, encargar nuevos trabajos, como encuestas, imágenes por satélite y cálculos, para colmar lagunas de datos específicos, verificar los datos existentes o actualizar los antiguos. </a:t>
            </a: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15</a:t>
            </a:fld>
            <a:endParaRPr lang="en-US"/>
          </a:p>
        </p:txBody>
      </p:sp>
    </p:spTree>
    <p:extLst>
      <p:ext uri="{BB962C8B-B14F-4D97-AF65-F5344CB8AC3E}">
        <p14:creationId xmlns:p14="http://schemas.microsoft.com/office/powerpoint/2010/main" val="182913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16</a:t>
            </a:fld>
            <a:endParaRPr lang="en-US"/>
          </a:p>
        </p:txBody>
      </p:sp>
    </p:spTree>
    <p:extLst>
      <p:ext uri="{BB962C8B-B14F-4D97-AF65-F5344CB8AC3E}">
        <p14:creationId xmlns:p14="http://schemas.microsoft.com/office/powerpoint/2010/main" val="45043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17</a:t>
            </a:fld>
            <a:endParaRPr lang="en-US"/>
          </a:p>
        </p:txBody>
      </p:sp>
    </p:spTree>
    <p:extLst>
      <p:ext uri="{BB962C8B-B14F-4D97-AF65-F5344CB8AC3E}">
        <p14:creationId xmlns:p14="http://schemas.microsoft.com/office/powerpoint/2010/main" val="15758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18</a:t>
            </a:fld>
            <a:endParaRPr lang="en-US"/>
          </a:p>
        </p:txBody>
      </p:sp>
    </p:spTree>
    <p:extLst>
      <p:ext uri="{BB962C8B-B14F-4D97-AF65-F5344CB8AC3E}">
        <p14:creationId xmlns:p14="http://schemas.microsoft.com/office/powerpoint/2010/main" val="163207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Por tanto, esta fase final de la ROAM es fundamental para garantizar su credibilidad e impacto. Los objetivos específicos de esta fase de la evaluación son: </a:t>
            </a:r>
            <a:endParaRPr lang="en-US" dirty="0"/>
          </a:p>
          <a:p>
            <a:r>
              <a:rPr lang="en-US" sz="1200" kern="1200" dirty="0">
                <a:solidFill>
                  <a:schemeClr val="tx1"/>
                </a:solidFill>
                <a:effectLst/>
                <a:latin typeface="+mn-lt"/>
                <a:ea typeface="+mn-ea"/>
                <a:cs typeface="+mn-cs"/>
              </a:rPr>
              <a:t>Comprobar la validez y pertinencia de los resultados de la evaluación; </a:t>
            </a:r>
          </a:p>
          <a:p>
            <a:r>
              <a:rPr lang="en-US" sz="1200" kern="1200" dirty="0" err="1">
                <a:solidFill>
                  <a:schemeClr val="tx1"/>
                </a:solidFill>
                <a:effectLst/>
                <a:latin typeface="+mn-lt"/>
                <a:ea typeface="+mn-ea"/>
                <a:cs typeface="+mn-cs"/>
              </a:rPr>
              <a:t>Analizar </a:t>
            </a:r>
            <a:r>
              <a:rPr lang="en-US" sz="1200" kern="1200" dirty="0">
                <a:solidFill>
                  <a:schemeClr val="tx1"/>
                </a:solidFill>
                <a:effectLst/>
                <a:latin typeface="+mn-lt"/>
                <a:ea typeface="+mn-ea"/>
                <a:cs typeface="+mn-cs"/>
              </a:rPr>
              <a:t>más a fondo las implicaciones políticas e institucionales de los resultados; </a:t>
            </a:r>
          </a:p>
          <a:p>
            <a:r>
              <a:rPr lang="en-US" sz="1200" kern="1200" dirty="0">
                <a:solidFill>
                  <a:schemeClr val="tx1"/>
                </a:solidFill>
                <a:effectLst/>
                <a:latin typeface="+mn-lt"/>
                <a:ea typeface="+mn-ea"/>
                <a:cs typeface="+mn-cs"/>
              </a:rPr>
              <a:t>Conseguir que los responsables de la toma de decisiones apoyen los resultados de la evaluación. </a:t>
            </a:r>
          </a:p>
          <a:p>
            <a:r>
              <a:rPr lang="en-US" sz="1200" kern="1200" dirty="0">
                <a:solidFill>
                  <a:schemeClr val="tx1"/>
                </a:solidFill>
                <a:effectLst/>
                <a:latin typeface="+mn-lt"/>
                <a:ea typeface="+mn-ea"/>
                <a:cs typeface="+mn-cs"/>
              </a:rPr>
              <a:t>Elaborar recomendaciones políticas e institucionales y planificar los próximos pasos.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Aunque los principales responsables de la toma de decisiones deberían haber estado al tanto de la evolución de la situación desde el principio, ahora es especialmente importante que participen en esta fase para reforzar su apropiación de los resultados de la evaluación y ayudar a sentar las bases para la adopción de las recomendaciones que surjan.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19</a:t>
            </a:fld>
            <a:endParaRPr lang="en-US"/>
          </a:p>
        </p:txBody>
      </p:sp>
    </p:spTree>
    <p:extLst>
      <p:ext uri="{BB962C8B-B14F-4D97-AF65-F5344CB8AC3E}">
        <p14:creationId xmlns:p14="http://schemas.microsoft.com/office/powerpoint/2010/main" val="228987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Una evaluación nacional (o subnacional) de la FLR puede: </a:t>
            </a:r>
            <a:endParaRPr lang="en-US" dirty="0"/>
          </a:p>
          <a:p>
            <a:r>
              <a:rPr lang="en-US" sz="1200" kern="1200" dirty="0">
                <a:solidFill>
                  <a:schemeClr val="tx1"/>
                </a:solidFill>
                <a:effectLst/>
                <a:latin typeface="+mn-lt"/>
                <a:ea typeface="+mn-ea"/>
                <a:cs typeface="+mn-cs"/>
              </a:rPr>
              <a:t>Proporcionar los </a:t>
            </a:r>
            <a:r>
              <a:rPr lang="en-US" sz="1200" b="1" i="1" kern="1200" dirty="0">
                <a:solidFill>
                  <a:schemeClr val="tx1"/>
                </a:solidFill>
                <a:effectLst/>
                <a:latin typeface="+mn-lt"/>
                <a:ea typeface="+mn-ea"/>
                <a:cs typeface="+mn-cs"/>
              </a:rPr>
              <a:t>análisis y datos económicos y de uso de la tierra a nivel de paisaje que </a:t>
            </a:r>
            <a:r>
              <a:rPr lang="en-US" sz="1200" kern="1200" dirty="0">
                <a:solidFill>
                  <a:schemeClr val="tx1"/>
                </a:solidFill>
                <a:effectLst/>
                <a:latin typeface="+mn-lt"/>
                <a:ea typeface="+mn-ea"/>
                <a:cs typeface="+mn-cs"/>
              </a:rPr>
              <a:t>faltan y que pueden utilizarse para mejorar la calidad de la toma de decisiones sobre el uso de la tierra e informar sobre posibles reformas (por ejemplo, de la tenencia de la tierra o de los sectores agrícola y forestal); </a:t>
            </a:r>
          </a:p>
          <a:p>
            <a:r>
              <a:rPr lang="en-US" sz="1200" kern="1200" dirty="0">
                <a:solidFill>
                  <a:schemeClr val="tx1"/>
                </a:solidFill>
                <a:effectLst/>
                <a:latin typeface="+mn-lt"/>
                <a:ea typeface="+mn-ea"/>
                <a:cs typeface="+mn-cs"/>
              </a:rPr>
              <a:t>Preparar el escenario para las </a:t>
            </a:r>
            <a:r>
              <a:rPr lang="en-US" sz="1200" b="1" i="1" kern="1200" dirty="0">
                <a:solidFill>
                  <a:schemeClr val="tx1"/>
                </a:solidFill>
                <a:effectLst/>
                <a:latin typeface="+mn-lt"/>
                <a:ea typeface="+mn-ea"/>
                <a:cs typeface="+mn-cs"/>
              </a:rPr>
              <a:t>estrategias y </a:t>
            </a:r>
            <a:r>
              <a:rPr lang="en-US" sz="1200" b="1" i="1" kern="1200" dirty="0" err="1">
                <a:solidFill>
                  <a:schemeClr val="tx1"/>
                </a:solidFill>
                <a:effectLst/>
                <a:latin typeface="+mn-lt"/>
                <a:ea typeface="+mn-ea"/>
                <a:cs typeface="+mn-cs"/>
              </a:rPr>
              <a:t>programas </a:t>
            </a:r>
            <a:r>
              <a:rPr lang="en-US" sz="1200" b="1" i="1" kern="1200" dirty="0">
                <a:solidFill>
                  <a:schemeClr val="tx1"/>
                </a:solidFill>
                <a:effectLst/>
                <a:latin typeface="+mn-lt"/>
                <a:ea typeface="+mn-ea"/>
                <a:cs typeface="+mn-cs"/>
              </a:rPr>
              <a:t>de trabajo a nivel nacional </a:t>
            </a:r>
            <a:r>
              <a:rPr lang="en-US" sz="1200" kern="1200" dirty="0">
                <a:solidFill>
                  <a:schemeClr val="tx1"/>
                </a:solidFill>
                <a:effectLst/>
                <a:latin typeface="+mn-lt"/>
                <a:ea typeface="+mn-ea"/>
                <a:cs typeface="+mn-cs"/>
              </a:rPr>
              <a:t>sobre la RPF, la gestión sostenible de la tierra y la REDD+, proporcionando una visión general de las áreas prioritarias para la restauración, las diferentes opciones de restauración disponibles y sus costes y beneficios relativos, y los grupos de partes interesadas clave que tendrán que participar en cualquier trabajo de seguimiento de la RPF en el país; </a:t>
            </a:r>
          </a:p>
          <a:p>
            <a:r>
              <a:rPr lang="en-US" sz="1200" kern="1200" dirty="0">
                <a:solidFill>
                  <a:schemeClr val="tx1"/>
                </a:solidFill>
                <a:effectLst/>
                <a:latin typeface="+mn-lt"/>
                <a:ea typeface="+mn-ea"/>
                <a:cs typeface="+mn-cs"/>
              </a:rPr>
              <a:t>Conseguir </a:t>
            </a:r>
            <a:r>
              <a:rPr lang="en-US" sz="1200" b="1" i="1" kern="1200" dirty="0">
                <a:solidFill>
                  <a:schemeClr val="tx1"/>
                </a:solidFill>
                <a:effectLst/>
                <a:latin typeface="+mn-lt"/>
                <a:ea typeface="+mn-ea"/>
                <a:cs typeface="+mn-cs"/>
              </a:rPr>
              <a:t>un apoyo de alto nivel </a:t>
            </a:r>
            <a:r>
              <a:rPr lang="en-US" sz="1200" kern="1200" dirty="0">
                <a:solidFill>
                  <a:schemeClr val="tx1"/>
                </a:solidFill>
                <a:effectLst/>
                <a:latin typeface="+mn-lt"/>
                <a:ea typeface="+mn-ea"/>
                <a:cs typeface="+mn-cs"/>
              </a:rPr>
              <a:t>para la RPF, involucrando a los principales responsables políticos y de la toma de decisiones de diferentes sectores, así como a otras partes interesadas o con influencia en la gestión de los paisajes; </a:t>
            </a:r>
          </a:p>
          <a:p>
            <a:r>
              <a:rPr lang="en-US" sz="1200" kern="1200" dirty="0">
                <a:solidFill>
                  <a:schemeClr val="tx1"/>
                </a:solidFill>
                <a:effectLst/>
                <a:latin typeface="+mn-lt"/>
                <a:ea typeface="+mn-ea"/>
                <a:cs typeface="+mn-cs"/>
              </a:rPr>
              <a:t>Aumentar la </a:t>
            </a:r>
            <a:r>
              <a:rPr lang="en-US" sz="1200" b="1" i="1" kern="1200" dirty="0">
                <a:solidFill>
                  <a:schemeClr val="tx1"/>
                </a:solidFill>
                <a:effectLst/>
                <a:latin typeface="+mn-lt"/>
                <a:ea typeface="+mn-ea"/>
                <a:cs typeface="+mn-cs"/>
              </a:rPr>
              <a:t>comprensión compartida </a:t>
            </a:r>
            <a:r>
              <a:rPr lang="en-US" sz="1200" kern="1200" dirty="0">
                <a:solidFill>
                  <a:schemeClr val="tx1"/>
                </a:solidFill>
                <a:effectLst/>
                <a:latin typeface="+mn-lt"/>
                <a:ea typeface="+mn-ea"/>
                <a:cs typeface="+mn-cs"/>
              </a:rPr>
              <a:t>de las oportunidades de RPF y el valor de un enfoque multisectorial de la restauración.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sectorial y a nivel de paisaje para la restauración, reuniendo al personal de las agencias gubernamentales, a los actores de la sociedad civil y a los investigadores para trabajar en la evaluación.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 las agencias gubernamentales, los actores de la sociedad civil y los investigadores para que trabajen juntos en la evaluación. </a:t>
            </a:r>
          </a:p>
          <a:p>
            <a:endParaRPr lang="en-US" sz="120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20</a:t>
            </a:fld>
            <a:endParaRPr lang="en-US"/>
          </a:p>
        </p:txBody>
      </p:sp>
    </p:spTree>
    <p:extLst>
      <p:ext uri="{BB962C8B-B14F-4D97-AF65-F5344CB8AC3E}">
        <p14:creationId xmlns:p14="http://schemas.microsoft.com/office/powerpoint/2010/main" val="68844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Los enfoques de paisaje se </a:t>
            </a:r>
            <a:r>
              <a:rPr lang="en-GB" sz="1200" kern="1200" dirty="0">
                <a:solidFill>
                  <a:schemeClr val="tx1"/>
                </a:solidFill>
                <a:effectLst/>
                <a:latin typeface="+mn-lt"/>
                <a:ea typeface="+mn-ea"/>
                <a:cs typeface="+mn-cs"/>
              </a:rPr>
              <a:t>refieren a "un conjunto de conceptos, herramientas, métodos y enfoques desplegados en los paisajes en un intento de lograr múltiples objetivos económicos, sociales y ambientales (multifuncionalidad) a través de procesos que reconocen, reconcilian y sinergizan los intereses, actitudes y acciones de múltiples actores".  Por tanto, un enfoque paisajístico aborda los procesos a gran escala de forma integrada y multidisciplinar, combinando la gestión de los recursos naturales con consideraciones medioambientales y de medios de vida. También tiene en cuenta las actividades humanas y sus instituciones, considerándolas como parte integrante del sistema y no como agentes externos. </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Aunque los enfoques paisajísticos son específicos para cada contexto, suelen incorporar una serie de principios, como la gestión adaptativa, la participación de las partes interesadas y los objetivos múltiples. Los enfoques paisajísticos integrados para el uso sostenible de la tierra y la agricultura pueden abarcar y atravesar varias opciones, como la gestión de cuencas hidrográficas, la conservación de la biodiversidad, la gestión sostenible de la tierra, la restauración de bosques y paisajes, los enfoques basados en los ecosistemas y la gestión de zonas costeras.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1629-2D55-8341-A186-24A7F56F8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01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831629-2D55-8341-A186-24A7F56F8FFC}" type="slidenum">
              <a:rPr lang="en-US" smtClean="0"/>
              <a:t>22</a:t>
            </a:fld>
            <a:endParaRPr lang="en-US"/>
          </a:p>
        </p:txBody>
      </p:sp>
    </p:spTree>
    <p:extLst>
      <p:ext uri="{BB962C8B-B14F-4D97-AF65-F5344CB8AC3E}">
        <p14:creationId xmlns:p14="http://schemas.microsoft.com/office/powerpoint/2010/main" val="36547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Los enfoques de paisajes climáticamente inteligentes </a:t>
            </a:r>
            <a:r>
              <a:rPr lang="en-GB" sz="1200" kern="1200" dirty="0">
                <a:solidFill>
                  <a:schemeClr val="tx1"/>
                </a:solidFill>
                <a:effectLst/>
                <a:latin typeface="+mn-lt"/>
                <a:ea typeface="+mn-ea"/>
                <a:cs typeface="+mn-cs"/>
              </a:rPr>
              <a:t>pueden definirse como acciones y procesos paisajísticos que buscan integrar la mitigación y adaptación al cambio climático junto con múltiples objetivos sociales, económicos y ambientales (Harvey et al., 2013). Los paisajes agrícolas climáticamente inteligentes operan según los principios de la gestión integrada del paisaje con la incorporación explícita de objetivos de adaptación y mitigación junto con mejoras en la seguridad alimentaria, los medios de vida rurales, la conservación de la biodiversidad y los servicios ecosistémicos (Scherr et al., 2012; Harvey et al., 2014). Estos enfoques están impulsados por el objetivo final de garantizar la resiliencia, la productividad y la sostenibilidad, haciendo hincapié en la gestión adaptativa, la participación de las partes interesadas y la consecución simultánea de múltiples objetivos a escala de paisaje (Sunderland et al., 2013). Las investigaciones sugieren que todavía es necesario realizar una serie de cambios transformadores en las políticas actuales, los acuerdos institucionales y los mecanismos de financiación para llevar los paisajes climáticamente inteligentes del concepto a la realidad (Scherr et al., 2012; Harvey et al., 2014).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4</a:t>
            </a:fld>
            <a:endParaRPr lang="en-US"/>
          </a:p>
        </p:txBody>
      </p:sp>
    </p:spTree>
    <p:extLst>
      <p:ext uri="{BB962C8B-B14F-4D97-AF65-F5344CB8AC3E}">
        <p14:creationId xmlns:p14="http://schemas.microsoft.com/office/powerpoint/2010/main" val="122563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5</a:t>
            </a:fld>
            <a:endParaRPr lang="en-US"/>
          </a:p>
        </p:txBody>
      </p:sp>
    </p:spTree>
    <p:extLst>
      <p:ext uri="{BB962C8B-B14F-4D97-AF65-F5344CB8AC3E}">
        <p14:creationId xmlns:p14="http://schemas.microsoft.com/office/powerpoint/2010/main" val="145485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 Metodología de Evaluación de Oportunidades de Restauración (ROAM, por sus siglas en inglés) -un enfoque desarrollado por la UICN y el WRI- se utilizó en Uganda para guiar los procesos de desarrollo de intervenciones de restauración forestal a nivel de paisaje. La ROAM es una aplicación gradual e iterativa de una serie de análisis utilizados para identificar el mejor conjunto de oportunidades de restauración del paisaje forestal aplicables a un sitio específico.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Metodología de Evaluación de Oportunidades de Restauración (ROAM) descrita en este manual proporciona un marco flexible y asequible para que los países identifiquen y </a:t>
            </a:r>
            <a:r>
              <a:rPr lang="en-US" sz="1200" kern="1200" dirty="0" err="1">
                <a:solidFill>
                  <a:schemeClr val="tx1"/>
                </a:solidFill>
                <a:effectLst/>
                <a:latin typeface="+mn-lt"/>
                <a:ea typeface="+mn-ea"/>
                <a:cs typeface="+mn-cs"/>
              </a:rPr>
              <a:t>analicen </a:t>
            </a:r>
            <a:r>
              <a:rPr lang="en-US" sz="1200" kern="1200" dirty="0">
                <a:solidFill>
                  <a:schemeClr val="tx1"/>
                </a:solidFill>
                <a:effectLst/>
                <a:latin typeface="+mn-lt"/>
                <a:ea typeface="+mn-ea"/>
                <a:cs typeface="+mn-cs"/>
              </a:rPr>
              <a:t>rápidamente el potencial de restauración del paisaje forestal (RPF) y localicen áreas específicas de oportunidad a nivel nacional o subnacional. </a:t>
            </a:r>
            <a:endParaRPr lang="en-US" dirty="0"/>
          </a:p>
          <a:p>
            <a:r>
              <a:rPr lang="en-US" sz="1200" kern="1200" dirty="0">
                <a:solidFill>
                  <a:schemeClr val="tx1"/>
                </a:solidFill>
                <a:effectLst/>
                <a:latin typeface="+mn-lt"/>
                <a:ea typeface="+mn-ea"/>
                <a:cs typeface="+mn-cs"/>
              </a:rPr>
              <a:t>La aplicación de la ROAM suele ser llevada a cabo por un pequeño equipo central de evaluación mediante la colaboración con otros expertos y partes interesadas. Una evaluación a nivel nacional suele requerir entre 15 y 30 días de trabajo por parte del equipo de evaluación, repartidos en un periodo de dos a tres meses. </a:t>
            </a:r>
          </a:p>
          <a:p>
            <a:endParaRPr lang="en-US" sz="1200" kern="1200" dirty="0">
              <a:solidFill>
                <a:schemeClr val="tx1"/>
              </a:solidFill>
              <a:effectLst/>
              <a:latin typeface="+mn-lt"/>
              <a:ea typeface="+mn-ea"/>
              <a:cs typeface="+mn-cs"/>
            </a:endParaRPr>
          </a:p>
          <a:p>
            <a:r>
              <a:rPr lang="en-US" dirty="0"/>
              <a:t>¿Dónde es viable la restauración desde el punto de vista social, económico y ecológico? </a:t>
            </a:r>
          </a:p>
          <a:p>
            <a:r>
              <a:rPr lang="en-US" dirty="0"/>
              <a:t>¿Cuál es la extensión total de las oportunidades de restauración en el país/región? </a:t>
            </a:r>
          </a:p>
          <a:p>
            <a:r>
              <a:rPr lang="en-US" dirty="0"/>
              <a:t>¿Qué tipos de restauración son viables en las distintas partes del país? </a:t>
            </a:r>
          </a:p>
          <a:p>
            <a:r>
              <a:rPr lang="en-US" dirty="0"/>
              <a:t>¿Cuáles son los costes y beneficios, incluido el almacenamiento de carbono, asociados a las diferentes estrategias de restauración? </a:t>
            </a:r>
          </a:p>
          <a:p>
            <a:r>
              <a:rPr lang="en-US" dirty="0"/>
              <a:t>¿Qué incentivos políticos, financieros y sociales existen o son necesarios para apoyar la restauración? </a:t>
            </a:r>
          </a:p>
          <a:p>
            <a:r>
              <a:rPr lang="en-US" dirty="0"/>
              <a:t>¿Quiénes son las partes interesadas con las que debemos comprometernos?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6</a:t>
            </a:fld>
            <a:endParaRPr lang="en-US"/>
          </a:p>
        </p:txBody>
      </p:sp>
    </p:spTree>
    <p:extLst>
      <p:ext uri="{BB962C8B-B14F-4D97-AF65-F5344CB8AC3E}">
        <p14:creationId xmlns:p14="http://schemas.microsoft.com/office/powerpoint/2010/main" val="331182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 probable que esta fase incluya una serie de debates y reuniones para ayudar a preparar y planificar la evaluación, que culminará con un taller nacional de inicio para compartir el plan y buscar el respaldo de alto nivel de la evaluación. </a:t>
            </a:r>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7</a:t>
            </a:fld>
            <a:endParaRPr lang="en-US"/>
          </a:p>
        </p:txBody>
      </p:sp>
    </p:spTree>
    <p:extLst>
      <p:ext uri="{BB962C8B-B14F-4D97-AF65-F5344CB8AC3E}">
        <p14:creationId xmlns:p14="http://schemas.microsoft.com/office/powerpoint/2010/main" val="290115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8</a:t>
            </a:fld>
            <a:endParaRPr lang="en-US"/>
          </a:p>
        </p:txBody>
      </p:sp>
    </p:spTree>
    <p:extLst>
      <p:ext uri="{BB962C8B-B14F-4D97-AF65-F5344CB8AC3E}">
        <p14:creationId xmlns:p14="http://schemas.microsoft.com/office/powerpoint/2010/main" val="19355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6DDC95-602B-E743-A712-D1FA9CB88E5B}" type="slidenum">
              <a:rPr lang="en-US" smtClean="0"/>
              <a:t>9</a:t>
            </a:fld>
            <a:endParaRPr lang="en-US"/>
          </a:p>
        </p:txBody>
      </p:sp>
    </p:spTree>
    <p:extLst>
      <p:ext uri="{BB962C8B-B14F-4D97-AF65-F5344CB8AC3E}">
        <p14:creationId xmlns:p14="http://schemas.microsoft.com/office/powerpoint/2010/main" val="190742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10</a:t>
            </a:fld>
            <a:endParaRPr lang="en-US"/>
          </a:p>
        </p:txBody>
      </p:sp>
    </p:spTree>
    <p:extLst>
      <p:ext uri="{BB962C8B-B14F-4D97-AF65-F5344CB8AC3E}">
        <p14:creationId xmlns:p14="http://schemas.microsoft.com/office/powerpoint/2010/main" val="135983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6761-CD83-6F45-B2D3-EF014588A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663C7-415F-F749-A1B5-D015EAF33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F471DE-3D83-314A-A677-5AEC0E2A4CB4}"/>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5" name="Footer Placeholder 4">
            <a:extLst>
              <a:ext uri="{FF2B5EF4-FFF2-40B4-BE49-F238E27FC236}">
                <a16:creationId xmlns:a16="http://schemas.microsoft.com/office/drawing/2014/main" id="{275AA280-EA43-4D4A-B20A-9A2AA665E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D6B55-16EB-524B-A152-0F97BDA928A9}"/>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105369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F580-E621-3A4C-B42D-801BD90B1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C54C7-7DAE-984E-B19C-E4B05C841B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C563D-9D5C-D54A-9D68-192F71C00DEA}"/>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5" name="Footer Placeholder 4">
            <a:extLst>
              <a:ext uri="{FF2B5EF4-FFF2-40B4-BE49-F238E27FC236}">
                <a16:creationId xmlns:a16="http://schemas.microsoft.com/office/drawing/2014/main" id="{282F12E7-31D1-9D4E-A925-2918A7BD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A7F91-3251-DA46-9A37-73F60A87204A}"/>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397170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CFBA1B-8261-774A-A3F1-8B342B1E89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E3C909-FD91-1A40-8A80-785C61823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2F002-7B4C-0144-BB41-256CCC056F6F}"/>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5" name="Footer Placeholder 4">
            <a:extLst>
              <a:ext uri="{FF2B5EF4-FFF2-40B4-BE49-F238E27FC236}">
                <a16:creationId xmlns:a16="http://schemas.microsoft.com/office/drawing/2014/main" id="{95D65A68-0433-6449-A7DC-1E0DBABD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D1A84-D762-E340-8915-6748D81408A6}"/>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262691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50E6092-C8D5-0F4C-8AA3-F99E57DEED15}" type="datetimeFigureOut">
              <a:rPr lang="en-US" smtClean="0"/>
              <a:t>3/8/2022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2009B46-0B41-3149-89B8-A6FBD020F614}" type="slidenum">
              <a:rPr lang="en-US" smtClean="0"/>
              <a:t>‹Nº›</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3854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‹Nº›</a:t>
            </a:fld>
            <a:endParaRPr lang="en-US"/>
          </a:p>
        </p:txBody>
      </p:sp>
    </p:spTree>
    <p:extLst>
      <p:ext uri="{BB962C8B-B14F-4D97-AF65-F5344CB8AC3E}">
        <p14:creationId xmlns:p14="http://schemas.microsoft.com/office/powerpoint/2010/main" val="3470961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50E6092-C8D5-0F4C-8AA3-F99E57DEED15}" type="datetimeFigureOut">
              <a:rPr lang="en-US" smtClean="0"/>
              <a:t>3/8/2022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2009B46-0B41-3149-89B8-A6FBD020F614}" type="slidenum">
              <a:rPr lang="en-US" smtClean="0"/>
              <a:t>‹Nº›</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9808376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0E6092-C8D5-0F4C-8AA3-F99E57DEED15}"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09B46-0B41-3149-89B8-A6FBD020F614}" type="slidenum">
              <a:rPr lang="en-US" smtClean="0"/>
              <a:t>‹Nº›</a:t>
            </a:fld>
            <a:endParaRPr lang="en-US"/>
          </a:p>
        </p:txBody>
      </p:sp>
    </p:spTree>
    <p:extLst>
      <p:ext uri="{BB962C8B-B14F-4D97-AF65-F5344CB8AC3E}">
        <p14:creationId xmlns:p14="http://schemas.microsoft.com/office/powerpoint/2010/main" val="2196500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0E6092-C8D5-0F4C-8AA3-F99E57DEED15}"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09B46-0B41-3149-89B8-A6FBD020F614}" type="slidenum">
              <a:rPr lang="en-US" smtClean="0"/>
              <a:t>‹Nº›</a:t>
            </a:fld>
            <a:endParaRPr lang="en-US"/>
          </a:p>
        </p:txBody>
      </p:sp>
    </p:spTree>
    <p:extLst>
      <p:ext uri="{BB962C8B-B14F-4D97-AF65-F5344CB8AC3E}">
        <p14:creationId xmlns:p14="http://schemas.microsoft.com/office/powerpoint/2010/main" val="284067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0E6092-C8D5-0F4C-8AA3-F99E57DEED15}"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09B46-0B41-3149-89B8-A6FBD020F614}" type="slidenum">
              <a:rPr lang="en-US" smtClean="0"/>
              <a:t>‹Nº›</a:t>
            </a:fld>
            <a:endParaRPr lang="en-US"/>
          </a:p>
        </p:txBody>
      </p:sp>
    </p:spTree>
    <p:extLst>
      <p:ext uri="{BB962C8B-B14F-4D97-AF65-F5344CB8AC3E}">
        <p14:creationId xmlns:p14="http://schemas.microsoft.com/office/powerpoint/2010/main" val="542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E6092-C8D5-0F4C-8AA3-F99E57DEED15}"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09B46-0B41-3149-89B8-A6FBD020F614}" type="slidenum">
              <a:rPr lang="en-US" smtClean="0"/>
              <a:t>‹Nº›</a:t>
            </a:fld>
            <a:endParaRPr lang="en-US"/>
          </a:p>
        </p:txBody>
      </p:sp>
    </p:spTree>
    <p:extLst>
      <p:ext uri="{BB962C8B-B14F-4D97-AF65-F5344CB8AC3E}">
        <p14:creationId xmlns:p14="http://schemas.microsoft.com/office/powerpoint/2010/main" val="155012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50E6092-C8D5-0F4C-8AA3-F99E57DEED15}" type="datetimeFigureOut">
              <a:rPr lang="en-US" smtClean="0"/>
              <a:t>3/8/2022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009B46-0B41-3149-89B8-A6FBD020F614}" type="slidenum">
              <a:rPr lang="en-US" smtClean="0"/>
              <a:t>‹Nº›</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229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8DC5-F3C6-9B4F-8940-5A6B38A83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A50BB-1533-5841-91DC-143FAD0A7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9E894-421A-4145-A243-4E000777E5CF}"/>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5" name="Footer Placeholder 4">
            <a:extLst>
              <a:ext uri="{FF2B5EF4-FFF2-40B4-BE49-F238E27FC236}">
                <a16:creationId xmlns:a16="http://schemas.microsoft.com/office/drawing/2014/main" id="{27AE8664-FAB0-B94F-8639-A98DEEBBD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9B049-024F-2146-95F0-E6C675187631}"/>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462867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50E6092-C8D5-0F4C-8AA3-F99E57DEED15}" type="datetimeFigureOut">
              <a:rPr lang="en-US" smtClean="0"/>
              <a:t>3/8/2022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009B46-0B41-3149-89B8-A6FBD020F614}" type="slidenum">
              <a:rPr lang="en-US" smtClean="0"/>
              <a:t>‹Nº›</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9074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‹Nº›</a:t>
            </a:fld>
            <a:endParaRPr lang="en-US"/>
          </a:p>
        </p:txBody>
      </p:sp>
    </p:spTree>
    <p:extLst>
      <p:ext uri="{BB962C8B-B14F-4D97-AF65-F5344CB8AC3E}">
        <p14:creationId xmlns:p14="http://schemas.microsoft.com/office/powerpoint/2010/main" val="3012402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‹Nº›</a:t>
            </a:fld>
            <a:endParaRPr lang="en-US"/>
          </a:p>
        </p:txBody>
      </p:sp>
    </p:spTree>
    <p:extLst>
      <p:ext uri="{BB962C8B-B14F-4D97-AF65-F5344CB8AC3E}">
        <p14:creationId xmlns:p14="http://schemas.microsoft.com/office/powerpoint/2010/main" val="262745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3D3E-6112-184F-81BC-3F6A8C51C3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4378F-D288-4E4E-AF50-94D84788C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C1C4C-670A-9A4C-9EE7-55727756FC40}"/>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5" name="Footer Placeholder 4">
            <a:extLst>
              <a:ext uri="{FF2B5EF4-FFF2-40B4-BE49-F238E27FC236}">
                <a16:creationId xmlns:a16="http://schemas.microsoft.com/office/drawing/2014/main" id="{D9255227-75B8-1145-AA60-9AF9964F4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D8BD6-C666-5347-A89D-F850AA75747A}"/>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152578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CE92-33FB-8F4D-B11B-9B3D82387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C3AD6-D6C4-ED4D-A9BC-F0EF42E63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4AE00-C32B-E04E-8613-901E0E4B5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1D7BD-3A40-464A-A82E-3751FAFA9B06}"/>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6" name="Footer Placeholder 5">
            <a:extLst>
              <a:ext uri="{FF2B5EF4-FFF2-40B4-BE49-F238E27FC236}">
                <a16:creationId xmlns:a16="http://schemas.microsoft.com/office/drawing/2014/main" id="{1ABE4775-10EA-AB42-99F2-60B22B5EA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FD440-2B80-6946-B875-41C31B92FB68}"/>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260029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746A-63D7-A649-A156-19EEDAD28C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B1314-B5B4-4640-980B-BAC9F2621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24FF5-A91C-3242-8C5B-4971B4C695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150FD-F967-704D-8D3D-44808C639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DCC10-F22E-9944-B8C7-09F206873B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F8D75-AA1E-D846-840A-0F32E323A2F8}"/>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8" name="Footer Placeholder 7">
            <a:extLst>
              <a:ext uri="{FF2B5EF4-FFF2-40B4-BE49-F238E27FC236}">
                <a16:creationId xmlns:a16="http://schemas.microsoft.com/office/drawing/2014/main" id="{D9060CE3-DAD5-3E44-8E6C-B2A1A28B03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0A2729-A16F-B74A-B4CF-2AEA0F07C675}"/>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25497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B1AC-8644-E545-AB43-4713E45A07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303679-7632-E847-A1E3-A817A94BD7A0}"/>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4" name="Footer Placeholder 3">
            <a:extLst>
              <a:ext uri="{FF2B5EF4-FFF2-40B4-BE49-F238E27FC236}">
                <a16:creationId xmlns:a16="http://schemas.microsoft.com/office/drawing/2014/main" id="{99A0344C-0DDE-E843-9DED-53E889964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50BCDB-806E-FB4F-A965-C6B23EF012A3}"/>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124665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5424E-4BA5-3F4F-8AC2-7F83DD66C9D1}"/>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3" name="Footer Placeholder 2">
            <a:extLst>
              <a:ext uri="{FF2B5EF4-FFF2-40B4-BE49-F238E27FC236}">
                <a16:creationId xmlns:a16="http://schemas.microsoft.com/office/drawing/2014/main" id="{7CB5601E-65F3-314F-B8A9-491CC49AC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FBEA3-C180-CA40-85B3-3BA484DB1FCC}"/>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299101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CACC-1585-AF42-A67D-5A1DF8A46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EB95B-4D24-D745-9AF9-AE61C0B797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26712-422C-CC4A-B340-4577A4A1D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D8480-6AC6-DA44-A621-57E89F663CD8}"/>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6" name="Footer Placeholder 5">
            <a:extLst>
              <a:ext uri="{FF2B5EF4-FFF2-40B4-BE49-F238E27FC236}">
                <a16:creationId xmlns:a16="http://schemas.microsoft.com/office/drawing/2014/main" id="{02DEF6F1-8977-D945-BC51-C30E5AD1A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8F45C-02DB-5A41-A097-A3F828AA2019}"/>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279635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58B8-BB28-124B-8CFF-D7ACA321A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2DA93-F822-0A46-968C-EFA046B3D3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4CA19-3E2E-3047-9A44-335F38D28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7E3AA-BFD8-CD46-B074-0D31F21C9BC1}"/>
              </a:ext>
            </a:extLst>
          </p:cNvPr>
          <p:cNvSpPr>
            <a:spLocks noGrp="1"/>
          </p:cNvSpPr>
          <p:nvPr>
            <p:ph type="dt" sz="half" idx="10"/>
          </p:nvPr>
        </p:nvSpPr>
        <p:spPr/>
        <p:txBody>
          <a:bodyPr/>
          <a:lstStyle/>
          <a:p>
            <a:fld id="{91679E0C-749D-0648-99AF-06A033E4D6FF}" type="datetimeFigureOut">
              <a:rPr lang="en-US" smtClean="0"/>
              <a:t>3/8/2022</a:t>
            </a:fld>
            <a:endParaRPr lang="en-US"/>
          </a:p>
        </p:txBody>
      </p:sp>
      <p:sp>
        <p:nvSpPr>
          <p:cNvPr id="6" name="Footer Placeholder 5">
            <a:extLst>
              <a:ext uri="{FF2B5EF4-FFF2-40B4-BE49-F238E27FC236}">
                <a16:creationId xmlns:a16="http://schemas.microsoft.com/office/drawing/2014/main" id="{12D39C50-B00C-564E-A092-3B98B1538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3C71A-F05F-9346-84A1-82FBB99391E9}"/>
              </a:ext>
            </a:extLst>
          </p:cNvPr>
          <p:cNvSpPr>
            <a:spLocks noGrp="1"/>
          </p:cNvSpPr>
          <p:nvPr>
            <p:ph type="sldNum" sz="quarter" idx="12"/>
          </p:nvPr>
        </p:nvSpPr>
        <p:spPr/>
        <p:txBody>
          <a:bodyPr/>
          <a:lstStyle/>
          <a:p>
            <a:fld id="{4877A6B1-9E30-314F-85D8-8F5861B832E8}" type="slidenum">
              <a:rPr lang="en-US" smtClean="0"/>
              <a:t>‹Nº›</a:t>
            </a:fld>
            <a:endParaRPr lang="en-US"/>
          </a:p>
        </p:txBody>
      </p:sp>
    </p:spTree>
    <p:extLst>
      <p:ext uri="{BB962C8B-B14F-4D97-AF65-F5344CB8AC3E}">
        <p14:creationId xmlns:p14="http://schemas.microsoft.com/office/powerpoint/2010/main" val="205854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B9718-0583-D242-A7E8-B35D305EC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a:extLst>
              <a:ext uri="{FF2B5EF4-FFF2-40B4-BE49-F238E27FC236}">
                <a16:creationId xmlns:a16="http://schemas.microsoft.com/office/drawing/2014/main" id="{4539A032-723B-5F4B-9BDC-B28B3259F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a:extLst>
              <a:ext uri="{FF2B5EF4-FFF2-40B4-BE49-F238E27FC236}">
                <a16:creationId xmlns:a16="http://schemas.microsoft.com/office/drawing/2014/main" id="{DC8EA2D4-8946-E943-AB3C-A37110443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79E0C-749D-0648-99AF-06A033E4D6FF}" type="datetimeFigureOut">
              <a:rPr lang="en-US" smtClean="0"/>
              <a:t>3/8/2022</a:t>
            </a:fld>
            <a:endParaRPr lang="en-US"/>
          </a:p>
        </p:txBody>
      </p:sp>
      <p:sp>
        <p:nvSpPr>
          <p:cNvPr id="5" name="Footer Placeholder 4">
            <a:extLst>
              <a:ext uri="{FF2B5EF4-FFF2-40B4-BE49-F238E27FC236}">
                <a16:creationId xmlns:a16="http://schemas.microsoft.com/office/drawing/2014/main" id="{5717C305-C3F6-774C-B188-0E1C4C1CB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ECD0F-533C-1D46-A33E-D1A741539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7A6B1-9E30-314F-85D8-8F5861B832E8}" type="slidenum">
              <a:rPr lang="en-US" smtClean="0"/>
              <a:t>‹Nº›</a:t>
            </a:fld>
            <a:endParaRPr lang="en-US"/>
          </a:p>
        </p:txBody>
      </p:sp>
    </p:spTree>
    <p:extLst>
      <p:ext uri="{BB962C8B-B14F-4D97-AF65-F5344CB8AC3E}">
        <p14:creationId xmlns:p14="http://schemas.microsoft.com/office/powerpoint/2010/main" val="109783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Haga clic para editar el estilo del título principal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50E6092-C8D5-0F4C-8AA3-F99E57DEED15}" type="datetimeFigureOut">
              <a:rPr lang="en-US" smtClean="0"/>
              <a:t>3/8/2022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2009B46-0B41-3149-89B8-A6FBD020F614}" type="slidenum">
              <a:rPr lang="en-US" smtClean="0"/>
              <a:t>‹Nº›</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341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o.org/nr/kagera/tools-and-methods/lada-local-level-assessment-manuals/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asb.cgiar.org/climate-smart-landscapes/digital-edition/resources/Climate-Smart_Landscapes-LR.pdf" TargetMode="External"/><Relationship Id="rId4" Type="http://schemas.openxmlformats.org/officeDocument/2006/relationships/hyperlink" Target="https://www.fao.org/climate-smart-agriculture-sourcebook/concept/module-a3-landscapes/chapter-a3-3/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E3B15A24-6088-D048-9028-906DF199824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5"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70186-FFD1-D14C-A505-22EA44D13A9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Enfoques paisajísticos de las evaluaciones del sistema</a:t>
            </a:r>
          </a:p>
        </p:txBody>
      </p:sp>
      <p:sp>
        <p:nvSpPr>
          <p:cNvPr id="3" name="Subtitle 2">
            <a:extLst>
              <a:ext uri="{FF2B5EF4-FFF2-40B4-BE49-F238E27FC236}">
                <a16:creationId xmlns:a16="http://schemas.microsoft.com/office/drawing/2014/main" id="{F2B85157-A1DB-C847-AEAE-C013C3A62745}"/>
              </a:ext>
            </a:extLst>
          </p:cNvPr>
          <p:cNvSpPr>
            <a:spLocks noGrp="1"/>
          </p:cNvSpPr>
          <p:nvPr>
            <p:ph type="subTitle" idx="1"/>
          </p:nvPr>
        </p:nvSpPr>
        <p:spPr>
          <a:xfrm>
            <a:off x="1796716" y="4965235"/>
            <a:ext cx="10058400" cy="1282707"/>
          </a:xfrm>
          <a:effectLst>
            <a:outerShdw blurRad="50800" dist="38100" dir="2700000" algn="tl" rotWithShape="0">
              <a:prstClr val="black">
                <a:alpha val="40000"/>
              </a:prstClr>
            </a:outerShdw>
          </a:effectLst>
        </p:spPr>
        <p:txBody>
          <a:bodyPr>
            <a:normAutofit/>
          </a:bodyPr>
          <a:lstStyle/>
          <a:p>
            <a:pPr algn="l"/>
            <a:r>
              <a:rPr lang="en-US" sz="1800" dirty="0">
                <a:solidFill>
                  <a:srgbClr val="FFFFFF"/>
                </a:solidFill>
              </a:rPr>
              <a:t>Krystal Crumpler, </a:t>
            </a:r>
          </a:p>
          <a:p>
            <a:pPr algn="l"/>
            <a:r>
              <a:rPr lang="en-US" sz="1800" dirty="0">
                <a:solidFill>
                  <a:srgbClr val="FFFFFF"/>
                </a:solidFill>
              </a:rPr>
              <a:t>Especialista en cambio climático y recursos naturales de la FAO </a:t>
            </a:r>
          </a:p>
        </p:txBody>
      </p:sp>
    </p:spTree>
    <p:extLst>
      <p:ext uri="{BB962C8B-B14F-4D97-AF65-F5344CB8AC3E}">
        <p14:creationId xmlns:p14="http://schemas.microsoft.com/office/powerpoint/2010/main" val="234987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E86-6EE6-7844-95C5-FD2176A61BAF}"/>
              </a:ext>
            </a:extLst>
          </p:cNvPr>
          <p:cNvSpPr>
            <a:spLocks noGrp="1"/>
          </p:cNvSpPr>
          <p:nvPr>
            <p:ph type="title"/>
          </p:nvPr>
        </p:nvSpPr>
        <p:spPr>
          <a:xfrm>
            <a:off x="838200" y="365125"/>
            <a:ext cx="7852346" cy="1325563"/>
          </a:xfrm>
        </p:spPr>
        <p:txBody>
          <a:bodyPr>
            <a:normAutofit/>
          </a:bodyPr>
          <a:lstStyle/>
          <a:p>
            <a:r>
              <a:rPr lang="en-US" sz="3600" b="1" dirty="0">
                <a:solidFill>
                  <a:schemeClr val="accent1">
                    <a:lumMod val="50000"/>
                  </a:schemeClr>
                </a:solidFill>
              </a:rPr>
              <a:t>PASO 3: </a:t>
            </a:r>
            <a:r>
              <a:rPr lang="en-US" sz="3600" dirty="0"/>
              <a:t>Definir los productos y resultados de la evaluación</a:t>
            </a:r>
          </a:p>
        </p:txBody>
      </p:sp>
      <p:grpSp>
        <p:nvGrpSpPr>
          <p:cNvPr id="10" name="Group 9">
            <a:extLst>
              <a:ext uri="{FF2B5EF4-FFF2-40B4-BE49-F238E27FC236}">
                <a16:creationId xmlns:a16="http://schemas.microsoft.com/office/drawing/2014/main" id="{13DF73EE-5D03-3448-AFE8-52F147B180A7}"/>
              </a:ext>
            </a:extLst>
          </p:cNvPr>
          <p:cNvGrpSpPr/>
          <p:nvPr/>
        </p:nvGrpSpPr>
        <p:grpSpPr>
          <a:xfrm>
            <a:off x="8820461" y="365125"/>
            <a:ext cx="2268513" cy="269823"/>
            <a:chOff x="7315200" y="340009"/>
            <a:chExt cx="2268513" cy="269823"/>
          </a:xfrm>
        </p:grpSpPr>
        <p:sp>
          <p:nvSpPr>
            <p:cNvPr id="11" name="Oval 10">
              <a:extLst>
                <a:ext uri="{FF2B5EF4-FFF2-40B4-BE49-F238E27FC236}">
                  <a16:creationId xmlns:a16="http://schemas.microsoft.com/office/drawing/2014/main" id="{1887FC76-A6AF-E34C-B1C7-638B6C8A5E7D}"/>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37801793-D03D-104F-B2E5-E37B9F653E72}"/>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D0699B4A-3249-8D45-9F38-188F13C5A971}"/>
                </a:ext>
              </a:extLst>
            </p:cNvPr>
            <p:cNvSpPr/>
            <p:nvPr/>
          </p:nvSpPr>
          <p:spPr>
            <a:xfrm>
              <a:off x="8114676"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8C3579F0-0CDB-1345-94A3-82A3F734BFA9}"/>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35D85A21-5034-8A40-B619-0E207D0849B2}"/>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9C47D1A5-E18B-4046-AD06-B7FCECF4B5DD}"/>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aphicFrame>
        <p:nvGraphicFramePr>
          <p:cNvPr id="19" name="Content Placeholder 5">
            <a:extLst>
              <a:ext uri="{FF2B5EF4-FFF2-40B4-BE49-F238E27FC236}">
                <a16:creationId xmlns:a16="http://schemas.microsoft.com/office/drawing/2014/main" id="{C275639B-AD90-40E4-B1E8-49A92AEB1DB0}"/>
              </a:ext>
            </a:extLst>
          </p:cNvPr>
          <p:cNvGraphicFramePr>
            <a:graphicFrameLocks noGrp="1"/>
          </p:cNvGraphicFramePr>
          <p:nvPr>
            <p:ph idx="1"/>
            <p:extLst>
              <p:ext uri="{D42A27DB-BD31-4B8C-83A1-F6EECF244321}">
                <p14:modId xmlns:p14="http://schemas.microsoft.com/office/powerpoint/2010/main" val="36197496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96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E86-6EE6-7844-95C5-FD2176A61BAF}"/>
              </a:ext>
            </a:extLst>
          </p:cNvPr>
          <p:cNvSpPr>
            <a:spLocks noGrp="1"/>
          </p:cNvSpPr>
          <p:nvPr>
            <p:ph type="title"/>
          </p:nvPr>
        </p:nvSpPr>
        <p:spPr>
          <a:xfrm>
            <a:off x="839788" y="457200"/>
            <a:ext cx="4501953" cy="1188720"/>
          </a:xfrm>
        </p:spPr>
        <p:txBody>
          <a:bodyPr/>
          <a:lstStyle/>
          <a:p>
            <a:r>
              <a:rPr lang="en-US" b="1" dirty="0">
                <a:solidFill>
                  <a:schemeClr val="accent1">
                    <a:lumMod val="50000"/>
                  </a:schemeClr>
                </a:solidFill>
              </a:rPr>
              <a:t>PASO 4</a:t>
            </a:r>
            <a:r>
              <a:rPr lang="en-US" dirty="0"/>
              <a:t>: Definir el alcance</a:t>
            </a:r>
          </a:p>
        </p:txBody>
      </p:sp>
      <p:sp>
        <p:nvSpPr>
          <p:cNvPr id="53" name="Text Placeholder 52">
            <a:extLst>
              <a:ext uri="{FF2B5EF4-FFF2-40B4-BE49-F238E27FC236}">
                <a16:creationId xmlns:a16="http://schemas.microsoft.com/office/drawing/2014/main" id="{239AB858-AF7C-8348-AE1E-EDB6FBF37213}"/>
              </a:ext>
            </a:extLst>
          </p:cNvPr>
          <p:cNvSpPr>
            <a:spLocks noGrp="1"/>
          </p:cNvSpPr>
          <p:nvPr>
            <p:ph type="body" sz="half" idx="2"/>
          </p:nvPr>
        </p:nvSpPr>
        <p:spPr>
          <a:xfrm>
            <a:off x="939477" y="2192310"/>
            <a:ext cx="4501953" cy="4028607"/>
          </a:xfrm>
        </p:spPr>
        <p:txBody>
          <a:bodyPr>
            <a:normAutofit fontScale="92500" lnSpcReduction="10000"/>
          </a:bodyPr>
          <a:lstStyle/>
          <a:p>
            <a:r>
              <a:rPr lang="en-US" b="1" dirty="0"/>
              <a:t>Definir el ámbito geográfico de la evaluación </a:t>
            </a:r>
          </a:p>
          <a:p>
            <a:pPr marL="171450" indent="-171450">
              <a:buFont typeface="Arial" panose="020B0604020202020204" pitchFamily="34" charset="0"/>
              <a:buChar char="•"/>
            </a:pPr>
            <a:r>
              <a:rPr lang="en-US" dirty="0"/>
              <a:t>¿A qué </a:t>
            </a:r>
            <a:r>
              <a:rPr lang="en-US" b="1" dirty="0"/>
              <a:t>escala se </a:t>
            </a:r>
            <a:r>
              <a:rPr lang="en-US" dirty="0"/>
              <a:t>hará la evaluación (nacional o subnacional)? </a:t>
            </a:r>
          </a:p>
          <a:p>
            <a:r>
              <a:rPr lang="en-US" dirty="0"/>
              <a:t>- ¿Es esto </a:t>
            </a:r>
            <a:r>
              <a:rPr lang="en-US" b="1" dirty="0"/>
              <a:t>factible</a:t>
            </a:r>
            <a:r>
              <a:rPr lang="en-US" dirty="0"/>
              <a:t>, teniendo en cuenta los recursos disponibles? </a:t>
            </a:r>
          </a:p>
          <a:p>
            <a:endParaRPr lang="en-US" dirty="0"/>
          </a:p>
          <a:p>
            <a:pPr lvl="0">
              <a:lnSpc>
                <a:spcPct val="100000"/>
              </a:lnSpc>
              <a:spcBef>
                <a:spcPts val="0"/>
              </a:spcBef>
              <a:defRPr/>
            </a:pPr>
            <a:r>
              <a:rPr lang="en-US" b="1" dirty="0"/>
              <a:t>Estratificar el área de evaluación </a:t>
            </a:r>
          </a:p>
          <a:p>
            <a:r>
              <a:rPr lang="en-US" dirty="0"/>
              <a:t>- ¿Cuáles son los principales </a:t>
            </a:r>
            <a:r>
              <a:rPr lang="en-US" b="1" dirty="0"/>
              <a:t>rasgos </a:t>
            </a:r>
            <a:r>
              <a:rPr lang="en-US" dirty="0"/>
              <a:t>distintivos (en términos de características relevantes para la restauración) entre las diferentes partes de la zona de evaluación? </a:t>
            </a:r>
          </a:p>
          <a:p>
            <a:r>
              <a:rPr lang="en-US" dirty="0"/>
              <a:t>- ¿Cuáles son los factores (</a:t>
            </a:r>
            <a:r>
              <a:rPr lang="en-US" b="1" dirty="0"/>
              <a:t>físicos, sociales, económicos) </a:t>
            </a:r>
            <a:r>
              <a:rPr lang="en-US" dirty="0"/>
              <a:t>que están detrás de esta heterogeneidad? </a:t>
            </a:r>
          </a:p>
          <a:p>
            <a:r>
              <a:rPr lang="en-US" dirty="0"/>
              <a:t>- ¿Podemos basar la estratificación en las </a:t>
            </a:r>
            <a:r>
              <a:rPr lang="en-US" b="1" dirty="0"/>
              <a:t>zonas </a:t>
            </a:r>
            <a:r>
              <a:rPr lang="en-US" b="1" dirty="0" err="1"/>
              <a:t>agroecológicas</a:t>
            </a:r>
            <a:r>
              <a:rPr lang="en-US" b="1" dirty="0"/>
              <a:t> </a:t>
            </a:r>
            <a:r>
              <a:rPr lang="en-US" dirty="0"/>
              <a:t>del </a:t>
            </a:r>
            <a:r>
              <a:rPr lang="en-US" dirty="0" err="1"/>
              <a:t>área</a:t>
            </a:r>
            <a:r>
              <a:rPr lang="en-US" dirty="0"/>
              <a:t> </a:t>
            </a:r>
            <a:r>
              <a:rPr lang="en-US" b="1" dirty="0"/>
              <a:t>o en los límites administrativos</a:t>
            </a:r>
            <a:r>
              <a:rPr lang="en-US" dirty="0"/>
              <a:t>? </a:t>
            </a:r>
          </a:p>
          <a:p>
            <a:endParaRPr lang="en-US" dirty="0"/>
          </a:p>
          <a:p>
            <a:endParaRPr lang="en-US" dirty="0"/>
          </a:p>
        </p:txBody>
      </p:sp>
      <p:grpSp>
        <p:nvGrpSpPr>
          <p:cNvPr id="30" name="Group 29">
            <a:extLst>
              <a:ext uri="{FF2B5EF4-FFF2-40B4-BE49-F238E27FC236}">
                <a16:creationId xmlns:a16="http://schemas.microsoft.com/office/drawing/2014/main" id="{635185A9-7C77-7645-A2A2-44E2445A4E3C}"/>
              </a:ext>
            </a:extLst>
          </p:cNvPr>
          <p:cNvGrpSpPr/>
          <p:nvPr/>
        </p:nvGrpSpPr>
        <p:grpSpPr>
          <a:xfrm>
            <a:off x="8820461" y="365125"/>
            <a:ext cx="2268513" cy="269823"/>
            <a:chOff x="7315200" y="340009"/>
            <a:chExt cx="2268513" cy="269823"/>
          </a:xfrm>
        </p:grpSpPr>
        <p:sp>
          <p:nvSpPr>
            <p:cNvPr id="31" name="Oval 30">
              <a:extLst>
                <a:ext uri="{FF2B5EF4-FFF2-40B4-BE49-F238E27FC236}">
                  <a16:creationId xmlns:a16="http://schemas.microsoft.com/office/drawing/2014/main" id="{E92F2CF3-D71C-3D45-880C-A4180009CBDA}"/>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46B7D00A-89AD-A84C-9FA2-883B957955FE}"/>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DE1DC6DA-708A-FD41-9DF6-DC4177BB0EC6}"/>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366D88EF-8DF9-0E40-8A0D-2FFBEEA9211A}"/>
                </a:ext>
              </a:extLst>
            </p:cNvPr>
            <p:cNvSpPr/>
            <p:nvPr/>
          </p:nvSpPr>
          <p:spPr>
            <a:xfrm>
              <a:off x="8514414"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49479D24-722E-7F4F-8FD5-B64D05B72CFF}"/>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481994BF-9138-1F45-B2EE-659459ED02A1}"/>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4" name="Picture 3" descr="Map&#10;&#10;Description automatically generated">
            <a:extLst>
              <a:ext uri="{FF2B5EF4-FFF2-40B4-BE49-F238E27FC236}">
                <a16:creationId xmlns:a16="http://schemas.microsoft.com/office/drawing/2014/main" id="{302DB239-E32E-6447-A2C9-C4F1CB7FC6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1931" y="1059802"/>
            <a:ext cx="4012131" cy="4028608"/>
          </a:xfrm>
          <a:prstGeom prst="rect">
            <a:avLst/>
          </a:prstGeom>
        </p:spPr>
      </p:pic>
      <p:pic>
        <p:nvPicPr>
          <p:cNvPr id="6" name="Picture 5" descr="Text&#10;&#10;Description automatically generated">
            <a:extLst>
              <a:ext uri="{FF2B5EF4-FFF2-40B4-BE49-F238E27FC236}">
                <a16:creationId xmlns:a16="http://schemas.microsoft.com/office/drawing/2014/main" id="{8E318BA9-4F7C-0F4A-AB58-5356640D0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0568" y="3531952"/>
            <a:ext cx="3713059" cy="2266246"/>
          </a:xfrm>
          <a:prstGeom prst="rect">
            <a:avLst/>
          </a:prstGeom>
        </p:spPr>
      </p:pic>
    </p:spTree>
    <p:extLst>
      <p:ext uri="{BB962C8B-B14F-4D97-AF65-F5344CB8AC3E}">
        <p14:creationId xmlns:p14="http://schemas.microsoft.com/office/powerpoint/2010/main" val="156511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14C9-ECA9-254E-B8E9-43108CFEC992}"/>
              </a:ext>
            </a:extLst>
          </p:cNvPr>
          <p:cNvSpPr>
            <a:spLocks noGrp="1"/>
          </p:cNvSpPr>
          <p:nvPr>
            <p:ph type="title"/>
          </p:nvPr>
        </p:nvSpPr>
        <p:spPr/>
        <p:txBody>
          <a:bodyPr>
            <a:normAutofit/>
          </a:bodyPr>
          <a:lstStyle/>
          <a:p>
            <a:r>
              <a:rPr lang="en-US" b="1" dirty="0">
                <a:solidFill>
                  <a:schemeClr val="accent1">
                    <a:lumMod val="50000"/>
                  </a:schemeClr>
                </a:solidFill>
              </a:rPr>
              <a:t>PASO 5: </a:t>
            </a:r>
            <a:r>
              <a:rPr lang="en-US" dirty="0"/>
              <a:t>Identificar los criterios de evaluación </a:t>
            </a:r>
            <a:br>
              <a:rPr lang="en-US" dirty="0"/>
            </a:br>
            <a:r>
              <a:rPr lang="en-US" dirty="0"/>
              <a:t>e indicadores </a:t>
            </a:r>
          </a:p>
        </p:txBody>
      </p:sp>
      <p:sp>
        <p:nvSpPr>
          <p:cNvPr id="17" name="Text Placeholder 16">
            <a:extLst>
              <a:ext uri="{FF2B5EF4-FFF2-40B4-BE49-F238E27FC236}">
                <a16:creationId xmlns:a16="http://schemas.microsoft.com/office/drawing/2014/main" id="{1C1249DF-924F-144E-A353-F97E1B0A2E84}"/>
              </a:ext>
            </a:extLst>
          </p:cNvPr>
          <p:cNvSpPr>
            <a:spLocks noGrp="1"/>
          </p:cNvSpPr>
          <p:nvPr>
            <p:ph type="body" sz="half" idx="2"/>
          </p:nvPr>
        </p:nvSpPr>
        <p:spPr>
          <a:xfrm>
            <a:off x="839788" y="2583034"/>
            <a:ext cx="3932237" cy="3811588"/>
          </a:xfrm>
        </p:spPr>
        <p:txBody>
          <a:bodyPr/>
          <a:lstStyle/>
          <a:p>
            <a:pPr marL="285750" indent="-285750">
              <a:buFont typeface="Arial" panose="020B0604020202020204" pitchFamily="34" charset="0"/>
              <a:buChar char="•"/>
            </a:pPr>
            <a:r>
              <a:rPr lang="en-US" dirty="0"/>
              <a:t>¿Qué factores </a:t>
            </a:r>
            <a:r>
              <a:rPr lang="en-US" b="1" dirty="0"/>
              <a:t>ecológicos </a:t>
            </a:r>
            <a:r>
              <a:rPr lang="en-US" dirty="0"/>
              <a:t>y </a:t>
            </a:r>
            <a:r>
              <a:rPr lang="en-US" b="1" dirty="0"/>
              <a:t>socioeconómicos </a:t>
            </a:r>
            <a:r>
              <a:rPr lang="en-US" dirty="0"/>
              <a:t>relevantes para la restauración nos interesan? </a:t>
            </a:r>
          </a:p>
          <a:p>
            <a:pPr marL="285750" indent="-285750">
              <a:buFont typeface="Arial" panose="020B0604020202020204" pitchFamily="34" charset="0"/>
              <a:buChar char="•"/>
            </a:pPr>
            <a:r>
              <a:rPr lang="en-US" dirty="0"/>
              <a:t>¿De qué </a:t>
            </a:r>
            <a:r>
              <a:rPr lang="en-US" b="1" dirty="0"/>
              <a:t>datos espaciales se </a:t>
            </a:r>
            <a:r>
              <a:rPr lang="en-US" dirty="0"/>
              <a:t>dispone sobre estos factores?</a:t>
            </a:r>
          </a:p>
          <a:p>
            <a:pPr marL="285750" indent="-285750">
              <a:buFont typeface="Arial" panose="020B0604020202020204" pitchFamily="34" charset="0"/>
              <a:buChar char="•"/>
            </a:pPr>
            <a:r>
              <a:rPr lang="en-US" dirty="0"/>
              <a:t>¿Hay otros datos disponibles que podamos utilizar como </a:t>
            </a:r>
            <a:r>
              <a:rPr lang="en-US" b="1" dirty="0"/>
              <a:t>indicadores indirectos</a:t>
            </a:r>
            <a:r>
              <a:rPr lang="en-US" dirty="0"/>
              <a:t>? </a:t>
            </a:r>
          </a:p>
          <a:p>
            <a:endParaRPr lang="en-US" dirty="0"/>
          </a:p>
          <a:p>
            <a:endParaRPr lang="en-US" dirty="0"/>
          </a:p>
        </p:txBody>
      </p:sp>
      <p:grpSp>
        <p:nvGrpSpPr>
          <p:cNvPr id="21" name="Group 20">
            <a:extLst>
              <a:ext uri="{FF2B5EF4-FFF2-40B4-BE49-F238E27FC236}">
                <a16:creationId xmlns:a16="http://schemas.microsoft.com/office/drawing/2014/main" id="{E8D1BA78-18FA-C044-A718-D1AEC4BC3309}"/>
              </a:ext>
            </a:extLst>
          </p:cNvPr>
          <p:cNvGrpSpPr/>
          <p:nvPr/>
        </p:nvGrpSpPr>
        <p:grpSpPr>
          <a:xfrm>
            <a:off x="8820461" y="365125"/>
            <a:ext cx="2268513" cy="269823"/>
            <a:chOff x="7315200" y="340009"/>
            <a:chExt cx="2268513" cy="269823"/>
          </a:xfrm>
        </p:grpSpPr>
        <p:sp>
          <p:nvSpPr>
            <p:cNvPr id="22" name="Oval 21">
              <a:extLst>
                <a:ext uri="{FF2B5EF4-FFF2-40B4-BE49-F238E27FC236}">
                  <a16:creationId xmlns:a16="http://schemas.microsoft.com/office/drawing/2014/main" id="{2A2937C4-9293-4C49-AB6D-8240C7AA2016}"/>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5173242D-8D9C-CF41-8051-4C8A4E97C3C2}"/>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89D7CE56-4927-B344-84B9-1A594438FA73}"/>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752EDF32-29F4-B845-BFD0-507BEEFF25D2}"/>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2048B307-950A-C345-B41E-7705E9DEC871}"/>
                </a:ext>
              </a:extLst>
            </p:cNvPr>
            <p:cNvSpPr/>
            <p:nvPr/>
          </p:nvSpPr>
          <p:spPr>
            <a:xfrm>
              <a:off x="8914152"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77E8F4EB-6D78-E74E-AE8C-FC08F5102325}"/>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8" name="Content Placeholder 7" descr="Diagram&#10;&#10;Description automatically generated">
            <a:extLst>
              <a:ext uri="{FF2B5EF4-FFF2-40B4-BE49-F238E27FC236}">
                <a16:creationId xmlns:a16="http://schemas.microsoft.com/office/drawing/2014/main" id="{CBC58BEA-5E6C-654B-8DD2-8EC8DA287B1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83188" y="1451412"/>
            <a:ext cx="6172200" cy="3945651"/>
          </a:xfrm>
        </p:spPr>
      </p:pic>
    </p:spTree>
    <p:extLst>
      <p:ext uri="{BB962C8B-B14F-4D97-AF65-F5344CB8AC3E}">
        <p14:creationId xmlns:p14="http://schemas.microsoft.com/office/powerpoint/2010/main" val="297008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14C9-ECA9-254E-B8E9-43108CFEC992}"/>
              </a:ext>
            </a:extLst>
          </p:cNvPr>
          <p:cNvSpPr>
            <a:spLocks noGrp="1"/>
          </p:cNvSpPr>
          <p:nvPr>
            <p:ph type="title"/>
          </p:nvPr>
        </p:nvSpPr>
        <p:spPr/>
        <p:txBody>
          <a:bodyPr/>
          <a:lstStyle/>
          <a:p>
            <a:r>
              <a:rPr lang="en-US" b="1" dirty="0">
                <a:solidFill>
                  <a:schemeClr val="accent1">
                    <a:lumMod val="50000"/>
                  </a:schemeClr>
                </a:solidFill>
              </a:rPr>
              <a:t>PASO 6: </a:t>
            </a:r>
            <a:r>
              <a:rPr lang="en-US" dirty="0"/>
              <a:t>Identificar las posibles opciones </a:t>
            </a:r>
          </a:p>
        </p:txBody>
      </p:sp>
      <p:sp>
        <p:nvSpPr>
          <p:cNvPr id="6" name="Text Placeholder 5">
            <a:extLst>
              <a:ext uri="{FF2B5EF4-FFF2-40B4-BE49-F238E27FC236}">
                <a16:creationId xmlns:a16="http://schemas.microsoft.com/office/drawing/2014/main" id="{987A557B-555F-BA4E-942E-33682977F3FA}"/>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¿Qué tipo de intervenciones de restauración sabemos que </a:t>
            </a:r>
            <a:r>
              <a:rPr lang="en-US" b="1" dirty="0"/>
              <a:t>existen </a:t>
            </a:r>
            <a:r>
              <a:rPr lang="en-US" dirty="0"/>
              <a:t>o son factibles en la zona? </a:t>
            </a:r>
          </a:p>
          <a:p>
            <a:pPr marL="285750" indent="-285750">
              <a:buFont typeface="Arial" panose="020B0604020202020204" pitchFamily="34" charset="0"/>
              <a:buChar char="•"/>
            </a:pPr>
            <a:r>
              <a:rPr lang="en-US" dirty="0"/>
              <a:t>¿Qué otros tipos de restauración son </a:t>
            </a:r>
            <a:r>
              <a:rPr lang="en-US" b="1" dirty="0"/>
              <a:t>posibles</a:t>
            </a:r>
            <a:r>
              <a:rPr lang="en-US" dirty="0"/>
              <a:t>? </a:t>
            </a:r>
          </a:p>
          <a:p>
            <a:endParaRPr lang="en-US" dirty="0"/>
          </a:p>
        </p:txBody>
      </p:sp>
      <p:grpSp>
        <p:nvGrpSpPr>
          <p:cNvPr id="9" name="Group 8">
            <a:extLst>
              <a:ext uri="{FF2B5EF4-FFF2-40B4-BE49-F238E27FC236}">
                <a16:creationId xmlns:a16="http://schemas.microsoft.com/office/drawing/2014/main" id="{E63969AF-D208-FA4F-8036-5586C81B77B4}"/>
              </a:ext>
            </a:extLst>
          </p:cNvPr>
          <p:cNvGrpSpPr/>
          <p:nvPr/>
        </p:nvGrpSpPr>
        <p:grpSpPr>
          <a:xfrm>
            <a:off x="8820461" y="365125"/>
            <a:ext cx="2268513" cy="269823"/>
            <a:chOff x="7315200" y="340009"/>
            <a:chExt cx="2268513" cy="269823"/>
          </a:xfrm>
        </p:grpSpPr>
        <p:sp>
          <p:nvSpPr>
            <p:cNvPr id="10" name="Oval 9">
              <a:extLst>
                <a:ext uri="{FF2B5EF4-FFF2-40B4-BE49-F238E27FC236}">
                  <a16:creationId xmlns:a16="http://schemas.microsoft.com/office/drawing/2014/main" id="{73DD87C4-79A2-464B-A266-949D0D1CE7E2}"/>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48778C46-985E-254F-BBA8-D65D4D900018}"/>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C74A46B4-2DF3-1C44-8D54-7BFD6B8CE719}"/>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77FBDB98-379D-E540-9558-DD691A786C68}"/>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E09D0DBD-C20E-B44E-9971-7280810BA630}"/>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E1281C41-CA09-CE4E-A90A-4C02909A5ED0}"/>
                </a:ext>
              </a:extLst>
            </p:cNvPr>
            <p:cNvSpPr/>
            <p:nvPr/>
          </p:nvSpPr>
          <p:spPr>
            <a:xfrm>
              <a:off x="9313890"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8" name="Picture 17" descr="Chart, line chart&#10;&#10;Description automatically generated">
            <a:extLst>
              <a:ext uri="{FF2B5EF4-FFF2-40B4-BE49-F238E27FC236}">
                <a16:creationId xmlns:a16="http://schemas.microsoft.com/office/drawing/2014/main" id="{426F98EE-D497-9F4C-8FAF-F889E56FDB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2103" y="3429000"/>
            <a:ext cx="4448175" cy="2947368"/>
          </a:xfrm>
          <a:prstGeom prst="rect">
            <a:avLst/>
          </a:prstGeom>
        </p:spPr>
      </p:pic>
      <p:pic>
        <p:nvPicPr>
          <p:cNvPr id="22" name="Content Placeholder 21" descr="Table&#10;&#10;Description automatically generated">
            <a:extLst>
              <a:ext uri="{FF2B5EF4-FFF2-40B4-BE49-F238E27FC236}">
                <a16:creationId xmlns:a16="http://schemas.microsoft.com/office/drawing/2014/main" id="{A9E2AFA6-1C33-D241-A825-BE3AFCA7B02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709355" y="1121376"/>
            <a:ext cx="4657272" cy="4873625"/>
          </a:xfrm>
        </p:spPr>
      </p:pic>
    </p:spTree>
    <p:extLst>
      <p:ext uri="{BB962C8B-B14F-4D97-AF65-F5344CB8AC3E}">
        <p14:creationId xmlns:p14="http://schemas.microsoft.com/office/powerpoint/2010/main" val="227570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2031-4DE0-B846-9D4F-CFF43D1B9653}"/>
              </a:ext>
            </a:extLst>
          </p:cNvPr>
          <p:cNvSpPr>
            <a:spLocks noGrp="1"/>
          </p:cNvSpPr>
          <p:nvPr>
            <p:ph type="title"/>
          </p:nvPr>
        </p:nvSpPr>
        <p:spPr>
          <a:xfrm>
            <a:off x="5141626" y="365125"/>
            <a:ext cx="6212174" cy="1325563"/>
          </a:xfrm>
        </p:spPr>
        <p:txBody>
          <a:bodyPr>
            <a:normAutofit fontScale="90000"/>
          </a:bodyPr>
          <a:lstStyle/>
          <a:p>
            <a:r>
              <a:rPr lang="en-US" dirty="0"/>
              <a:t>Fase 2: </a:t>
            </a:r>
            <a:r>
              <a:rPr lang="en-US" b="1" dirty="0" err="1"/>
              <a:t>Recolección</a:t>
            </a:r>
            <a:r>
              <a:rPr lang="en-US" b="1" dirty="0"/>
              <a:t> de datos </a:t>
            </a:r>
            <a:br>
              <a:rPr lang="en-US" dirty="0"/>
            </a:br>
            <a:r>
              <a:rPr lang="en-US" b="1" dirty="0"/>
              <a:t>y análisis </a:t>
            </a:r>
            <a:endParaRPr lang="en-US" dirty="0"/>
          </a:p>
        </p:txBody>
      </p:sp>
      <p:pic>
        <p:nvPicPr>
          <p:cNvPr id="8" name="Picture 7" descr="A picture containing text, queen&#10;&#10;Description automatically generated">
            <a:extLst>
              <a:ext uri="{FF2B5EF4-FFF2-40B4-BE49-F238E27FC236}">
                <a16:creationId xmlns:a16="http://schemas.microsoft.com/office/drawing/2014/main" id="{616B85AD-D6AB-1242-92B7-8CB4322BCD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878917" cy="6858000"/>
          </a:xfrm>
          <a:prstGeom prst="rect">
            <a:avLst/>
          </a:prstGeom>
        </p:spPr>
      </p:pic>
      <p:sp>
        <p:nvSpPr>
          <p:cNvPr id="6" name="Content Placeholder 5">
            <a:extLst>
              <a:ext uri="{FF2B5EF4-FFF2-40B4-BE49-F238E27FC236}">
                <a16:creationId xmlns:a16="http://schemas.microsoft.com/office/drawing/2014/main" id="{D09CB37F-BCAE-F14E-9A97-C7BAE0771CF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2887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347D-19EA-3E48-AA98-1D8DBD11DF88}"/>
              </a:ext>
            </a:extLst>
          </p:cNvPr>
          <p:cNvSpPr>
            <a:spLocks noGrp="1"/>
          </p:cNvSpPr>
          <p:nvPr>
            <p:ph type="title"/>
          </p:nvPr>
        </p:nvSpPr>
        <p:spPr>
          <a:xfrm>
            <a:off x="839788" y="457200"/>
            <a:ext cx="4158932" cy="1600200"/>
          </a:xfrm>
        </p:spPr>
        <p:txBody>
          <a:bodyPr/>
          <a:lstStyle/>
          <a:p>
            <a:r>
              <a:rPr lang="en-US" b="1" dirty="0">
                <a:solidFill>
                  <a:srgbClr val="BF4A32"/>
                </a:solidFill>
              </a:rPr>
              <a:t>PASO 1</a:t>
            </a:r>
            <a:r>
              <a:rPr lang="en-US" dirty="0"/>
              <a:t>: </a:t>
            </a:r>
            <a:r>
              <a:rPr lang="en-US" dirty="0" err="1"/>
              <a:t>Recolección</a:t>
            </a:r>
            <a:r>
              <a:rPr lang="en-US" dirty="0"/>
              <a:t> de datos</a:t>
            </a:r>
          </a:p>
        </p:txBody>
      </p:sp>
      <p:sp>
        <p:nvSpPr>
          <p:cNvPr id="25" name="Text Placeholder 24">
            <a:extLst>
              <a:ext uri="{FF2B5EF4-FFF2-40B4-BE49-F238E27FC236}">
                <a16:creationId xmlns:a16="http://schemas.microsoft.com/office/drawing/2014/main" id="{E7F28E8F-A048-554B-BF30-974B30D02BCC}"/>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Según los criterios de evaluación identificados anteriormente, ¿qué datos son </a:t>
            </a:r>
            <a:r>
              <a:rPr lang="en-US" b="1" dirty="0"/>
              <a:t>necesarios </a:t>
            </a:r>
            <a:r>
              <a:rPr lang="en-US" dirty="0"/>
              <a:t>y </a:t>
            </a:r>
            <a:r>
              <a:rPr lang="en-US" b="1" dirty="0"/>
              <a:t>están disponibles</a:t>
            </a:r>
            <a:r>
              <a:rPr lang="en-US" dirty="0"/>
              <a:t>?</a:t>
            </a:r>
          </a:p>
          <a:p>
            <a:pPr lvl="1"/>
            <a:endParaRPr lang="en-US" dirty="0"/>
          </a:p>
        </p:txBody>
      </p:sp>
      <p:grpSp>
        <p:nvGrpSpPr>
          <p:cNvPr id="15" name="Group 14">
            <a:extLst>
              <a:ext uri="{FF2B5EF4-FFF2-40B4-BE49-F238E27FC236}">
                <a16:creationId xmlns:a16="http://schemas.microsoft.com/office/drawing/2014/main" id="{49EC6C1E-9995-564A-9F04-16AC86BF9E09}"/>
              </a:ext>
            </a:extLst>
          </p:cNvPr>
          <p:cNvGrpSpPr/>
          <p:nvPr/>
        </p:nvGrpSpPr>
        <p:grpSpPr>
          <a:xfrm>
            <a:off x="9883175" y="322288"/>
            <a:ext cx="1469037" cy="269823"/>
            <a:chOff x="7315200" y="340009"/>
            <a:chExt cx="1469037" cy="269823"/>
          </a:xfrm>
        </p:grpSpPr>
        <p:sp>
          <p:nvSpPr>
            <p:cNvPr id="16" name="Oval 15">
              <a:extLst>
                <a:ext uri="{FF2B5EF4-FFF2-40B4-BE49-F238E27FC236}">
                  <a16:creationId xmlns:a16="http://schemas.microsoft.com/office/drawing/2014/main" id="{9208D3F5-4E22-624D-8660-F8DB9046F14A}"/>
                </a:ext>
              </a:extLst>
            </p:cNvPr>
            <p:cNvSpPr/>
            <p:nvPr/>
          </p:nvSpPr>
          <p:spPr>
            <a:xfrm>
              <a:off x="7315200"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A4416284-9156-8E4A-8579-1F0CC54F0765}"/>
                </a:ext>
              </a:extLst>
            </p:cNvPr>
            <p:cNvSpPr/>
            <p:nvPr/>
          </p:nvSpPr>
          <p:spPr>
            <a:xfrm>
              <a:off x="7714938"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75F5B594-B5B2-C049-B07B-84E4FF0ADFF4}"/>
                </a:ext>
              </a:extLst>
            </p:cNvPr>
            <p:cNvSpPr/>
            <p:nvPr/>
          </p:nvSpPr>
          <p:spPr>
            <a:xfrm>
              <a:off x="8114676"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E4E6C5A6-68E7-9243-B7AD-0FA539603822}"/>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 name="Rounded Rectangle 2">
            <a:extLst>
              <a:ext uri="{FF2B5EF4-FFF2-40B4-BE49-F238E27FC236}">
                <a16:creationId xmlns:a16="http://schemas.microsoft.com/office/drawing/2014/main" id="{498FC9F6-395A-874E-BE02-568D225BACFD}"/>
              </a:ext>
            </a:extLst>
          </p:cNvPr>
          <p:cNvSpPr/>
          <p:nvPr/>
        </p:nvSpPr>
        <p:spPr>
          <a:xfrm>
            <a:off x="1506683" y="2940207"/>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Encuestas a interesados/expertos</a:t>
            </a:r>
          </a:p>
        </p:txBody>
      </p:sp>
      <p:sp>
        <p:nvSpPr>
          <p:cNvPr id="22" name="Rounded Rectangle 21">
            <a:extLst>
              <a:ext uri="{FF2B5EF4-FFF2-40B4-BE49-F238E27FC236}">
                <a16:creationId xmlns:a16="http://schemas.microsoft.com/office/drawing/2014/main" id="{9B0A2177-FFCD-C844-93CD-E4723AA358A4}"/>
              </a:ext>
            </a:extLst>
          </p:cNvPr>
          <p:cNvSpPr/>
          <p:nvPr/>
        </p:nvSpPr>
        <p:spPr>
          <a:xfrm>
            <a:off x="3239245" y="2955379"/>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Datos espaciales</a:t>
            </a:r>
          </a:p>
        </p:txBody>
      </p:sp>
      <p:sp>
        <p:nvSpPr>
          <p:cNvPr id="23" name="Rounded Rectangle 22">
            <a:extLst>
              <a:ext uri="{FF2B5EF4-FFF2-40B4-BE49-F238E27FC236}">
                <a16:creationId xmlns:a16="http://schemas.microsoft.com/office/drawing/2014/main" id="{3DC5794A-9324-7948-BAE0-0EB820B5CC89}"/>
              </a:ext>
            </a:extLst>
          </p:cNvPr>
          <p:cNvSpPr/>
          <p:nvPr/>
        </p:nvSpPr>
        <p:spPr>
          <a:xfrm>
            <a:off x="1506683" y="4379884"/>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Literatura científica</a:t>
            </a:r>
          </a:p>
        </p:txBody>
      </p:sp>
      <p:sp>
        <p:nvSpPr>
          <p:cNvPr id="26" name="Rounded Rectangle 25">
            <a:extLst>
              <a:ext uri="{FF2B5EF4-FFF2-40B4-BE49-F238E27FC236}">
                <a16:creationId xmlns:a16="http://schemas.microsoft.com/office/drawing/2014/main" id="{7CA6F817-9FA4-7148-84B7-00ECF2A925AE}"/>
              </a:ext>
            </a:extLst>
          </p:cNvPr>
          <p:cNvSpPr/>
          <p:nvPr/>
        </p:nvSpPr>
        <p:spPr>
          <a:xfrm>
            <a:off x="3266275" y="4379883"/>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Nuevos estudios</a:t>
            </a:r>
          </a:p>
        </p:txBody>
      </p:sp>
      <p:pic>
        <p:nvPicPr>
          <p:cNvPr id="27" name="Content Placeholder 6" descr="Table&#10;&#10;Description automatically generated">
            <a:extLst>
              <a:ext uri="{FF2B5EF4-FFF2-40B4-BE49-F238E27FC236}">
                <a16:creationId xmlns:a16="http://schemas.microsoft.com/office/drawing/2014/main" id="{C2E75B3C-4A7E-4640-A05D-D90171A4621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29338" y="1252537"/>
            <a:ext cx="4279900" cy="4343400"/>
          </a:xfrm>
        </p:spPr>
      </p:pic>
    </p:spTree>
    <p:extLst>
      <p:ext uri="{BB962C8B-B14F-4D97-AF65-F5344CB8AC3E}">
        <p14:creationId xmlns:p14="http://schemas.microsoft.com/office/powerpoint/2010/main" val="56444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B712-747A-D742-8680-74AD448B46C1}"/>
              </a:ext>
            </a:extLst>
          </p:cNvPr>
          <p:cNvSpPr>
            <a:spLocks noGrp="1"/>
          </p:cNvSpPr>
          <p:nvPr>
            <p:ph type="title"/>
          </p:nvPr>
        </p:nvSpPr>
        <p:spPr/>
        <p:txBody>
          <a:bodyPr/>
          <a:lstStyle/>
          <a:p>
            <a:r>
              <a:rPr lang="en-US" b="1" dirty="0">
                <a:solidFill>
                  <a:srgbClr val="BF4A32"/>
                </a:solidFill>
              </a:rPr>
              <a:t>PASO 2: </a:t>
            </a:r>
            <a:r>
              <a:rPr lang="en-US" dirty="0"/>
              <a:t>Análisis </a:t>
            </a:r>
          </a:p>
        </p:txBody>
      </p:sp>
      <p:graphicFrame>
        <p:nvGraphicFramePr>
          <p:cNvPr id="6" name="Content Placeholder 2">
            <a:extLst>
              <a:ext uri="{FF2B5EF4-FFF2-40B4-BE49-F238E27FC236}">
                <a16:creationId xmlns:a16="http://schemas.microsoft.com/office/drawing/2014/main" id="{ECDFA0A6-430F-4C0E-909C-413905E4D1D8}"/>
              </a:ext>
            </a:extLst>
          </p:cNvPr>
          <p:cNvGraphicFramePr>
            <a:graphicFrameLocks noGrp="1"/>
          </p:cNvGraphicFramePr>
          <p:nvPr>
            <p:ph idx="1"/>
            <p:extLst>
              <p:ext uri="{D42A27DB-BD31-4B8C-83A1-F6EECF244321}">
                <p14:modId xmlns:p14="http://schemas.microsoft.com/office/powerpoint/2010/main" val="444275157"/>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Placeholder 21">
            <a:extLst>
              <a:ext uri="{FF2B5EF4-FFF2-40B4-BE49-F238E27FC236}">
                <a16:creationId xmlns:a16="http://schemas.microsoft.com/office/drawing/2014/main" id="{7E7AC15F-7B2A-124B-A104-64DC5F6C24B4}"/>
              </a:ext>
            </a:extLst>
          </p:cNvPr>
          <p:cNvSpPr>
            <a:spLocks noGrp="1"/>
          </p:cNvSpPr>
          <p:nvPr>
            <p:ph type="body" sz="half" idx="2"/>
          </p:nvPr>
        </p:nvSpPr>
        <p:spPr/>
        <p:txBody>
          <a:bodyPr/>
          <a:lstStyle/>
          <a:p>
            <a:r>
              <a:rPr lang="en-US" dirty="0"/>
              <a:t>Posibles componentes analíticos para incluir en una evaluación del paisaje basada en:</a:t>
            </a:r>
          </a:p>
          <a:p>
            <a:pPr marL="285750" indent="-285750">
              <a:buFont typeface="Arial" panose="020B0604020202020204" pitchFamily="34" charset="0"/>
              <a:buChar char="•"/>
            </a:pPr>
            <a:r>
              <a:rPr lang="en-US" dirty="0">
                <a:effectLst/>
              </a:rPr>
              <a:t>¿Qué </a:t>
            </a:r>
            <a:r>
              <a:rPr lang="en-US" b="1" dirty="0">
                <a:effectLst/>
              </a:rPr>
              <a:t>conocimientos </a:t>
            </a:r>
            <a:r>
              <a:rPr lang="en-US" dirty="0">
                <a:effectLst/>
              </a:rPr>
              <a:t>y </a:t>
            </a:r>
            <a:r>
              <a:rPr lang="en-US" b="1" dirty="0">
                <a:effectLst/>
              </a:rPr>
              <a:t>datos faltan</a:t>
            </a:r>
            <a:r>
              <a:rPr lang="en-US" dirty="0">
                <a:effectLst/>
              </a:rPr>
              <a:t>?</a:t>
            </a:r>
          </a:p>
          <a:p>
            <a:pPr marL="285750" indent="-285750">
              <a:buFont typeface="Arial" panose="020B0604020202020204" pitchFamily="34" charset="0"/>
              <a:buChar char="•"/>
            </a:pPr>
            <a:r>
              <a:rPr lang="en-US" dirty="0"/>
              <a:t>Teniendo en cuenta los recursos, ¿qué análisis son </a:t>
            </a:r>
            <a:r>
              <a:rPr lang="en-US" b="1" dirty="0"/>
              <a:t>viables </a:t>
            </a:r>
            <a:r>
              <a:rPr lang="en-US" dirty="0"/>
              <a:t>en la zona de evaluación?</a:t>
            </a:r>
            <a:endParaRPr lang="en-US" dirty="0">
              <a:effectLst/>
            </a:endParaRPr>
          </a:p>
        </p:txBody>
      </p:sp>
      <p:grpSp>
        <p:nvGrpSpPr>
          <p:cNvPr id="15" name="Group 14">
            <a:extLst>
              <a:ext uri="{FF2B5EF4-FFF2-40B4-BE49-F238E27FC236}">
                <a16:creationId xmlns:a16="http://schemas.microsoft.com/office/drawing/2014/main" id="{C5B1F340-0FCF-2D4B-A634-BA5C1B1F3738}"/>
              </a:ext>
            </a:extLst>
          </p:cNvPr>
          <p:cNvGrpSpPr/>
          <p:nvPr/>
        </p:nvGrpSpPr>
        <p:grpSpPr>
          <a:xfrm>
            <a:off x="9883175" y="322288"/>
            <a:ext cx="1469037" cy="269823"/>
            <a:chOff x="7315200" y="340009"/>
            <a:chExt cx="1469037" cy="269823"/>
          </a:xfrm>
        </p:grpSpPr>
        <p:sp>
          <p:nvSpPr>
            <p:cNvPr id="16" name="Oval 15">
              <a:extLst>
                <a:ext uri="{FF2B5EF4-FFF2-40B4-BE49-F238E27FC236}">
                  <a16:creationId xmlns:a16="http://schemas.microsoft.com/office/drawing/2014/main" id="{4E2E9E30-A408-224D-8A5B-FAEB55F32EEA}"/>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721871C7-6596-B84B-8B7F-B4F522C985AB}"/>
                </a:ext>
              </a:extLst>
            </p:cNvPr>
            <p:cNvSpPr/>
            <p:nvPr/>
          </p:nvSpPr>
          <p:spPr>
            <a:xfrm>
              <a:off x="7714938"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EF436725-D676-8646-BE7F-25DA74751D5F}"/>
                </a:ext>
              </a:extLst>
            </p:cNvPr>
            <p:cNvSpPr/>
            <p:nvPr/>
          </p:nvSpPr>
          <p:spPr>
            <a:xfrm>
              <a:off x="8114676"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69210CA5-0BC5-D94A-AFAF-6BE00CC306D3}"/>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 name="Oval 2">
            <a:extLst>
              <a:ext uri="{FF2B5EF4-FFF2-40B4-BE49-F238E27FC236}">
                <a16:creationId xmlns:a16="http://schemas.microsoft.com/office/drawing/2014/main" id="{3F8A7874-9182-4C4B-9A2E-3840409E0A7E}"/>
              </a:ext>
            </a:extLst>
          </p:cNvPr>
          <p:cNvSpPr/>
          <p:nvPr/>
        </p:nvSpPr>
        <p:spPr>
          <a:xfrm rot="-1080000">
            <a:off x="-83456" y="119371"/>
            <a:ext cx="3218554" cy="1264521"/>
          </a:xfrm>
          <a:prstGeom prst="ellipse">
            <a:avLst/>
          </a:prstGeom>
          <a:solidFill>
            <a:srgbClr val="A8412C"/>
          </a:solidFill>
          <a:ln>
            <a:solidFill>
              <a:srgbClr val="A84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Considere también la posibilidad de integrar el análisis de género</a:t>
            </a:r>
          </a:p>
        </p:txBody>
      </p:sp>
    </p:spTree>
    <p:extLst>
      <p:ext uri="{BB962C8B-B14F-4D97-AF65-F5344CB8AC3E}">
        <p14:creationId xmlns:p14="http://schemas.microsoft.com/office/powerpoint/2010/main" val="53112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406B-6164-AF4C-AE81-B19A9D7AFE6E}"/>
              </a:ext>
            </a:extLst>
          </p:cNvPr>
          <p:cNvSpPr>
            <a:spLocks noGrp="1"/>
          </p:cNvSpPr>
          <p:nvPr>
            <p:ph type="title"/>
          </p:nvPr>
        </p:nvSpPr>
        <p:spPr>
          <a:xfrm>
            <a:off x="7570638" y="1153997"/>
            <a:ext cx="3932237" cy="1600200"/>
          </a:xfrm>
        </p:spPr>
        <p:txBody>
          <a:bodyPr>
            <a:normAutofit fontScale="90000"/>
          </a:bodyPr>
          <a:lstStyle/>
          <a:p>
            <a:pPr algn="r"/>
            <a:r>
              <a:rPr lang="en-US" dirty="0"/>
              <a:t>Diagnóstico de la presencia </a:t>
            </a:r>
            <a:br>
              <a:rPr lang="en-US" dirty="0"/>
            </a:br>
            <a:r>
              <a:rPr lang="en-US" dirty="0"/>
              <a:t>de factores clave de éxito </a:t>
            </a:r>
            <a:br>
              <a:rPr lang="en-US" dirty="0"/>
            </a:br>
            <a:endParaRPr lang="en-US" dirty="0"/>
          </a:p>
        </p:txBody>
      </p:sp>
      <p:sp>
        <p:nvSpPr>
          <p:cNvPr id="10" name="Text Placeholder 9">
            <a:extLst>
              <a:ext uri="{FF2B5EF4-FFF2-40B4-BE49-F238E27FC236}">
                <a16:creationId xmlns:a16="http://schemas.microsoft.com/office/drawing/2014/main" id="{CBE7156C-CA6A-D142-A7B7-4187A49C9E64}"/>
              </a:ext>
            </a:extLst>
          </p:cNvPr>
          <p:cNvSpPr>
            <a:spLocks noGrp="1"/>
          </p:cNvSpPr>
          <p:nvPr>
            <p:ph type="body" sz="half" idx="2"/>
          </p:nvPr>
        </p:nvSpPr>
        <p:spPr>
          <a:xfrm>
            <a:off x="7570638" y="2606508"/>
            <a:ext cx="3932237" cy="3811588"/>
          </a:xfrm>
        </p:spPr>
        <p:txBody>
          <a:bodyPr/>
          <a:lstStyle/>
          <a:p>
            <a:pPr marL="285750" indent="-285750" algn="r">
              <a:buFont typeface="Arial" panose="020B0604020202020204" pitchFamily="34" charset="0"/>
              <a:buChar char="•"/>
            </a:pPr>
            <a:r>
              <a:rPr lang="en-US" dirty="0"/>
              <a:t>¿</a:t>
            </a:r>
            <a:r>
              <a:rPr lang="es-CO" dirty="0"/>
              <a:t>En qué medida existen </a:t>
            </a:r>
            <a:r>
              <a:rPr lang="es-CO" b="1" dirty="0"/>
              <a:t>actualmente factores clave de éxito </a:t>
            </a:r>
            <a:r>
              <a:rPr lang="es-CO" dirty="0"/>
              <a:t>para facilitar la restauración a escala?</a:t>
            </a:r>
          </a:p>
          <a:p>
            <a:pPr marL="285750" indent="-285750" algn="r">
              <a:buFont typeface="Arial" panose="020B0604020202020204" pitchFamily="34" charset="0"/>
              <a:buChar char="•"/>
            </a:pPr>
            <a:r>
              <a:rPr lang="en-US" dirty="0"/>
              <a:t>¿Y </a:t>
            </a:r>
            <a:r>
              <a:rPr lang="en-US" b="1" dirty="0"/>
              <a:t>qué se necesita </a:t>
            </a:r>
            <a:r>
              <a:rPr lang="en-US" dirty="0"/>
              <a:t>para abordar los factores clave de éxito que faltan?</a:t>
            </a:r>
          </a:p>
        </p:txBody>
      </p:sp>
      <p:pic>
        <p:nvPicPr>
          <p:cNvPr id="6" name="Content Placeholder 5" descr="A picture containing calendar&#10;&#10;Description automatically generated">
            <a:extLst>
              <a:ext uri="{FF2B5EF4-FFF2-40B4-BE49-F238E27FC236}">
                <a16:creationId xmlns:a16="http://schemas.microsoft.com/office/drawing/2014/main" id="{53381F14-C006-9941-887B-DA7071F2BE7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08864" y="574815"/>
            <a:ext cx="5604070" cy="4331487"/>
          </a:xfrm>
        </p:spPr>
      </p:pic>
      <p:pic>
        <p:nvPicPr>
          <p:cNvPr id="8" name="Picture 7" descr="Text&#10;&#10;Description automatically generated">
            <a:extLst>
              <a:ext uri="{FF2B5EF4-FFF2-40B4-BE49-F238E27FC236}">
                <a16:creationId xmlns:a16="http://schemas.microsoft.com/office/drawing/2014/main" id="{5133E0E7-A94D-C346-BB4E-87AF3AA8BE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4748" y="4313647"/>
            <a:ext cx="5299836" cy="2073849"/>
          </a:xfrm>
          <a:prstGeom prst="rect">
            <a:avLst/>
          </a:prstGeom>
        </p:spPr>
      </p:pic>
      <p:grpSp>
        <p:nvGrpSpPr>
          <p:cNvPr id="22" name="Group 21">
            <a:extLst>
              <a:ext uri="{FF2B5EF4-FFF2-40B4-BE49-F238E27FC236}">
                <a16:creationId xmlns:a16="http://schemas.microsoft.com/office/drawing/2014/main" id="{5676DFA5-5DF8-7941-8899-6375F10CCB16}"/>
              </a:ext>
            </a:extLst>
          </p:cNvPr>
          <p:cNvGrpSpPr/>
          <p:nvPr/>
        </p:nvGrpSpPr>
        <p:grpSpPr>
          <a:xfrm>
            <a:off x="9883175" y="322288"/>
            <a:ext cx="1469037" cy="269823"/>
            <a:chOff x="7315200" y="340009"/>
            <a:chExt cx="1469037" cy="269823"/>
          </a:xfrm>
        </p:grpSpPr>
        <p:sp>
          <p:nvSpPr>
            <p:cNvPr id="24" name="Oval 23">
              <a:extLst>
                <a:ext uri="{FF2B5EF4-FFF2-40B4-BE49-F238E27FC236}">
                  <a16:creationId xmlns:a16="http://schemas.microsoft.com/office/drawing/2014/main" id="{56548959-A57B-CB44-9846-6333CA16782E}"/>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B140B6A2-096B-0448-A006-8C2CD48C4A06}"/>
                </a:ext>
              </a:extLst>
            </p:cNvPr>
            <p:cNvSpPr/>
            <p:nvPr/>
          </p:nvSpPr>
          <p:spPr>
            <a:xfrm>
              <a:off x="7714938"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C1AD1991-BC5A-D14E-918C-DFCC36020274}"/>
                </a:ext>
              </a:extLst>
            </p:cNvPr>
            <p:cNvSpPr/>
            <p:nvPr/>
          </p:nvSpPr>
          <p:spPr>
            <a:xfrm>
              <a:off x="8114676"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14787CA1-6E7C-C14B-A293-00E8EFDC845E}"/>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Diagram&#10;&#10;Description automatically generated with medium confidence">
            <a:extLst>
              <a:ext uri="{FF2B5EF4-FFF2-40B4-BE49-F238E27FC236}">
                <a16:creationId xmlns:a16="http://schemas.microsoft.com/office/drawing/2014/main" id="{39E025CF-94B9-7D46-AEFD-68EC833F2D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29851" y="4391804"/>
            <a:ext cx="1408878" cy="1634122"/>
          </a:xfrm>
          <a:prstGeom prst="rect">
            <a:avLst/>
          </a:prstGeom>
        </p:spPr>
      </p:pic>
    </p:spTree>
    <p:extLst>
      <p:ext uri="{BB962C8B-B14F-4D97-AF65-F5344CB8AC3E}">
        <p14:creationId xmlns:p14="http://schemas.microsoft.com/office/powerpoint/2010/main" val="43521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8F65-EF3D-2F4A-BC03-53CB78FD602E}"/>
              </a:ext>
            </a:extLst>
          </p:cNvPr>
          <p:cNvSpPr>
            <a:spLocks noGrp="1"/>
          </p:cNvSpPr>
          <p:nvPr>
            <p:ph type="title"/>
          </p:nvPr>
        </p:nvSpPr>
        <p:spPr>
          <a:xfrm>
            <a:off x="7840461" y="997977"/>
            <a:ext cx="3932237" cy="1600200"/>
          </a:xfrm>
        </p:spPr>
        <p:txBody>
          <a:bodyPr>
            <a:normAutofit fontScale="90000"/>
          </a:bodyPr>
          <a:lstStyle/>
          <a:p>
            <a:r>
              <a:rPr lang="en-US" dirty="0"/>
              <a:t>Evaluación del potencial de las inversiones privadas</a:t>
            </a:r>
            <a:br>
              <a:rPr lang="en-US" dirty="0"/>
            </a:br>
            <a:endParaRPr lang="en-US" dirty="0"/>
          </a:p>
        </p:txBody>
      </p:sp>
      <p:sp>
        <p:nvSpPr>
          <p:cNvPr id="9" name="Text Placeholder 8">
            <a:extLst>
              <a:ext uri="{FF2B5EF4-FFF2-40B4-BE49-F238E27FC236}">
                <a16:creationId xmlns:a16="http://schemas.microsoft.com/office/drawing/2014/main" id="{78489417-C85A-5348-B536-B0FD914813A3}"/>
              </a:ext>
            </a:extLst>
          </p:cNvPr>
          <p:cNvSpPr>
            <a:spLocks noGrp="1"/>
          </p:cNvSpPr>
          <p:nvPr>
            <p:ph type="body" sz="half" idx="2"/>
          </p:nvPr>
        </p:nvSpPr>
        <p:spPr>
          <a:xfrm>
            <a:off x="7840461" y="2598177"/>
            <a:ext cx="3932237" cy="3811588"/>
          </a:xfrm>
        </p:spPr>
        <p:txBody>
          <a:bodyPr/>
          <a:lstStyle/>
          <a:p>
            <a:pPr marL="285750" indent="-285750">
              <a:buFont typeface="Arial" panose="020B0604020202020204" pitchFamily="34" charset="0"/>
              <a:buChar char="•"/>
            </a:pPr>
            <a:r>
              <a:rPr lang="en-US" dirty="0"/>
              <a:t>¿Cuál es el </a:t>
            </a:r>
            <a:r>
              <a:rPr lang="en-US" b="1" dirty="0"/>
              <a:t>potencial </a:t>
            </a:r>
            <a:r>
              <a:rPr lang="en-US" dirty="0"/>
              <a:t>de inversión del sector privado en las opciones de restauración seleccionadas? </a:t>
            </a:r>
          </a:p>
          <a:p>
            <a:pPr marL="285750" indent="-285750">
              <a:buFont typeface="Arial" panose="020B0604020202020204" pitchFamily="34" charset="0"/>
              <a:buChar char="•"/>
            </a:pPr>
            <a:r>
              <a:rPr lang="en-US" dirty="0"/>
              <a:t>¿Qué </a:t>
            </a:r>
            <a:r>
              <a:rPr lang="en-US" b="1" dirty="0"/>
              <a:t>barreras </a:t>
            </a:r>
            <a:r>
              <a:rPr lang="en-US" dirty="0"/>
              <a:t>existen y cómo se pueden abordar?</a:t>
            </a:r>
          </a:p>
          <a:p>
            <a:pPr marL="285750" indent="-285750">
              <a:buFont typeface="Arial" panose="020B0604020202020204" pitchFamily="34" charset="0"/>
              <a:buChar char="•"/>
            </a:pPr>
            <a:r>
              <a:rPr lang="en-US" dirty="0"/>
              <a:t>¿Qué </a:t>
            </a:r>
            <a:r>
              <a:rPr lang="en-US" b="1" dirty="0"/>
              <a:t>instrumentos de reducción de riesgos </a:t>
            </a:r>
            <a:r>
              <a:rPr lang="en-US" dirty="0"/>
              <a:t>están disponibles o son necesarios?</a:t>
            </a:r>
          </a:p>
        </p:txBody>
      </p:sp>
      <p:pic>
        <p:nvPicPr>
          <p:cNvPr id="10" name="Content Placeholder 4" descr="Timeline&#10;&#10;Description automatically generated">
            <a:extLst>
              <a:ext uri="{FF2B5EF4-FFF2-40B4-BE49-F238E27FC236}">
                <a16:creationId xmlns:a16="http://schemas.microsoft.com/office/drawing/2014/main" id="{B379EB98-DA36-F64C-916B-86E5710737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33891" cy="6651960"/>
          </a:xfrm>
          <a:prstGeom prst="rect">
            <a:avLst/>
          </a:prstGeom>
        </p:spPr>
      </p:pic>
      <p:pic>
        <p:nvPicPr>
          <p:cNvPr id="25" name="Picture 24">
            <a:extLst>
              <a:ext uri="{FF2B5EF4-FFF2-40B4-BE49-F238E27FC236}">
                <a16:creationId xmlns:a16="http://schemas.microsoft.com/office/drawing/2014/main" id="{15588DB8-5ECF-724B-95D2-F682683EBD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3891" y="5713696"/>
            <a:ext cx="3272951" cy="359058"/>
          </a:xfrm>
          <a:prstGeom prst="rect">
            <a:avLst/>
          </a:prstGeom>
        </p:spPr>
      </p:pic>
      <p:grpSp>
        <p:nvGrpSpPr>
          <p:cNvPr id="24" name="Group 23">
            <a:extLst>
              <a:ext uri="{FF2B5EF4-FFF2-40B4-BE49-F238E27FC236}">
                <a16:creationId xmlns:a16="http://schemas.microsoft.com/office/drawing/2014/main" id="{A862EE0E-E4E0-2D42-A08D-AACF6D0210A3}"/>
              </a:ext>
            </a:extLst>
          </p:cNvPr>
          <p:cNvGrpSpPr/>
          <p:nvPr/>
        </p:nvGrpSpPr>
        <p:grpSpPr>
          <a:xfrm>
            <a:off x="9883175" y="322288"/>
            <a:ext cx="1469037" cy="269823"/>
            <a:chOff x="7315200" y="340009"/>
            <a:chExt cx="1469037" cy="269823"/>
          </a:xfrm>
        </p:grpSpPr>
        <p:sp>
          <p:nvSpPr>
            <p:cNvPr id="26" name="Oval 25">
              <a:extLst>
                <a:ext uri="{FF2B5EF4-FFF2-40B4-BE49-F238E27FC236}">
                  <a16:creationId xmlns:a16="http://schemas.microsoft.com/office/drawing/2014/main" id="{657667C7-D924-A14E-8452-9CFABCAB84FA}"/>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C0E3DCD7-9BCB-0D4B-AC1E-70E9EF7DC4D3}"/>
                </a:ext>
              </a:extLst>
            </p:cNvPr>
            <p:cNvSpPr/>
            <p:nvPr/>
          </p:nvSpPr>
          <p:spPr>
            <a:xfrm>
              <a:off x="7714938"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EBDA3718-4BD8-D742-B321-96B0B031654F}"/>
                </a:ext>
              </a:extLst>
            </p:cNvPr>
            <p:cNvSpPr/>
            <p:nvPr/>
          </p:nvSpPr>
          <p:spPr>
            <a:xfrm>
              <a:off x="8114676"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702FA85D-FDBA-0244-9B82-5B2B85D1BEC4}"/>
                </a:ext>
              </a:extLst>
            </p:cNvPr>
            <p:cNvSpPr/>
            <p:nvPr/>
          </p:nvSpPr>
          <p:spPr>
            <a:xfrm>
              <a:off x="8514414"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67080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9930-F5E6-384B-8CC2-69600C6DFFE1}"/>
              </a:ext>
            </a:extLst>
          </p:cNvPr>
          <p:cNvSpPr>
            <a:spLocks noGrp="1"/>
          </p:cNvSpPr>
          <p:nvPr>
            <p:ph type="title"/>
          </p:nvPr>
        </p:nvSpPr>
        <p:spPr>
          <a:xfrm>
            <a:off x="5293894" y="365125"/>
            <a:ext cx="6059905" cy="1325563"/>
          </a:xfrm>
        </p:spPr>
        <p:txBody>
          <a:bodyPr>
            <a:normAutofit fontScale="90000"/>
          </a:bodyPr>
          <a:lstStyle/>
          <a:p>
            <a:r>
              <a:rPr lang="en-US" b="1" dirty="0">
                <a:solidFill>
                  <a:srgbClr val="0070C0"/>
                </a:solidFill>
              </a:rPr>
              <a:t>Fase 3: </a:t>
            </a:r>
            <a:r>
              <a:rPr lang="en-US" b="1" dirty="0"/>
              <a:t>De los resultados a las recomendaciones </a:t>
            </a:r>
            <a:br>
              <a:rPr lang="en-US" dirty="0"/>
            </a:b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6360E82F-5246-DE48-94C2-4D7E748D526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0"/>
            <a:ext cx="4918841" cy="6861046"/>
          </a:xfrm>
        </p:spPr>
      </p:pic>
      <p:sp>
        <p:nvSpPr>
          <p:cNvPr id="9" name="TextBox 8">
            <a:extLst>
              <a:ext uri="{FF2B5EF4-FFF2-40B4-BE49-F238E27FC236}">
                <a16:creationId xmlns:a16="http://schemas.microsoft.com/office/drawing/2014/main" id="{842BD7DB-2829-9841-8EFA-CF19E6FE84EE}"/>
              </a:ext>
            </a:extLst>
          </p:cNvPr>
          <p:cNvSpPr txBox="1"/>
          <p:nvPr/>
        </p:nvSpPr>
        <p:spPr>
          <a:xfrm>
            <a:off x="5486400" y="1892968"/>
            <a:ext cx="5867399" cy="2805063"/>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t>Validación de los resultados por parte de los interesados </a:t>
            </a:r>
          </a:p>
          <a:p>
            <a:pPr marL="285750" indent="-285750">
              <a:lnSpc>
                <a:spcPct val="150000"/>
              </a:lnSpc>
              <a:buFont typeface="Wingdings" pitchFamily="2" charset="2"/>
              <a:buChar char="ü"/>
            </a:pPr>
            <a:r>
              <a:rPr lang="en-US" sz="2400" dirty="0"/>
              <a:t>Conseguir que los responsables de la toma de decisiones apoyen los resultados de la evaluación</a:t>
            </a:r>
          </a:p>
          <a:p>
            <a:pPr marL="285750" indent="-285750">
              <a:lnSpc>
                <a:spcPct val="150000"/>
              </a:lnSpc>
              <a:buFont typeface="Wingdings" pitchFamily="2" charset="2"/>
              <a:buChar char="ü"/>
            </a:pPr>
            <a:r>
              <a:rPr lang="en-US" sz="2400" dirty="0"/>
              <a:t>Elaborar recomendaciones políticas e institucionales y planificar los próximos pasos. </a:t>
            </a:r>
          </a:p>
        </p:txBody>
      </p:sp>
    </p:spTree>
    <p:extLst>
      <p:ext uri="{BB962C8B-B14F-4D97-AF65-F5344CB8AC3E}">
        <p14:creationId xmlns:p14="http://schemas.microsoft.com/office/powerpoint/2010/main" val="417766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E1F2-D504-4B4A-BFC4-A860A142EC93}"/>
              </a:ext>
            </a:extLst>
          </p:cNvPr>
          <p:cNvSpPr>
            <a:spLocks noGrp="1"/>
          </p:cNvSpPr>
          <p:nvPr>
            <p:ph type="title"/>
          </p:nvPr>
        </p:nvSpPr>
        <p:spPr/>
        <p:txBody>
          <a:bodyPr/>
          <a:lstStyle/>
          <a:p>
            <a:r>
              <a:rPr lang="en-US" dirty="0"/>
              <a:t>¿Qué es un paisaje?</a:t>
            </a:r>
          </a:p>
        </p:txBody>
      </p:sp>
      <p:sp>
        <p:nvSpPr>
          <p:cNvPr id="6" name="Text Placeholder 5">
            <a:extLst>
              <a:ext uri="{FF2B5EF4-FFF2-40B4-BE49-F238E27FC236}">
                <a16:creationId xmlns:a16="http://schemas.microsoft.com/office/drawing/2014/main" id="{E458AE81-A265-804D-890B-2B5449823285}"/>
              </a:ext>
            </a:extLst>
          </p:cNvPr>
          <p:cNvSpPr>
            <a:spLocks noGrp="1"/>
          </p:cNvSpPr>
          <p:nvPr>
            <p:ph type="body" sz="half" idx="2"/>
          </p:nvPr>
        </p:nvSpPr>
        <p:spPr/>
        <p:txBody>
          <a:bodyPr>
            <a:normAutofit fontScale="85000" lnSpcReduction="20000"/>
          </a:bodyPr>
          <a:lstStyle/>
          <a:p>
            <a:r>
              <a:rPr lang="en-GB" sz="1900" dirty="0">
                <a:solidFill>
                  <a:schemeClr val="bg1"/>
                </a:solidFill>
              </a:rPr>
              <a:t>Un </a:t>
            </a:r>
            <a:r>
              <a:rPr lang="en-GB" sz="1900" b="1" dirty="0">
                <a:solidFill>
                  <a:schemeClr val="bg1"/>
                </a:solidFill>
              </a:rPr>
              <a:t>paisaje </a:t>
            </a:r>
            <a:r>
              <a:rPr lang="en-GB" sz="1900" dirty="0">
                <a:solidFill>
                  <a:schemeClr val="bg1"/>
                </a:solidFill>
              </a:rPr>
              <a:t>es un </a:t>
            </a:r>
            <a:r>
              <a:rPr lang="en-GB" sz="1900" b="1" dirty="0"/>
              <a:t>mosaico </a:t>
            </a:r>
            <a:r>
              <a:rPr lang="en-GB" sz="1900" dirty="0">
                <a:solidFill>
                  <a:schemeClr val="bg1"/>
                </a:solidFill>
              </a:rPr>
              <a:t>de diferentes usos del suelo con múltiples componentes e interacciones funcionales entre y a través de </a:t>
            </a:r>
            <a:r>
              <a:rPr lang="en-GB" sz="1900" b="1" dirty="0"/>
              <a:t>los procesos ecológicos, sociales y socio-ecológicos </a:t>
            </a:r>
            <a:r>
              <a:rPr lang="en-GB" sz="1900" dirty="0">
                <a:solidFill>
                  <a:schemeClr val="bg1"/>
                </a:solidFill>
              </a:rPr>
              <a:t>(interacciones funcionales), formado por </a:t>
            </a:r>
            <a:r>
              <a:rPr lang="en-GB" sz="1900" b="1" dirty="0"/>
              <a:t>múltiples actores </a:t>
            </a:r>
            <a:r>
              <a:rPr lang="en-GB" sz="1900" dirty="0">
                <a:solidFill>
                  <a:schemeClr val="bg1"/>
                </a:solidFill>
              </a:rPr>
              <a:t>y partes interesadas con intereses diversos (espacios negociados), y compuesto por componentes anidados que se producen a </a:t>
            </a:r>
            <a:r>
              <a:rPr lang="en-GB" sz="1900" b="1" dirty="0"/>
              <a:t>diferentes escalas </a:t>
            </a:r>
            <a:r>
              <a:rPr lang="en-GB" sz="1900" dirty="0">
                <a:solidFill>
                  <a:schemeClr val="bg1"/>
                </a:solidFill>
              </a:rPr>
              <a:t>(escalas múltiples). </a:t>
            </a:r>
          </a:p>
          <a:p>
            <a:endParaRPr lang="en-US" dirty="0"/>
          </a:p>
        </p:txBody>
      </p:sp>
      <p:pic>
        <p:nvPicPr>
          <p:cNvPr id="7" name="Content Placeholder 4" descr="Diagram&#10;&#10;Description automatically generated">
            <a:extLst>
              <a:ext uri="{FF2B5EF4-FFF2-40B4-BE49-F238E27FC236}">
                <a16:creationId xmlns:a16="http://schemas.microsoft.com/office/drawing/2014/main" id="{8598E919-2041-304F-9E4B-436831524F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2637" y="1159329"/>
            <a:ext cx="5998846" cy="4228194"/>
          </a:xfrm>
          <a:prstGeom prst="rect">
            <a:avLst/>
          </a:prstGeom>
        </p:spPr>
      </p:pic>
      <p:sp>
        <p:nvSpPr>
          <p:cNvPr id="9" name="TextBox 8">
            <a:extLst>
              <a:ext uri="{FF2B5EF4-FFF2-40B4-BE49-F238E27FC236}">
                <a16:creationId xmlns:a16="http://schemas.microsoft.com/office/drawing/2014/main" id="{A65BE007-2DB9-5C45-85DB-BFE0503A96C7}"/>
              </a:ext>
            </a:extLst>
          </p:cNvPr>
          <p:cNvSpPr txBox="1"/>
          <p:nvPr/>
        </p:nvSpPr>
        <p:spPr>
          <a:xfrm>
            <a:off x="10888133" y="5544782"/>
            <a:ext cx="2607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9A1AB"/>
                </a:solidFill>
                <a:effectLst/>
                <a:uLnTx/>
                <a:uFillTx/>
                <a:latin typeface="Franklin Gothic Book" panose="020B0503020102020204"/>
                <a:ea typeface="+mn-ea"/>
                <a:cs typeface="+mn-cs"/>
              </a:rPr>
              <a:t>FAO. 2017. </a:t>
            </a:r>
          </a:p>
        </p:txBody>
      </p:sp>
      <p:sp>
        <p:nvSpPr>
          <p:cNvPr id="13" name="TextBox 12">
            <a:extLst>
              <a:ext uri="{FF2B5EF4-FFF2-40B4-BE49-F238E27FC236}">
                <a16:creationId xmlns:a16="http://schemas.microsoft.com/office/drawing/2014/main" id="{35EAD452-B08C-DA43-BD36-1CE360A1CBBC}"/>
              </a:ext>
            </a:extLst>
          </p:cNvPr>
          <p:cNvSpPr txBox="1"/>
          <p:nvPr/>
        </p:nvSpPr>
        <p:spPr>
          <a:xfrm>
            <a:off x="2895600" y="6018311"/>
            <a:ext cx="2607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Minang </a:t>
            </a:r>
            <a:r>
              <a:rPr kumimoji="0" lang="fr-FR" sz="1400" b="0" i="0" u="none" strike="noStrike" kern="1200" cap="none" spc="0" normalizeH="0" baseline="0" noProof="0" dirty="0">
                <a:ln>
                  <a:noFill/>
                </a:ln>
                <a:solidFill>
                  <a:prstClr val="white"/>
                </a:solidFill>
                <a:effectLst/>
                <a:uLnTx/>
                <a:uFillTx/>
                <a:latin typeface="Franklin Gothic Book" panose="020B0503020102020204"/>
                <a:ea typeface="+mn-ea"/>
                <a:cs typeface="+mn-cs"/>
              </a:rPr>
              <a:t>et al. 2015</a:t>
            </a:r>
            <a:endParaRPr kumimoji="0" lang="en-US" sz="14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4638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790D-6388-814C-A6C8-E170D385F514}"/>
              </a:ext>
            </a:extLst>
          </p:cNvPr>
          <p:cNvSpPr>
            <a:spLocks noGrp="1"/>
          </p:cNvSpPr>
          <p:nvPr>
            <p:ph type="title"/>
          </p:nvPr>
        </p:nvSpPr>
        <p:spPr/>
        <p:txBody>
          <a:bodyPr/>
          <a:lstStyle/>
          <a:p>
            <a:r>
              <a:rPr lang="en-US" dirty="0" err="1"/>
              <a:t>Principales</a:t>
            </a:r>
            <a:r>
              <a:rPr lang="en-US" dirty="0"/>
              <a:t> resultados de la evaluación del paisaje </a:t>
            </a:r>
          </a:p>
        </p:txBody>
      </p:sp>
      <p:graphicFrame>
        <p:nvGraphicFramePr>
          <p:cNvPr id="10" name="Content Placeholder 6">
            <a:extLst>
              <a:ext uri="{FF2B5EF4-FFF2-40B4-BE49-F238E27FC236}">
                <a16:creationId xmlns:a16="http://schemas.microsoft.com/office/drawing/2014/main" id="{E3B07B3F-6DB9-401C-A4C5-3CB88777CCBE}"/>
              </a:ext>
            </a:extLst>
          </p:cNvPr>
          <p:cNvGraphicFramePr>
            <a:graphicFrameLocks noGrp="1"/>
          </p:cNvGraphicFramePr>
          <p:nvPr>
            <p:ph idx="1"/>
            <p:extLst>
              <p:ext uri="{D42A27DB-BD31-4B8C-83A1-F6EECF244321}">
                <p14:modId xmlns:p14="http://schemas.microsoft.com/office/powerpoint/2010/main" val="38112531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81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02CF8A9-5852-1441-9414-655D90FA8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5852" y="643466"/>
            <a:ext cx="9860295" cy="5571067"/>
          </a:xfrm>
          <a:prstGeom prst="rect">
            <a:avLst/>
          </a:prstGeom>
        </p:spPr>
      </p:pic>
      <p:sp>
        <p:nvSpPr>
          <p:cNvPr id="4" name="TextBox 3">
            <a:extLst>
              <a:ext uri="{FF2B5EF4-FFF2-40B4-BE49-F238E27FC236}">
                <a16:creationId xmlns:a16="http://schemas.microsoft.com/office/drawing/2014/main" id="{5E40E888-69CD-4648-819C-B562A8C2EC6F}"/>
              </a:ext>
            </a:extLst>
          </p:cNvPr>
          <p:cNvSpPr txBox="1"/>
          <p:nvPr/>
        </p:nvSpPr>
        <p:spPr>
          <a:xfrm>
            <a:off x="4363453" y="2999874"/>
            <a:ext cx="4924926" cy="1107996"/>
          </a:xfrm>
          <a:prstGeom prst="rect">
            <a:avLst/>
          </a:prstGeom>
          <a:noFill/>
        </p:spPr>
        <p:txBody>
          <a:bodyPr wrap="square" rtlCol="0">
            <a:spAutoFit/>
          </a:bodyPr>
          <a:lstStyle/>
          <a:p>
            <a:r>
              <a:rPr lang="en-US" sz="6600" b="1" dirty="0">
                <a:solidFill>
                  <a:schemeClr val="bg1"/>
                </a:solidFill>
              </a:rPr>
              <a:t>!Gracias!</a:t>
            </a:r>
          </a:p>
        </p:txBody>
      </p:sp>
    </p:spTree>
    <p:extLst>
      <p:ext uri="{BB962C8B-B14F-4D97-AF65-F5344CB8AC3E}">
        <p14:creationId xmlns:p14="http://schemas.microsoft.com/office/powerpoint/2010/main" val="61203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2855-A852-064F-B168-F21B367C23AB}"/>
              </a:ext>
            </a:extLst>
          </p:cNvPr>
          <p:cNvSpPr>
            <a:spLocks noGrp="1"/>
          </p:cNvSpPr>
          <p:nvPr>
            <p:ph type="title"/>
          </p:nvPr>
        </p:nvSpPr>
        <p:spPr/>
        <p:txBody>
          <a:bodyPr/>
          <a:lstStyle/>
          <a:p>
            <a:r>
              <a:rPr lang="en-US" dirty="0"/>
              <a:t>Referencias clave</a:t>
            </a:r>
          </a:p>
        </p:txBody>
      </p:sp>
      <p:sp>
        <p:nvSpPr>
          <p:cNvPr id="3" name="Content Placeholder 2">
            <a:extLst>
              <a:ext uri="{FF2B5EF4-FFF2-40B4-BE49-F238E27FC236}">
                <a16:creationId xmlns:a16="http://schemas.microsoft.com/office/drawing/2014/main" id="{9947A2B3-7E72-CB47-85E5-00645602C509}"/>
              </a:ext>
            </a:extLst>
          </p:cNvPr>
          <p:cNvSpPr>
            <a:spLocks noGrp="1"/>
          </p:cNvSpPr>
          <p:nvPr>
            <p:ph idx="1"/>
          </p:nvPr>
        </p:nvSpPr>
        <p:spPr/>
        <p:txBody>
          <a:bodyPr>
            <a:normAutofit fontScale="70000" lnSpcReduction="20000"/>
          </a:bodyPr>
          <a:lstStyle/>
          <a:p>
            <a:r>
              <a:rPr lang="en-GB" b="1" dirty="0"/>
              <a:t>FAO. </a:t>
            </a:r>
            <a:r>
              <a:rPr lang="en-GB" dirty="0"/>
              <a:t>2011. Land Degradation Assessments in Drylands (LADA): local level assessment manuals. </a:t>
            </a:r>
            <a:r>
              <a:rPr lang="en-GB" u="sng" dirty="0">
                <a:hlinkClick r:id="rId3"/>
              </a:rPr>
              <a:t>https://www.</a:t>
            </a:r>
            <a:r>
              <a:rPr lang="en-GB" dirty="0"/>
              <a:t>fao.org/nr/kagera/tools-and-methods/lada-local-level-assessment-manuals/en/ </a:t>
            </a:r>
            <a:endParaRPr lang="en-US" dirty="0"/>
          </a:p>
          <a:p>
            <a:r>
              <a:rPr lang="en-US" b="1" dirty="0"/>
              <a:t>FAO</a:t>
            </a:r>
            <a:r>
              <a:rPr lang="en-US" dirty="0"/>
              <a:t>. 2017. Paisajes para la vida.  Enfoques de la gestión del paisaje para la alimentación y la agricultura sostenibles https://www.fao.org/3/i8324en/i8324en.pdf </a:t>
            </a:r>
          </a:p>
          <a:p>
            <a:r>
              <a:rPr lang="en-US" b="1" dirty="0"/>
              <a:t>Conservación Internacional. </a:t>
            </a:r>
            <a:r>
              <a:rPr lang="en-US" dirty="0"/>
              <a:t>2017. Marco de evaluación del paisaje: Conceptos y directrices. (también disponible en https://www.conservation.org/projects/landscape-assessment-framework) </a:t>
            </a:r>
          </a:p>
          <a:p>
            <a:r>
              <a:rPr lang="en-GB" b="1" dirty="0"/>
              <a:t>FAO. </a:t>
            </a:r>
            <a:r>
              <a:rPr lang="en-GB" dirty="0"/>
              <a:t>2017</a:t>
            </a:r>
            <a:r>
              <a:rPr lang="en-GB" b="1" dirty="0"/>
              <a:t>. </a:t>
            </a:r>
            <a:r>
              <a:rPr lang="en-GB" dirty="0"/>
              <a:t>Guía paso a paso para implementar enfoques de paisaje para la agricultura climáticamente inteligente. </a:t>
            </a:r>
            <a:r>
              <a:rPr lang="en-GB" u="sng" dirty="0">
                <a:hlinkClick r:id="rId4"/>
              </a:rPr>
              <a:t>https://www.</a:t>
            </a:r>
            <a:r>
              <a:rPr lang="en-GB" b="1" dirty="0"/>
              <a:t>fao.org/climate-smart-agriculture-sourcebook/concept/module-a3-landscapes/chapter-a3-3/en/ </a:t>
            </a:r>
            <a:endParaRPr lang="en-US" dirty="0"/>
          </a:p>
          <a:p>
            <a:r>
              <a:rPr lang="en-US" b="1" dirty="0" err="1"/>
              <a:t> Minang </a:t>
            </a:r>
            <a:r>
              <a:rPr lang="en-US" b="1" dirty="0"/>
              <a:t>et al.</a:t>
            </a:r>
            <a:r>
              <a:rPr lang="en-US" dirty="0"/>
              <a:t>.2015. Climate-Smart Landscapes: Multifuncionalidad en la práctica. Nairobi, Kenia: Centro Agroforestal Mundial (ICRAF). </a:t>
            </a:r>
            <a:r>
              <a:rPr lang="en-US" u="sng" dirty="0">
                <a:hlinkClick r:id="rId5"/>
              </a:rPr>
              <a:t>http://www.</a:t>
            </a:r>
            <a:r>
              <a:rPr lang="en-US" dirty="0"/>
              <a:t>asb.cgiar.org/climate-smart-landscapes/digital-edition/resources/Climate-Smart_Landscapes-LR.pdf  </a:t>
            </a:r>
          </a:p>
          <a:p>
            <a:r>
              <a:rPr lang="en-US" b="1" dirty="0"/>
              <a:t>UICN y WRI.</a:t>
            </a:r>
            <a:r>
              <a:rPr lang="en-US" dirty="0"/>
              <a:t> 2014. </a:t>
            </a:r>
            <a:r>
              <a:rPr lang="en-GB" dirty="0"/>
              <a:t>Guía de la metodología de evaluación de oportunidades de restauración (ROAM)</a:t>
            </a:r>
            <a:r>
              <a:rPr lang="en-US" dirty="0"/>
              <a:t>. (también disponible en https://www.iucn.org/downloads/roam_handbook_lowres_web.pdf).</a:t>
            </a:r>
          </a:p>
          <a:p>
            <a:endParaRPr lang="en-US" dirty="0"/>
          </a:p>
        </p:txBody>
      </p:sp>
    </p:spTree>
    <p:extLst>
      <p:ext uri="{BB962C8B-B14F-4D97-AF65-F5344CB8AC3E}">
        <p14:creationId xmlns:p14="http://schemas.microsoft.com/office/powerpoint/2010/main" val="177762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43B3BC0-6A81-B54D-A788-D004331F35A9}"/>
              </a:ext>
            </a:extLst>
          </p:cNvPr>
          <p:cNvSpPr>
            <a:spLocks noGrp="1"/>
          </p:cNvSpPr>
          <p:nvPr>
            <p:ph type="title"/>
          </p:nvPr>
        </p:nvSpPr>
        <p:spPr>
          <a:xfrm>
            <a:off x="1253764" y="1327355"/>
            <a:ext cx="3559425" cy="4482564"/>
          </a:xfrm>
        </p:spPr>
        <p:txBody>
          <a:bodyPr>
            <a:normAutofit/>
          </a:bodyPr>
          <a:lstStyle/>
          <a:p>
            <a:r>
              <a:rPr lang="en-US"/>
              <a:t>¿Qué son los enfoques paisajísticos?</a:t>
            </a:r>
          </a:p>
        </p:txBody>
      </p:sp>
      <p:sp>
        <p:nvSpPr>
          <p:cNvPr id="4" name="Content Placeholder 3">
            <a:extLst>
              <a:ext uri="{FF2B5EF4-FFF2-40B4-BE49-F238E27FC236}">
                <a16:creationId xmlns:a16="http://schemas.microsoft.com/office/drawing/2014/main" id="{54D0D0B3-B449-6B42-A257-48C6F707B9F6}"/>
              </a:ext>
            </a:extLst>
          </p:cNvPr>
          <p:cNvSpPr>
            <a:spLocks noGrp="1"/>
          </p:cNvSpPr>
          <p:nvPr>
            <p:ph idx="1"/>
          </p:nvPr>
        </p:nvSpPr>
        <p:spPr>
          <a:xfrm>
            <a:off x="6100123" y="1327356"/>
            <a:ext cx="4872677" cy="4482564"/>
          </a:xfrm>
        </p:spPr>
        <p:txBody>
          <a:bodyPr>
            <a:normAutofit lnSpcReduction="10000"/>
          </a:bodyPr>
          <a:lstStyle/>
          <a:p>
            <a:pPr marL="0" indent="0">
              <a:buNone/>
            </a:pPr>
            <a:r>
              <a:rPr lang="en-US" sz="1700" dirty="0"/>
              <a:t>Diez principios:</a:t>
            </a:r>
          </a:p>
          <a:p>
            <a:pPr>
              <a:buFont typeface="System Font Regular"/>
              <a:buChar char="✓"/>
            </a:pPr>
            <a:r>
              <a:rPr lang="en-US" sz="1700" i="1" dirty="0"/>
              <a:t>Aprendizaje y adaptación continuos</a:t>
            </a:r>
          </a:p>
          <a:p>
            <a:pPr>
              <a:buFont typeface="System Font Regular"/>
              <a:buChar char="✓"/>
            </a:pPr>
            <a:r>
              <a:rPr lang="en-US" sz="1700" i="1" dirty="0"/>
              <a:t>Punto de entrada de la preocupación común</a:t>
            </a:r>
          </a:p>
          <a:p>
            <a:pPr>
              <a:buFont typeface="System Font Regular"/>
              <a:buChar char="✓"/>
            </a:pPr>
            <a:r>
              <a:rPr lang="en-US" sz="1700" i="1" dirty="0"/>
              <a:t>Escalas múltiples</a:t>
            </a:r>
          </a:p>
          <a:p>
            <a:pPr>
              <a:buFont typeface="System Font Regular"/>
              <a:buChar char="✓"/>
            </a:pPr>
            <a:r>
              <a:rPr lang="en-US" sz="1700" i="1" dirty="0"/>
              <a:t>Multifuncionalidad</a:t>
            </a:r>
          </a:p>
          <a:p>
            <a:pPr>
              <a:buFont typeface="System Font Regular"/>
              <a:buChar char="✓"/>
            </a:pPr>
            <a:r>
              <a:rPr lang="en-US" sz="1700" i="1" dirty="0"/>
              <a:t>Múltiples partes interesadas</a:t>
            </a:r>
          </a:p>
          <a:p>
            <a:pPr>
              <a:buFont typeface="System Font Regular"/>
              <a:buChar char="✓"/>
            </a:pPr>
            <a:r>
              <a:rPr lang="en-US" sz="1700" i="1" dirty="0"/>
              <a:t>Lógica de cambio negociada y transparente</a:t>
            </a:r>
          </a:p>
          <a:p>
            <a:pPr>
              <a:buFont typeface="System Font Regular"/>
              <a:buChar char="✓"/>
            </a:pPr>
            <a:r>
              <a:rPr lang="en-US" sz="1700" i="1" dirty="0"/>
              <a:t>Aclaración de derechos y responsabilidades</a:t>
            </a:r>
          </a:p>
          <a:p>
            <a:pPr>
              <a:buFont typeface="System Font Regular"/>
              <a:buChar char="✓"/>
            </a:pPr>
            <a:r>
              <a:rPr lang="en-US" sz="1700" i="1" dirty="0"/>
              <a:t>Control participativo y fácil de usar</a:t>
            </a:r>
          </a:p>
          <a:p>
            <a:pPr>
              <a:buFont typeface="System Font Regular"/>
              <a:buChar char="✓"/>
            </a:pPr>
            <a:r>
              <a:rPr lang="en-US" sz="1700" i="1" dirty="0"/>
              <a:t>Resiliencia</a:t>
            </a:r>
          </a:p>
          <a:p>
            <a:pPr>
              <a:buFont typeface="System Font Regular"/>
              <a:buChar char="✓"/>
            </a:pPr>
            <a:r>
              <a:rPr lang="en-US" sz="1700" i="1" dirty="0"/>
              <a:t>Fortalecimiento de la capacidad de las partes interesadas.</a:t>
            </a:r>
          </a:p>
        </p:txBody>
      </p:sp>
      <p:sp>
        <p:nvSpPr>
          <p:cNvPr id="20" name="Rectangle 19">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0" name="Rectangle 9">
            <a:extLst>
              <a:ext uri="{FF2B5EF4-FFF2-40B4-BE49-F238E27FC236}">
                <a16:creationId xmlns:a16="http://schemas.microsoft.com/office/drawing/2014/main" id="{F84F56A6-165F-F149-B05F-613C9CDA5B49}"/>
              </a:ext>
            </a:extLst>
          </p:cNvPr>
          <p:cNvSpPr/>
          <p:nvPr/>
        </p:nvSpPr>
        <p:spPr>
          <a:xfrm>
            <a:off x="757238" y="3629025"/>
            <a:ext cx="4813881" cy="2180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“Un conjunto de conceptos, herramientas, métodos y enfoques desplegados en los paisajes en un intento de lograr múltiples objetivos económicos, sociales y ambientales a través de procesos que reconocen, reconcilian y sinergizan los intereses, actitudes y acciones de múltiples actores" (</a:t>
            </a:r>
            <a:r>
              <a:rPr kumimoji="0" lang="en-GB" sz="18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Minang</a:t>
            </a:r>
            <a:r>
              <a:rPr kumimoji="0" lang="en-GB"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 et al. 2015) </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9" name="TextBox 18">
            <a:extLst>
              <a:ext uri="{FF2B5EF4-FFF2-40B4-BE49-F238E27FC236}">
                <a16:creationId xmlns:a16="http://schemas.microsoft.com/office/drawing/2014/main" id="{C4242877-6605-C34A-9B45-B2529DCB1F27}"/>
              </a:ext>
            </a:extLst>
          </p:cNvPr>
          <p:cNvSpPr txBox="1"/>
          <p:nvPr/>
        </p:nvSpPr>
        <p:spPr>
          <a:xfrm>
            <a:off x="10210800" y="5823875"/>
            <a:ext cx="2607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BE7DD"/>
                </a:solidFill>
                <a:effectLst/>
                <a:uLnTx/>
                <a:uFillTx/>
                <a:latin typeface="Franklin Gothic Book" panose="020B0503020102020204"/>
                <a:ea typeface="+mn-ea"/>
                <a:cs typeface="+mn-cs"/>
              </a:rPr>
              <a:t>Sayer et al. 2013</a:t>
            </a:r>
            <a:endParaRPr kumimoji="0" lang="en-US" sz="1400" b="0" i="0" u="none" strike="noStrike" kern="0" cap="none" spc="0" normalizeH="0" baseline="0" noProof="0" dirty="0">
              <a:ln>
                <a:noFill/>
              </a:ln>
              <a:solidFill>
                <a:srgbClr val="EBE7D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154671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DA6F-6BD1-B14E-BF1B-E648FFCEFBCD}"/>
              </a:ext>
            </a:extLst>
          </p:cNvPr>
          <p:cNvSpPr>
            <a:spLocks noGrp="1"/>
          </p:cNvSpPr>
          <p:nvPr>
            <p:ph type="title"/>
          </p:nvPr>
        </p:nvSpPr>
        <p:spPr>
          <a:xfrm>
            <a:off x="4954181" y="685800"/>
            <a:ext cx="6562905" cy="1485900"/>
          </a:xfrm>
        </p:spPr>
        <p:txBody>
          <a:bodyPr vert="horz" lIns="91440" tIns="45720" rIns="91440" bIns="45720" rtlCol="0" anchor="t">
            <a:normAutofit/>
          </a:bodyPr>
          <a:lstStyle/>
          <a:p>
            <a:r>
              <a:rPr lang="en-US" dirty="0"/>
              <a:t>Paisajes climáticamente inteligentes</a:t>
            </a:r>
          </a:p>
        </p:txBody>
      </p:sp>
      <p:pic>
        <p:nvPicPr>
          <p:cNvPr id="12" name="Content Placeholder 8">
            <a:extLst>
              <a:ext uri="{FF2B5EF4-FFF2-40B4-BE49-F238E27FC236}">
                <a16:creationId xmlns:a16="http://schemas.microsoft.com/office/drawing/2014/main" id="{324481FE-59BE-6541-815B-F7D109630840}"/>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23562" y="843642"/>
            <a:ext cx="3613752" cy="4850675"/>
          </a:xfrm>
          <a:prstGeom prst="rect">
            <a:avLst/>
          </a:prstGeom>
        </p:spPr>
      </p:pic>
      <p:sp>
        <p:nvSpPr>
          <p:cNvPr id="11" name="Content Placeholder 10">
            <a:extLst>
              <a:ext uri="{FF2B5EF4-FFF2-40B4-BE49-F238E27FC236}">
                <a16:creationId xmlns:a16="http://schemas.microsoft.com/office/drawing/2014/main" id="{769C6FE2-6269-2241-9904-A7B80D1E4150}"/>
              </a:ext>
            </a:extLst>
          </p:cNvPr>
          <p:cNvSpPr>
            <a:spLocks noGrp="1"/>
          </p:cNvSpPr>
          <p:nvPr>
            <p:ph sz="half" idx="2"/>
          </p:nvPr>
        </p:nvSpPr>
        <p:spPr>
          <a:xfrm>
            <a:off x="4954181" y="2286000"/>
            <a:ext cx="6562905" cy="3581400"/>
          </a:xfrm>
        </p:spPr>
        <p:txBody>
          <a:bodyPr vert="horz" lIns="91440" tIns="45720" rIns="91440" bIns="45720" rtlCol="0">
            <a:normAutofit/>
          </a:bodyPr>
          <a:lstStyle/>
          <a:p>
            <a:r>
              <a:rPr lang="en-US" dirty="0"/>
              <a:t>Los paisajes agrícolas climáticamente inteligentes funcionan según los principios de la gestión integrada del paisaje con la incorporación explícita de objetivos de </a:t>
            </a:r>
            <a:r>
              <a:rPr lang="en-US" b="1" dirty="0">
                <a:solidFill>
                  <a:schemeClr val="accent1"/>
                </a:solidFill>
              </a:rPr>
              <a:t>adaptación </a:t>
            </a:r>
            <a:r>
              <a:rPr lang="en-US" dirty="0"/>
              <a:t>y </a:t>
            </a:r>
            <a:r>
              <a:rPr lang="en-US" b="1" dirty="0">
                <a:solidFill>
                  <a:schemeClr val="accent1"/>
                </a:solidFill>
              </a:rPr>
              <a:t>mitigación </a:t>
            </a:r>
            <a:r>
              <a:rPr lang="en-US" dirty="0"/>
              <a:t>junto con mejoras en la </a:t>
            </a:r>
            <a:r>
              <a:rPr lang="en-US" b="1" dirty="0">
                <a:solidFill>
                  <a:schemeClr val="accent1"/>
                </a:solidFill>
              </a:rPr>
              <a:t>seguridad alimentaria</a:t>
            </a:r>
            <a:r>
              <a:rPr lang="en-US" dirty="0"/>
              <a:t>, </a:t>
            </a:r>
            <a:r>
              <a:rPr lang="en-US" b="1" dirty="0">
                <a:solidFill>
                  <a:schemeClr val="accent1"/>
                </a:solidFill>
              </a:rPr>
              <a:t>los medios de vida rurales, la </a:t>
            </a:r>
            <a:r>
              <a:rPr lang="en-US" dirty="0"/>
              <a:t>conservación de </a:t>
            </a:r>
            <a:r>
              <a:rPr lang="en-US" b="1" dirty="0">
                <a:solidFill>
                  <a:schemeClr val="accent1"/>
                </a:solidFill>
              </a:rPr>
              <a:t>la biodiversidad </a:t>
            </a:r>
            <a:r>
              <a:rPr lang="en-US" dirty="0"/>
              <a:t>y los </a:t>
            </a:r>
            <a:r>
              <a:rPr lang="en-US" b="1" dirty="0">
                <a:solidFill>
                  <a:schemeClr val="accent1"/>
                </a:solidFill>
              </a:rPr>
              <a:t>servicios ecosistémicos </a:t>
            </a:r>
            <a:r>
              <a:rPr lang="en-US" dirty="0"/>
              <a:t>(Scherr et al., 2012; Harvey et al., 2014). </a:t>
            </a:r>
          </a:p>
          <a:p>
            <a:endParaRPr lang="en-US" dirty="0"/>
          </a:p>
        </p:txBody>
      </p:sp>
    </p:spTree>
    <p:extLst>
      <p:ext uri="{BB962C8B-B14F-4D97-AF65-F5344CB8AC3E}">
        <p14:creationId xmlns:p14="http://schemas.microsoft.com/office/powerpoint/2010/main" val="133771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0245FC1-669A-4558-8341-5A7148C77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5"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6"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38" name="Rectangle 37">
            <a:extLst>
              <a:ext uri="{FF2B5EF4-FFF2-40B4-BE49-F238E27FC236}">
                <a16:creationId xmlns:a16="http://schemas.microsoft.com/office/drawing/2014/main" id="{7E600175-39F0-43C7-8405-DD4579CF7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C4E6CBF4-4B85-5749-82AC-E43A344561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57" y="640080"/>
            <a:ext cx="4225213" cy="5577840"/>
          </a:xfrm>
          <a:prstGeom prst="rect">
            <a:avLst/>
          </a:prstGeom>
        </p:spPr>
      </p:pic>
      <p:sp>
        <p:nvSpPr>
          <p:cNvPr id="40" name="Freeform 6">
            <a:extLst>
              <a:ext uri="{FF2B5EF4-FFF2-40B4-BE49-F238E27FC236}">
                <a16:creationId xmlns:a16="http://schemas.microsoft.com/office/drawing/2014/main" id="{DEB46E1F-0372-4440-887E-8B147731B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8FAC7277-F1F7-6446-84B1-DB5A7833883E}"/>
              </a:ext>
            </a:extLst>
          </p:cNvPr>
          <p:cNvSpPr>
            <a:spLocks noGrp="1"/>
          </p:cNvSpPr>
          <p:nvPr>
            <p:ph type="title"/>
          </p:nvPr>
        </p:nvSpPr>
        <p:spPr>
          <a:xfrm>
            <a:off x="6138004" y="1480930"/>
            <a:ext cx="5607908" cy="3254321"/>
          </a:xfrm>
        </p:spPr>
        <p:txBody>
          <a:bodyPr vert="horz" lIns="91440" tIns="45720" rIns="91440" bIns="45720" rtlCol="0" anchor="b">
            <a:normAutofit/>
          </a:bodyPr>
          <a:lstStyle/>
          <a:p>
            <a:pPr algn="l"/>
            <a:r>
              <a:rPr lang="en-US" sz="7000" dirty="0">
                <a:solidFill>
                  <a:schemeClr val="tx2"/>
                </a:solidFill>
              </a:rPr>
              <a:t>Estudio de caso</a:t>
            </a:r>
          </a:p>
        </p:txBody>
      </p:sp>
      <p:sp>
        <p:nvSpPr>
          <p:cNvPr id="6" name="Text Placeholder 5">
            <a:extLst>
              <a:ext uri="{FF2B5EF4-FFF2-40B4-BE49-F238E27FC236}">
                <a16:creationId xmlns:a16="http://schemas.microsoft.com/office/drawing/2014/main" id="{0C3F1012-1B03-5448-A7A7-E15B0437503D}"/>
              </a:ext>
            </a:extLst>
          </p:cNvPr>
          <p:cNvSpPr>
            <a:spLocks noGrp="1"/>
          </p:cNvSpPr>
          <p:nvPr>
            <p:ph type="body" idx="1"/>
          </p:nvPr>
        </p:nvSpPr>
        <p:spPr>
          <a:xfrm>
            <a:off x="6138006" y="4804850"/>
            <a:ext cx="5607906" cy="1086237"/>
          </a:xfrm>
        </p:spPr>
        <p:txBody>
          <a:bodyPr vert="horz" lIns="91440" tIns="45720" rIns="91440" bIns="45720" rtlCol="0">
            <a:normAutofit/>
          </a:bodyPr>
          <a:lstStyle/>
          <a:p>
            <a:pPr algn="l">
              <a:spcAft>
                <a:spcPts val="600"/>
              </a:spcAft>
            </a:pPr>
            <a:endParaRPr lang="en-US" sz="2300" dirty="0"/>
          </a:p>
        </p:txBody>
      </p:sp>
    </p:spTree>
    <p:extLst>
      <p:ext uri="{BB962C8B-B14F-4D97-AF65-F5344CB8AC3E}">
        <p14:creationId xmlns:p14="http://schemas.microsoft.com/office/powerpoint/2010/main" val="264543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12CB-CA92-C249-853C-73086F169D33}"/>
              </a:ext>
            </a:extLst>
          </p:cNvPr>
          <p:cNvSpPr>
            <a:spLocks noGrp="1"/>
          </p:cNvSpPr>
          <p:nvPr>
            <p:ph type="title"/>
          </p:nvPr>
        </p:nvSpPr>
        <p:spPr/>
        <p:txBody>
          <a:bodyPr>
            <a:normAutofit/>
          </a:bodyPr>
          <a:lstStyle/>
          <a:p>
            <a:r>
              <a:rPr lang="en-US" dirty="0"/>
              <a:t>Metodología de evaluación de las oportunidades de restauración </a:t>
            </a:r>
          </a:p>
        </p:txBody>
      </p:sp>
      <p:sp>
        <p:nvSpPr>
          <p:cNvPr id="3" name="Content Placeholder 2">
            <a:extLst>
              <a:ext uri="{FF2B5EF4-FFF2-40B4-BE49-F238E27FC236}">
                <a16:creationId xmlns:a16="http://schemas.microsoft.com/office/drawing/2014/main" id="{C9059647-CE1E-0944-9CA9-445DE5153464}"/>
              </a:ext>
            </a:extLst>
          </p:cNvPr>
          <p:cNvSpPr>
            <a:spLocks noGrp="1"/>
          </p:cNvSpPr>
          <p:nvPr>
            <p:ph idx="1"/>
          </p:nvPr>
        </p:nvSpPr>
        <p:spPr/>
        <p:txBody>
          <a:bodyPr/>
          <a:lstStyle/>
          <a:p>
            <a:r>
              <a:rPr lang="en-US" dirty="0">
                <a:solidFill>
                  <a:schemeClr val="tx1"/>
                </a:solidFill>
              </a:rPr>
              <a:t>Objetivo: identificar y </a:t>
            </a:r>
            <a:r>
              <a:rPr lang="en-US" dirty="0" err="1">
                <a:solidFill>
                  <a:schemeClr val="tx1"/>
                </a:solidFill>
              </a:rPr>
              <a:t>analizar </a:t>
            </a:r>
            <a:r>
              <a:rPr lang="en-US" dirty="0">
                <a:solidFill>
                  <a:schemeClr val="tx1"/>
                </a:solidFill>
              </a:rPr>
              <a:t>rápidamente el potencial de restauración del paisaje forestal (RPF) y localizar áreas específicas de oportunidad a nivel nacional o subnacional</a:t>
            </a:r>
          </a:p>
          <a:p>
            <a:r>
              <a:rPr lang="en-US" dirty="0">
                <a:solidFill>
                  <a:schemeClr val="tx1"/>
                </a:solidFill>
              </a:rPr>
              <a:t>Marco flexible y asequible en 3 fases:</a:t>
            </a:r>
            <a:endParaRPr lang="en-US" dirty="0"/>
          </a:p>
          <a:p>
            <a:endParaRPr lang="en-US" dirty="0"/>
          </a:p>
        </p:txBody>
      </p:sp>
      <p:pic>
        <p:nvPicPr>
          <p:cNvPr id="4" name="Picture 3" descr="Diagram&#10;&#10;Description automatically generated">
            <a:extLst>
              <a:ext uri="{FF2B5EF4-FFF2-40B4-BE49-F238E27FC236}">
                <a16:creationId xmlns:a16="http://schemas.microsoft.com/office/drawing/2014/main" id="{79BDFC87-0D49-5041-A532-BB9AF2ECF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20000">
            <a:off x="9570244" y="3300887"/>
            <a:ext cx="1606509" cy="2271048"/>
          </a:xfrm>
          <a:prstGeom prst="rect">
            <a:avLst/>
          </a:prstGeom>
        </p:spPr>
      </p:pic>
      <p:graphicFrame>
        <p:nvGraphicFramePr>
          <p:cNvPr id="5" name="Content Placeholder 3">
            <a:extLst>
              <a:ext uri="{FF2B5EF4-FFF2-40B4-BE49-F238E27FC236}">
                <a16:creationId xmlns:a16="http://schemas.microsoft.com/office/drawing/2014/main" id="{FD63B748-AACD-774A-BDA3-C28F7972D5B4}"/>
              </a:ext>
            </a:extLst>
          </p:cNvPr>
          <p:cNvGraphicFramePr>
            <a:graphicFrameLocks/>
          </p:cNvGraphicFramePr>
          <p:nvPr>
            <p:extLst>
              <p:ext uri="{D42A27DB-BD31-4B8C-83A1-F6EECF244321}">
                <p14:modId xmlns:p14="http://schemas.microsoft.com/office/powerpoint/2010/main" val="3705110251"/>
              </p:ext>
            </p:extLst>
          </p:nvPr>
        </p:nvGraphicFramePr>
        <p:xfrm>
          <a:off x="1532239" y="2349843"/>
          <a:ext cx="8241956" cy="4508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B97A663-A8FD-AA44-A1D3-147D8546D8DA}"/>
              </a:ext>
            </a:extLst>
          </p:cNvPr>
          <p:cNvSpPr txBox="1"/>
          <p:nvPr/>
        </p:nvSpPr>
        <p:spPr>
          <a:xfrm>
            <a:off x="9351708" y="6279045"/>
            <a:ext cx="4167352" cy="307777"/>
          </a:xfrm>
          <a:prstGeom prst="rect">
            <a:avLst/>
          </a:prstGeom>
          <a:noFill/>
        </p:spPr>
        <p:txBody>
          <a:bodyPr wrap="square" rtlCol="0">
            <a:spAutoFit/>
          </a:bodyPr>
          <a:lstStyle/>
          <a:p>
            <a:r>
              <a:rPr lang="en-US" sz="1400" dirty="0">
                <a:solidFill>
                  <a:schemeClr val="accent1"/>
                </a:solidFill>
              </a:rPr>
              <a:t>Fuente: UICN y WRI, 2014</a:t>
            </a:r>
          </a:p>
        </p:txBody>
      </p:sp>
    </p:spTree>
    <p:extLst>
      <p:ext uri="{BB962C8B-B14F-4D97-AF65-F5344CB8AC3E}">
        <p14:creationId xmlns:p14="http://schemas.microsoft.com/office/powerpoint/2010/main" val="388068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C841-0F7F-B748-A795-CD49567D80CE}"/>
              </a:ext>
            </a:extLst>
          </p:cNvPr>
          <p:cNvSpPr>
            <a:spLocks noGrp="1"/>
          </p:cNvSpPr>
          <p:nvPr>
            <p:ph type="title"/>
          </p:nvPr>
        </p:nvSpPr>
        <p:spPr>
          <a:xfrm>
            <a:off x="4965430" y="629268"/>
            <a:ext cx="6586491" cy="1286160"/>
          </a:xfrm>
        </p:spPr>
        <p:txBody>
          <a:bodyPr anchor="b">
            <a:normAutofit/>
          </a:bodyPr>
          <a:lstStyle/>
          <a:p>
            <a:r>
              <a:rPr lang="en-US" sz="4100"/>
              <a:t>Fase 1: </a:t>
            </a:r>
            <a:r>
              <a:rPr lang="en-US" sz="4100" b="1"/>
              <a:t>Preparación </a:t>
            </a:r>
            <a:br>
              <a:rPr lang="en-US" sz="4100"/>
            </a:br>
            <a:r>
              <a:rPr lang="en-US" sz="4100" b="1"/>
              <a:t>y planificación </a:t>
            </a:r>
            <a:endParaRPr lang="en-US" sz="4100"/>
          </a:p>
        </p:txBody>
      </p:sp>
      <p:sp>
        <p:nvSpPr>
          <p:cNvPr id="20" name="Content Placeholder 8">
            <a:extLst>
              <a:ext uri="{FF2B5EF4-FFF2-40B4-BE49-F238E27FC236}">
                <a16:creationId xmlns:a16="http://schemas.microsoft.com/office/drawing/2014/main" id="{B02B982A-7759-4DCF-A6F8-D02F8FC726B9}"/>
              </a:ext>
            </a:extLst>
          </p:cNvPr>
          <p:cNvSpPr>
            <a:spLocks noGrp="1"/>
          </p:cNvSpPr>
          <p:nvPr>
            <p:ph idx="1"/>
          </p:nvPr>
        </p:nvSpPr>
        <p:spPr>
          <a:xfrm>
            <a:off x="4965431" y="2438400"/>
            <a:ext cx="6586489" cy="3785419"/>
          </a:xfrm>
        </p:spPr>
        <p:txBody>
          <a:bodyPr>
            <a:normAutofit/>
          </a:bodyPr>
          <a:lstStyle/>
          <a:p>
            <a:endParaRPr lang="en-US" sz="2000" dirty="0"/>
          </a:p>
        </p:txBody>
      </p:sp>
      <p:pic>
        <p:nvPicPr>
          <p:cNvPr id="5" name="Content Placeholder 4" descr="A picture containing icon&#10;&#10;Description automatically generated">
            <a:extLst>
              <a:ext uri="{FF2B5EF4-FFF2-40B4-BE49-F238E27FC236}">
                <a16:creationId xmlns:a16="http://schemas.microsoft.com/office/drawing/2014/main" id="{1BAC5F79-E2C7-B54E-866E-00A71B95F1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21"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4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7B1B-424A-3940-979B-691487FD5AE9}"/>
              </a:ext>
            </a:extLst>
          </p:cNvPr>
          <p:cNvSpPr>
            <a:spLocks noGrp="1"/>
          </p:cNvSpPr>
          <p:nvPr>
            <p:ph type="title"/>
          </p:nvPr>
        </p:nvSpPr>
        <p:spPr/>
        <p:txBody>
          <a:bodyPr/>
          <a:lstStyle/>
          <a:p>
            <a:r>
              <a:rPr lang="en-US" dirty="0"/>
              <a:t>PASO 1: Definir el problema y los objetivos</a:t>
            </a:r>
          </a:p>
        </p:txBody>
      </p:sp>
      <p:sp>
        <p:nvSpPr>
          <p:cNvPr id="38" name="Text Placeholder 37">
            <a:extLst>
              <a:ext uri="{FF2B5EF4-FFF2-40B4-BE49-F238E27FC236}">
                <a16:creationId xmlns:a16="http://schemas.microsoft.com/office/drawing/2014/main" id="{2285DDB9-2F12-AD44-BA15-B2CAF51798EC}"/>
              </a:ext>
            </a:extLst>
          </p:cNvPr>
          <p:cNvSpPr>
            <a:spLocks noGrp="1"/>
          </p:cNvSpPr>
          <p:nvPr>
            <p:ph type="body" idx="1"/>
          </p:nvPr>
        </p:nvSpPr>
        <p:spPr>
          <a:xfrm>
            <a:off x="839788" y="1681163"/>
            <a:ext cx="5157787" cy="528637"/>
          </a:xfrm>
        </p:spPr>
        <p:txBody>
          <a:bodyPr/>
          <a:lstStyle/>
          <a:p>
            <a:r>
              <a:rPr lang="en-US" dirty="0"/>
              <a:t>¿Cuáles son los principales problemas? </a:t>
            </a:r>
          </a:p>
        </p:txBody>
      </p:sp>
      <p:sp>
        <p:nvSpPr>
          <p:cNvPr id="24" name="Content Placeholder 23">
            <a:extLst>
              <a:ext uri="{FF2B5EF4-FFF2-40B4-BE49-F238E27FC236}">
                <a16:creationId xmlns:a16="http://schemas.microsoft.com/office/drawing/2014/main" id="{C80DCDFB-55E3-4845-8321-3EFF251DF486}"/>
              </a:ext>
            </a:extLst>
          </p:cNvPr>
          <p:cNvSpPr>
            <a:spLocks noGrp="1"/>
          </p:cNvSpPr>
          <p:nvPr>
            <p:ph sz="half" idx="2"/>
          </p:nvPr>
        </p:nvSpPr>
        <p:spPr>
          <a:xfrm>
            <a:off x="839788" y="2241053"/>
            <a:ext cx="5157787" cy="2337216"/>
          </a:xfrm>
        </p:spPr>
        <p:txBody>
          <a:bodyPr>
            <a:normAutofit fontScale="92500" lnSpcReduction="20000"/>
          </a:bodyPr>
          <a:lstStyle/>
          <a:p>
            <a:r>
              <a:rPr lang="en-US" sz="2000" dirty="0">
                <a:solidFill>
                  <a:schemeClr val="accent1">
                    <a:lumMod val="50000"/>
                  </a:schemeClr>
                </a:solidFill>
              </a:rPr>
              <a:t>Fuerte disminución de la cubierta forestal desde 1990</a:t>
            </a:r>
          </a:p>
          <a:p>
            <a:r>
              <a:rPr lang="en-US" sz="2000" dirty="0">
                <a:solidFill>
                  <a:schemeClr val="accent1">
                    <a:lumMod val="50000"/>
                  </a:schemeClr>
                </a:solidFill>
              </a:rPr>
              <a:t>Degradación de la tierra a causa de la erosión del suelo</a:t>
            </a:r>
          </a:p>
          <a:p>
            <a:r>
              <a:rPr lang="en-US" sz="2000" dirty="0">
                <a:solidFill>
                  <a:schemeClr val="accent1">
                    <a:lumMod val="50000"/>
                  </a:schemeClr>
                </a:solidFill>
              </a:rPr>
              <a:t>Disminución de la fertilidad del suelo y pérdida de cosechas</a:t>
            </a:r>
          </a:p>
          <a:p>
            <a:r>
              <a:rPr lang="en-US" sz="2000" dirty="0">
                <a:solidFill>
                  <a:schemeClr val="accent1">
                    <a:lumMod val="50000"/>
                  </a:schemeClr>
                </a:solidFill>
              </a:rPr>
              <a:t>Sobrepastoreo en praderas</a:t>
            </a:r>
          </a:p>
          <a:p>
            <a:r>
              <a:rPr lang="en-US" sz="2000" dirty="0">
                <a:solidFill>
                  <a:schemeClr val="accent1">
                    <a:lumMod val="50000"/>
                  </a:schemeClr>
                </a:solidFill>
              </a:rPr>
              <a:t>Sistemas desiguales de tenencia de la tierra</a:t>
            </a:r>
          </a:p>
        </p:txBody>
      </p:sp>
      <p:sp>
        <p:nvSpPr>
          <p:cNvPr id="39" name="Text Placeholder 38">
            <a:extLst>
              <a:ext uri="{FF2B5EF4-FFF2-40B4-BE49-F238E27FC236}">
                <a16:creationId xmlns:a16="http://schemas.microsoft.com/office/drawing/2014/main" id="{1FD3BC9F-D4A3-9944-A75A-F8EF1F404303}"/>
              </a:ext>
            </a:extLst>
          </p:cNvPr>
          <p:cNvSpPr>
            <a:spLocks noGrp="1"/>
          </p:cNvSpPr>
          <p:nvPr>
            <p:ph type="body" sz="quarter" idx="3"/>
          </p:nvPr>
        </p:nvSpPr>
        <p:spPr>
          <a:xfrm>
            <a:off x="6172200" y="1681163"/>
            <a:ext cx="5183188" cy="559890"/>
          </a:xfrm>
        </p:spPr>
        <p:txBody>
          <a:bodyPr/>
          <a:lstStyle/>
          <a:p>
            <a:r>
              <a:rPr lang="en-US" dirty="0"/>
              <a:t>¿Cuáles son los objetivos a largo plazo? </a:t>
            </a:r>
          </a:p>
        </p:txBody>
      </p:sp>
      <p:sp>
        <p:nvSpPr>
          <p:cNvPr id="40" name="Content Placeholder 39">
            <a:extLst>
              <a:ext uri="{FF2B5EF4-FFF2-40B4-BE49-F238E27FC236}">
                <a16:creationId xmlns:a16="http://schemas.microsoft.com/office/drawing/2014/main" id="{FEC23E65-1B86-0A43-81EE-FD35D03A8239}"/>
              </a:ext>
            </a:extLst>
          </p:cNvPr>
          <p:cNvSpPr>
            <a:spLocks noGrp="1"/>
          </p:cNvSpPr>
          <p:nvPr>
            <p:ph sz="quarter" idx="4"/>
          </p:nvPr>
        </p:nvSpPr>
        <p:spPr>
          <a:xfrm>
            <a:off x="6172200" y="2241053"/>
            <a:ext cx="5183188" cy="2398254"/>
          </a:xfrm>
          <a:solidFill>
            <a:schemeClr val="accent1"/>
          </a:solidFill>
        </p:spPr>
        <p:txBody>
          <a:bodyPr anchor="ctr">
            <a:normAutofit fontScale="92500" lnSpcReduction="20000"/>
          </a:bodyPr>
          <a:lstStyle/>
          <a:p>
            <a:r>
              <a:rPr lang="en-US" sz="2000" dirty="0"/>
              <a:t>Uganda pretende restaurar los paisajes forestales degradados para mejorar la calidad y la resistencia de los ecosistemas, ofrecer nuevas oportunidades para los medios de vida rurales, al tiempo que se garantiza un suministro adecuado de agua y energía y se apoya el desarrollo económico con bajas emisiones de carbono. </a:t>
            </a:r>
          </a:p>
        </p:txBody>
      </p:sp>
      <p:grpSp>
        <p:nvGrpSpPr>
          <p:cNvPr id="21" name="Group 20">
            <a:extLst>
              <a:ext uri="{FF2B5EF4-FFF2-40B4-BE49-F238E27FC236}">
                <a16:creationId xmlns:a16="http://schemas.microsoft.com/office/drawing/2014/main" id="{6E4E4090-CAD0-444C-BD6C-871A184876EE}"/>
              </a:ext>
            </a:extLst>
          </p:cNvPr>
          <p:cNvGrpSpPr/>
          <p:nvPr/>
        </p:nvGrpSpPr>
        <p:grpSpPr>
          <a:xfrm>
            <a:off x="8820461" y="398514"/>
            <a:ext cx="2268513" cy="269823"/>
            <a:chOff x="7315200" y="340009"/>
            <a:chExt cx="2268513" cy="269823"/>
          </a:xfrm>
        </p:grpSpPr>
        <p:sp>
          <p:nvSpPr>
            <p:cNvPr id="14" name="Oval 13">
              <a:extLst>
                <a:ext uri="{FF2B5EF4-FFF2-40B4-BE49-F238E27FC236}">
                  <a16:creationId xmlns:a16="http://schemas.microsoft.com/office/drawing/2014/main" id="{D9C15EC2-9D05-FC42-88F0-F976A1FC10DA}"/>
                </a:ext>
              </a:extLst>
            </p:cNvPr>
            <p:cNvSpPr/>
            <p:nvPr/>
          </p:nvSpPr>
          <p:spPr>
            <a:xfrm>
              <a:off x="7315200" y="340009"/>
              <a:ext cx="269823" cy="269823"/>
            </a:xfrm>
            <a:prstGeom prst="ellipse">
              <a:avLst/>
            </a:prstGeom>
            <a:solidFill>
              <a:schemeClr val="accent1">
                <a:lumMod val="5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4C5D43CA-A534-BD4B-8ECA-DD8D8F613A28}"/>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1D504585-94BD-0444-B0F5-109989A43AD7}"/>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7B4B65A9-9C9A-C54B-8E4F-86CC7E2DC37B}"/>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AFD69CE6-A866-A643-BFC2-A2C125E28DE0}"/>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6F4325CC-7E92-5244-BC12-C2EFB588EA22}"/>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43A6D458-B930-064D-8535-2466A7FEA0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4427" y="5367263"/>
            <a:ext cx="896294" cy="1045676"/>
          </a:xfrm>
          <a:prstGeom prst="rect">
            <a:avLst/>
          </a:prstGeom>
        </p:spPr>
      </p:pic>
      <p:pic>
        <p:nvPicPr>
          <p:cNvPr id="5" name="Picture 4" descr="A blue and white logo&#10;&#10;Description automatically generated with low confidence">
            <a:extLst>
              <a:ext uri="{FF2B5EF4-FFF2-40B4-BE49-F238E27FC236}">
                <a16:creationId xmlns:a16="http://schemas.microsoft.com/office/drawing/2014/main" id="{FAA87BC3-A3CB-9540-9DE4-FD3F8F58CC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1412" y="5610048"/>
            <a:ext cx="1155700" cy="828053"/>
          </a:xfrm>
          <a:prstGeom prst="rect">
            <a:avLst/>
          </a:prstGeom>
        </p:spPr>
      </p:pic>
      <p:pic>
        <p:nvPicPr>
          <p:cNvPr id="7" name="Picture 6" descr="A picture containing text, clipart, doll&#10;&#10;Description automatically generated">
            <a:extLst>
              <a:ext uri="{FF2B5EF4-FFF2-40B4-BE49-F238E27FC236}">
                <a16:creationId xmlns:a16="http://schemas.microsoft.com/office/drawing/2014/main" id="{A5236B75-FC3A-0F4C-B80A-2159066E9C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7803" y="5341477"/>
            <a:ext cx="1139825" cy="1244077"/>
          </a:xfrm>
          <a:prstGeom prst="rect">
            <a:avLst/>
          </a:prstGeom>
        </p:spPr>
      </p:pic>
      <p:pic>
        <p:nvPicPr>
          <p:cNvPr id="1028" name="Picture 4">
            <a:extLst>
              <a:ext uri="{FF2B5EF4-FFF2-40B4-BE49-F238E27FC236}">
                <a16:creationId xmlns:a16="http://schemas.microsoft.com/office/drawing/2014/main" id="{E0C717A2-9D97-B54F-9FBD-CD337D40EF0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99553" y="4639307"/>
            <a:ext cx="3109311" cy="20731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10;&#10;Description automatically generated">
            <a:extLst>
              <a:ext uri="{FF2B5EF4-FFF2-40B4-BE49-F238E27FC236}">
                <a16:creationId xmlns:a16="http://schemas.microsoft.com/office/drawing/2014/main" id="{55F141E1-ECC5-DB45-AE9E-7027A5C856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9835" y="5445094"/>
            <a:ext cx="1139825" cy="856207"/>
          </a:xfrm>
          <a:prstGeom prst="rect">
            <a:avLst/>
          </a:prstGeom>
        </p:spPr>
      </p:pic>
    </p:spTree>
    <p:extLst>
      <p:ext uri="{BB962C8B-B14F-4D97-AF65-F5344CB8AC3E}">
        <p14:creationId xmlns:p14="http://schemas.microsoft.com/office/powerpoint/2010/main" val="415945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7CE1-BCE0-B742-BFFC-CD9C8358D627}"/>
              </a:ext>
            </a:extLst>
          </p:cNvPr>
          <p:cNvSpPr>
            <a:spLocks noGrp="1"/>
          </p:cNvSpPr>
          <p:nvPr>
            <p:ph type="title"/>
          </p:nvPr>
        </p:nvSpPr>
        <p:spPr>
          <a:xfrm>
            <a:off x="839788" y="457200"/>
            <a:ext cx="6932612" cy="562267"/>
          </a:xfrm>
        </p:spPr>
        <p:txBody>
          <a:bodyPr anchor="t"/>
          <a:lstStyle/>
          <a:p>
            <a:r>
              <a:rPr lang="en-US" b="1" dirty="0">
                <a:solidFill>
                  <a:schemeClr val="accent1">
                    <a:lumMod val="50000"/>
                  </a:schemeClr>
                </a:solidFill>
              </a:rPr>
              <a:t>PASO 2: </a:t>
            </a:r>
            <a:r>
              <a:rPr lang="en-US" dirty="0"/>
              <a:t>Comprometer a los socios clave </a:t>
            </a:r>
          </a:p>
        </p:txBody>
      </p:sp>
      <p:pic>
        <p:nvPicPr>
          <p:cNvPr id="5" name="Content Placeholder 4" descr="Graphical user interface&#10;&#10;Description automatically generated">
            <a:extLst>
              <a:ext uri="{FF2B5EF4-FFF2-40B4-BE49-F238E27FC236}">
                <a16:creationId xmlns:a16="http://schemas.microsoft.com/office/drawing/2014/main" id="{2F3AAAE9-D875-B747-A032-9747EB3EF4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03575" y="4187618"/>
            <a:ext cx="4717582" cy="2166079"/>
          </a:xfrm>
        </p:spPr>
      </p:pic>
      <p:sp>
        <p:nvSpPr>
          <p:cNvPr id="8" name="Text Placeholder 7">
            <a:extLst>
              <a:ext uri="{FF2B5EF4-FFF2-40B4-BE49-F238E27FC236}">
                <a16:creationId xmlns:a16="http://schemas.microsoft.com/office/drawing/2014/main" id="{F7254CF6-E4C6-3046-8867-C4CC7001708B}"/>
              </a:ext>
            </a:extLst>
          </p:cNvPr>
          <p:cNvSpPr>
            <a:spLocks noGrp="1"/>
          </p:cNvSpPr>
          <p:nvPr>
            <p:ph type="body" sz="half" idx="2"/>
          </p:nvPr>
        </p:nvSpPr>
        <p:spPr>
          <a:xfrm>
            <a:off x="839788" y="1371171"/>
            <a:ext cx="4991386" cy="3811588"/>
          </a:xfrm>
        </p:spPr>
        <p:txBody>
          <a:bodyPr>
            <a:normAutofit/>
          </a:bodyPr>
          <a:lstStyle/>
          <a:p>
            <a:pPr marL="285750" indent="-285750">
              <a:buFont typeface="Arial" panose="020B0604020202020204" pitchFamily="34" charset="0"/>
              <a:buChar char="•"/>
            </a:pPr>
            <a:r>
              <a:rPr lang="en-US" sz="1800" dirty="0"/>
              <a:t>¿Qué </a:t>
            </a:r>
            <a:r>
              <a:rPr lang="en-US" sz="1800" b="1" dirty="0"/>
              <a:t>institución o instituciones </a:t>
            </a:r>
            <a:r>
              <a:rPr lang="en-US" sz="1800" dirty="0"/>
              <a:t>serían las más adecuadas para dirigir la evaluación? ¿Qué otras instituciones deberían participar estrechamente?</a:t>
            </a:r>
          </a:p>
          <a:p>
            <a:pPr marL="285750" indent="-285750">
              <a:buFont typeface="Arial" panose="020B0604020202020204" pitchFamily="34" charset="0"/>
              <a:buChar char="•"/>
            </a:pPr>
            <a:r>
              <a:rPr lang="en-US" sz="1800" dirty="0"/>
              <a:t>¿Qué conocimientos y habilidades se necesitan en el </a:t>
            </a:r>
            <a:r>
              <a:rPr lang="en-US" sz="1800" b="1" dirty="0"/>
              <a:t>equipo de evaluación</a:t>
            </a:r>
            <a:r>
              <a:rPr lang="en-US" sz="1800" dirty="0"/>
              <a:t>?</a:t>
            </a:r>
          </a:p>
          <a:p>
            <a:pPr marL="285750" indent="-285750">
              <a:buFont typeface="Arial" panose="020B0604020202020204" pitchFamily="34" charset="0"/>
              <a:buChar char="•"/>
            </a:pPr>
            <a:r>
              <a:rPr lang="en-US" sz="1800" dirty="0"/>
              <a:t>¿Quiénes son las </a:t>
            </a:r>
            <a:r>
              <a:rPr lang="en-US" sz="1800" b="1" dirty="0"/>
              <a:t>partes interesadas </a:t>
            </a:r>
            <a:r>
              <a:rPr lang="en-US" sz="1800" dirty="0"/>
              <a:t>en la zona de evaluación?</a:t>
            </a:r>
          </a:p>
        </p:txBody>
      </p:sp>
      <p:pic>
        <p:nvPicPr>
          <p:cNvPr id="7" name="Picture 6" descr="Diagram&#10;&#10;Description automatically generated">
            <a:extLst>
              <a:ext uri="{FF2B5EF4-FFF2-40B4-BE49-F238E27FC236}">
                <a16:creationId xmlns:a16="http://schemas.microsoft.com/office/drawing/2014/main" id="{07BB00CC-4D59-4444-A743-3D2614C8DB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1157" y="1019467"/>
            <a:ext cx="6570843" cy="4514996"/>
          </a:xfrm>
          <a:prstGeom prst="rect">
            <a:avLst/>
          </a:prstGeom>
        </p:spPr>
      </p:pic>
      <p:grpSp>
        <p:nvGrpSpPr>
          <p:cNvPr id="9" name="Group 8">
            <a:extLst>
              <a:ext uri="{FF2B5EF4-FFF2-40B4-BE49-F238E27FC236}">
                <a16:creationId xmlns:a16="http://schemas.microsoft.com/office/drawing/2014/main" id="{2B116E72-D7F7-3544-A23B-B4A0BA457349}"/>
              </a:ext>
            </a:extLst>
          </p:cNvPr>
          <p:cNvGrpSpPr/>
          <p:nvPr/>
        </p:nvGrpSpPr>
        <p:grpSpPr>
          <a:xfrm>
            <a:off x="8820461" y="365125"/>
            <a:ext cx="2268513" cy="269823"/>
            <a:chOff x="7315200" y="340009"/>
            <a:chExt cx="2268513" cy="269823"/>
          </a:xfrm>
        </p:grpSpPr>
        <p:sp>
          <p:nvSpPr>
            <p:cNvPr id="10" name="Oval 9">
              <a:extLst>
                <a:ext uri="{FF2B5EF4-FFF2-40B4-BE49-F238E27FC236}">
                  <a16:creationId xmlns:a16="http://schemas.microsoft.com/office/drawing/2014/main" id="{38C442BD-5242-654A-B4FF-C40FA6EB36FA}"/>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55ECE72-B553-6342-9013-CBBA52BCA8A1}"/>
                </a:ext>
              </a:extLst>
            </p:cNvPr>
            <p:cNvSpPr/>
            <p:nvPr/>
          </p:nvSpPr>
          <p:spPr>
            <a:xfrm>
              <a:off x="7714938"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4196F30C-C0E8-DF4E-9F93-0DD12E667CEE}"/>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6FAB3724-DC49-A043-BD0A-543797614B1B}"/>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2232A747-54A8-3546-B6C9-F50E472A2779}"/>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9343C806-AD44-4E46-81A0-AB6E1A70B8DB}"/>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87722149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3" ma:contentTypeDescription="Create a new document." ma:contentTypeScope="" ma:versionID="90fc575f5acdf523cf50822ef921e1ee">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9885230d3806baad452203ced53348c6"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7A08C3-833E-40A1-8659-8D03FCA6E90F}"/>
</file>

<file path=customXml/itemProps2.xml><?xml version="1.0" encoding="utf-8"?>
<ds:datastoreItem xmlns:ds="http://schemas.openxmlformats.org/officeDocument/2006/customXml" ds:itemID="{3C7E6A29-E9F4-4AC5-8844-3F9689B89654}"/>
</file>

<file path=customXml/itemProps3.xml><?xml version="1.0" encoding="utf-8"?>
<ds:datastoreItem xmlns:ds="http://schemas.openxmlformats.org/officeDocument/2006/customXml" ds:itemID="{EC5F72B5-7B6B-4E97-99EC-3D6A525C20BC}"/>
</file>

<file path=docProps/app.xml><?xml version="1.0" encoding="utf-8"?>
<Properties xmlns="http://schemas.openxmlformats.org/officeDocument/2006/extended-properties" xmlns:vt="http://schemas.openxmlformats.org/officeDocument/2006/docPropsVTypes">
  <TotalTime>4808</TotalTime>
  <Words>2977</Words>
  <Application>Microsoft Office PowerPoint</Application>
  <PresentationFormat>Panorámica</PresentationFormat>
  <Paragraphs>172</Paragraphs>
  <Slides>22</Slides>
  <Notes>20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22</vt:i4>
      </vt:variant>
    </vt:vector>
  </HeadingPairs>
  <TitlesOfParts>
    <vt:vector size="30" baseType="lpstr">
      <vt:lpstr>Arial</vt:lpstr>
      <vt:lpstr>Calibri</vt:lpstr>
      <vt:lpstr>Calibri Light</vt:lpstr>
      <vt:lpstr>Franklin Gothic Book</vt:lpstr>
      <vt:lpstr>System Font Regular</vt:lpstr>
      <vt:lpstr>Wingdings</vt:lpstr>
      <vt:lpstr>Office Theme</vt:lpstr>
      <vt:lpstr>Crop</vt:lpstr>
      <vt:lpstr>Enfoques paisajísticos de las evaluaciones del sistema</vt:lpstr>
      <vt:lpstr>¿Qué es un paisaje?</vt:lpstr>
      <vt:lpstr>¿Qué son los enfoques paisajísticos?</vt:lpstr>
      <vt:lpstr>Paisajes climáticamente inteligentes</vt:lpstr>
      <vt:lpstr>Estudio de caso</vt:lpstr>
      <vt:lpstr>Metodología de evaluación de las oportunidades de restauración </vt:lpstr>
      <vt:lpstr>Fase 1: Preparación  y planificación </vt:lpstr>
      <vt:lpstr>PASO 1: Definir el problema y los objetivos</vt:lpstr>
      <vt:lpstr>PASO 2: Comprometer a los socios clave </vt:lpstr>
      <vt:lpstr>PASO 3: Definir los productos y resultados de la evaluación</vt:lpstr>
      <vt:lpstr>PASO 4: Definir el alcance</vt:lpstr>
      <vt:lpstr>PASO 5: Identificar los criterios de evaluación  e indicadores </vt:lpstr>
      <vt:lpstr>PASO 6: Identificar las posibles opciones </vt:lpstr>
      <vt:lpstr>Fase 2: Recolección de datos  y análisis </vt:lpstr>
      <vt:lpstr>PASO 1: Recolección de datos</vt:lpstr>
      <vt:lpstr>PASO 2: Análisis </vt:lpstr>
      <vt:lpstr>Diagnóstico de la presencia  de factores clave de éxito  </vt:lpstr>
      <vt:lpstr>Evaluación del potencial de las inversiones privadas </vt:lpstr>
      <vt:lpstr>Fase 3: De los resultados a las recomendaciones  </vt:lpstr>
      <vt:lpstr>Principales resultados de la evaluación del paisaje </vt:lpstr>
      <vt:lpstr>Presentación de PowerPoint</vt:lpstr>
      <vt:lpstr>Referencias clave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approaches to system assesments</dc:title>
  <dc:creator>Crumpler, KrystalNicole (OCB)</dc:creator>
  <cp:keywords>, docId:6C9A8CD6F66629FE388B54E2EAF671BA</cp:keywords>
  <cp:lastModifiedBy>BurgosGuerrero, Sebastian (OCBD)</cp:lastModifiedBy>
  <cp:revision>7</cp:revision>
  <dcterms:created xsi:type="dcterms:W3CDTF">2022-03-04T10:51:24Z</dcterms:created>
  <dcterms:modified xsi:type="dcterms:W3CDTF">2022-03-08T10:14:50Z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ies>
</file>