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4.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22.xml" ContentType="application/vnd.openxmlformats-officedocument.presentationml.slideLayout+xml"/>
  <Override PartName="/ppt/notesSlides/notesSlide15.xml" ContentType="application/vnd.openxmlformats-officedocument.presentationml.notesSlide+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6.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7.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20.xml" ContentType="application/vnd.openxmlformats-officedocument.presentationml.notesSlide+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theme/theme1.xml" ContentType="application/vnd.openxmlformats-officedocument.theme+xml"/>
  <Override PartName="/ppt/diagrams/layout3.xml" ContentType="application/vnd.openxmlformats-officedocument.drawingml.diagramLayout+xml"/>
  <Override PartName="/ppt/notesMasters/notesMaster1.xml" ContentType="application/vnd.openxmlformats-officedocument.presentationml.notes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5"/>
  </p:notesMasterIdLst>
  <p:sldIdLst>
    <p:sldId id="256" r:id="rId3"/>
    <p:sldId id="274" r:id="rId4"/>
    <p:sldId id="275" r:id="rId5"/>
    <p:sldId id="276" r:id="rId6"/>
    <p:sldId id="261" r:id="rId7"/>
    <p:sldId id="287" r:id="rId8"/>
    <p:sldId id="273" r:id="rId9"/>
    <p:sldId id="258" r:id="rId10"/>
    <p:sldId id="260" r:id="rId11"/>
    <p:sldId id="277" r:id="rId12"/>
    <p:sldId id="284" r:id="rId13"/>
    <p:sldId id="265" r:id="rId14"/>
    <p:sldId id="264" r:id="rId15"/>
    <p:sldId id="266" r:id="rId16"/>
    <p:sldId id="267" r:id="rId17"/>
    <p:sldId id="280" r:id="rId18"/>
    <p:sldId id="270" r:id="rId19"/>
    <p:sldId id="271" r:id="rId20"/>
    <p:sldId id="272" r:id="rId21"/>
    <p:sldId id="288" r:id="rId22"/>
    <p:sldId id="28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412C"/>
    <a:srgbClr val="BF4A32"/>
    <a:srgbClr val="CE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45"/>
    <p:restoredTop sz="84451"/>
  </p:normalViewPr>
  <p:slideViewPr>
    <p:cSldViewPr snapToGrid="0" snapToObjects="1">
      <p:cViewPr>
        <p:scale>
          <a:sx n="107" d="100"/>
          <a:sy n="107" d="100"/>
        </p:scale>
        <p:origin x="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42.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7.sv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svg"/><Relationship Id="rId4" Type="http://schemas.openxmlformats.org/officeDocument/2006/relationships/image" Target="../media/image35.svg"/><Relationship Id="rId9" Type="http://schemas.openxmlformats.org/officeDocument/2006/relationships/image" Target="../media/image3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42.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7.sv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svg"/><Relationship Id="rId4" Type="http://schemas.openxmlformats.org/officeDocument/2006/relationships/image" Target="../media/image35.svg"/><Relationship Id="rId9"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94CC8-D289-FF46-9A92-477A012671BA}"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0F438759-A427-4447-B557-339C1B6BBC8D}">
      <dgm:prSet phldrT="[Text]" custT="1"/>
      <dgm:spPr/>
      <dgm:t>
        <a:bodyPr/>
        <a:lstStyle/>
        <a:p>
          <a:r>
            <a:rPr lang="en-US" sz="1600" dirty="0"/>
            <a:t>1. PLANIFICATION ET PRÉPARATION</a:t>
          </a:r>
        </a:p>
      </dgm:t>
    </dgm:pt>
    <dgm:pt modelId="{03991464-B536-684E-8D76-1A30BDEBC41D}" type="parTrans" cxnId="{9E048CDE-CE1D-AC4F-9A12-3D4C804FB3B7}">
      <dgm:prSet/>
      <dgm:spPr/>
      <dgm:t>
        <a:bodyPr/>
        <a:lstStyle/>
        <a:p>
          <a:endParaRPr lang="en-US" sz="1600"/>
        </a:p>
      </dgm:t>
    </dgm:pt>
    <dgm:pt modelId="{DBAF948B-88FB-3B42-BE2B-3DD07C58A4F8}" type="sibTrans" cxnId="{9E048CDE-CE1D-AC4F-9A12-3D4C804FB3B7}">
      <dgm:prSet custT="1"/>
      <dgm:spPr/>
      <dgm:t>
        <a:bodyPr/>
        <a:lstStyle/>
        <a:p>
          <a:endParaRPr lang="en-US" sz="1200"/>
        </a:p>
      </dgm:t>
    </dgm:pt>
    <dgm:pt modelId="{01441972-97D7-BA4B-AC41-B71B67B914D0}">
      <dgm:prSet phldrT="[Text]" custT="1"/>
      <dgm:spPr/>
      <dgm:t>
        <a:bodyPr/>
        <a:lstStyle/>
        <a:p>
          <a:r>
            <a:rPr lang="en-US" sz="1600" dirty="0"/>
            <a:t>2. COLLECTE ET ANALYSE DES DONNÉES</a:t>
          </a:r>
        </a:p>
      </dgm:t>
    </dgm:pt>
    <dgm:pt modelId="{73450428-E506-144D-9B48-595CF7C34AB8}" type="parTrans" cxnId="{08C88F9E-34D5-204E-9200-4CD29D043884}">
      <dgm:prSet/>
      <dgm:spPr/>
      <dgm:t>
        <a:bodyPr/>
        <a:lstStyle/>
        <a:p>
          <a:endParaRPr lang="en-US" sz="1600"/>
        </a:p>
      </dgm:t>
    </dgm:pt>
    <dgm:pt modelId="{EBA36A2C-BBEF-B646-88AC-2325DC760647}" type="sibTrans" cxnId="{08C88F9E-34D5-204E-9200-4CD29D043884}">
      <dgm:prSet custT="1"/>
      <dgm:spPr/>
      <dgm:t>
        <a:bodyPr/>
        <a:lstStyle/>
        <a:p>
          <a:endParaRPr lang="en-US" sz="1200"/>
        </a:p>
      </dgm:t>
    </dgm:pt>
    <dgm:pt modelId="{8E4D64AE-1C65-4743-9916-9A4ADC3C8AF7}">
      <dgm:prSet phldrT="[Text]" custT="1"/>
      <dgm:spPr/>
      <dgm:t>
        <a:bodyPr/>
        <a:lstStyle/>
        <a:p>
          <a:r>
            <a:rPr lang="en-US" sz="1600" dirty="0"/>
            <a:t>3. FOURNIR DES RECOMMANDATIONS</a:t>
          </a:r>
        </a:p>
      </dgm:t>
    </dgm:pt>
    <dgm:pt modelId="{76FA6229-820E-A34C-ACEA-C365B0A5438B}" type="parTrans" cxnId="{B823ECCA-1293-CD4C-8A7C-A79867F07239}">
      <dgm:prSet/>
      <dgm:spPr/>
      <dgm:t>
        <a:bodyPr/>
        <a:lstStyle/>
        <a:p>
          <a:endParaRPr lang="en-US" sz="1600"/>
        </a:p>
      </dgm:t>
    </dgm:pt>
    <dgm:pt modelId="{9DB4E743-F56F-2741-866B-9408AF63E569}" type="sibTrans" cxnId="{B823ECCA-1293-CD4C-8A7C-A79867F07239}">
      <dgm:prSet/>
      <dgm:spPr/>
      <dgm:t>
        <a:bodyPr/>
        <a:lstStyle/>
        <a:p>
          <a:endParaRPr lang="en-US" sz="1600"/>
        </a:p>
      </dgm:t>
    </dgm:pt>
    <dgm:pt modelId="{09E542B1-C471-454A-BCD9-6638A6FC7814}" type="pres">
      <dgm:prSet presAssocID="{C1E94CC8-D289-FF46-9A92-477A012671BA}" presName="Name0" presStyleCnt="0">
        <dgm:presLayoutVars>
          <dgm:dir/>
          <dgm:resizeHandles val="exact"/>
        </dgm:presLayoutVars>
      </dgm:prSet>
      <dgm:spPr/>
    </dgm:pt>
    <dgm:pt modelId="{5050F142-E930-1E4D-86D3-F7B897575CAE}" type="pres">
      <dgm:prSet presAssocID="{0F438759-A427-4447-B557-339C1B6BBC8D}" presName="node" presStyleLbl="node1" presStyleIdx="0" presStyleCnt="3">
        <dgm:presLayoutVars>
          <dgm:bulletEnabled val="1"/>
        </dgm:presLayoutVars>
      </dgm:prSet>
      <dgm:spPr/>
    </dgm:pt>
    <dgm:pt modelId="{0EE0394A-9BD4-7244-A391-43CBF2720DB3}" type="pres">
      <dgm:prSet presAssocID="{DBAF948B-88FB-3B42-BE2B-3DD07C58A4F8}" presName="sibTrans" presStyleLbl="sibTrans2D1" presStyleIdx="0" presStyleCnt="2"/>
      <dgm:spPr/>
    </dgm:pt>
    <dgm:pt modelId="{4C36691E-7371-F44D-B135-F934B34615AF}" type="pres">
      <dgm:prSet presAssocID="{DBAF948B-88FB-3B42-BE2B-3DD07C58A4F8}" presName="connectorText" presStyleLbl="sibTrans2D1" presStyleIdx="0" presStyleCnt="2"/>
      <dgm:spPr/>
    </dgm:pt>
    <dgm:pt modelId="{7DE5DFA6-8C64-C042-B810-F4A97F669975}" type="pres">
      <dgm:prSet presAssocID="{01441972-97D7-BA4B-AC41-B71B67B914D0}" presName="node" presStyleLbl="node1" presStyleIdx="1" presStyleCnt="3">
        <dgm:presLayoutVars>
          <dgm:bulletEnabled val="1"/>
        </dgm:presLayoutVars>
      </dgm:prSet>
      <dgm:spPr/>
    </dgm:pt>
    <dgm:pt modelId="{6C8CFF9D-4091-DC48-B145-BB96B044FB47}" type="pres">
      <dgm:prSet presAssocID="{EBA36A2C-BBEF-B646-88AC-2325DC760647}" presName="sibTrans" presStyleLbl="sibTrans2D1" presStyleIdx="1" presStyleCnt="2"/>
      <dgm:spPr/>
    </dgm:pt>
    <dgm:pt modelId="{9204D366-72F8-634D-9505-1ABDFD82E050}" type="pres">
      <dgm:prSet presAssocID="{EBA36A2C-BBEF-B646-88AC-2325DC760647}" presName="connectorText" presStyleLbl="sibTrans2D1" presStyleIdx="1" presStyleCnt="2"/>
      <dgm:spPr/>
    </dgm:pt>
    <dgm:pt modelId="{1264FF2A-7F8A-8247-9A13-D299A6EF7167}" type="pres">
      <dgm:prSet presAssocID="{8E4D64AE-1C65-4743-9916-9A4ADC3C8AF7}" presName="node" presStyleLbl="node1" presStyleIdx="2" presStyleCnt="3">
        <dgm:presLayoutVars>
          <dgm:bulletEnabled val="1"/>
        </dgm:presLayoutVars>
      </dgm:prSet>
      <dgm:spPr/>
    </dgm:pt>
  </dgm:ptLst>
  <dgm:cxnLst>
    <dgm:cxn modelId="{DFE0EA22-C292-AC43-870D-0F4BA4A92ED9}" type="presOf" srcId="{DBAF948B-88FB-3B42-BE2B-3DD07C58A4F8}" destId="{0EE0394A-9BD4-7244-A391-43CBF2720DB3}" srcOrd="0" destOrd="0" presId="urn:microsoft.com/office/officeart/2005/8/layout/process1"/>
    <dgm:cxn modelId="{15B02C42-571D-E146-B509-4558FE867A8F}" type="presOf" srcId="{8E4D64AE-1C65-4743-9916-9A4ADC3C8AF7}" destId="{1264FF2A-7F8A-8247-9A13-D299A6EF7167}" srcOrd="0" destOrd="0" presId="urn:microsoft.com/office/officeart/2005/8/layout/process1"/>
    <dgm:cxn modelId="{71681367-74D1-824F-A96D-3BD4079AC4B6}" type="presOf" srcId="{C1E94CC8-D289-FF46-9A92-477A012671BA}" destId="{09E542B1-C471-454A-BCD9-6638A6FC7814}" srcOrd="0" destOrd="0" presId="urn:microsoft.com/office/officeart/2005/8/layout/process1"/>
    <dgm:cxn modelId="{848A8484-CC8B-F24B-AC9C-C9A91CF96D36}" type="presOf" srcId="{DBAF948B-88FB-3B42-BE2B-3DD07C58A4F8}" destId="{4C36691E-7371-F44D-B135-F934B34615AF}" srcOrd="1" destOrd="0" presId="urn:microsoft.com/office/officeart/2005/8/layout/process1"/>
    <dgm:cxn modelId="{7040488B-AE71-2249-AE37-F905BE7F4E8D}" type="presOf" srcId="{EBA36A2C-BBEF-B646-88AC-2325DC760647}" destId="{9204D366-72F8-634D-9505-1ABDFD82E050}" srcOrd="1" destOrd="0" presId="urn:microsoft.com/office/officeart/2005/8/layout/process1"/>
    <dgm:cxn modelId="{77147295-1084-F54E-8417-FC35B5F5C2C4}" type="presOf" srcId="{0F438759-A427-4447-B557-339C1B6BBC8D}" destId="{5050F142-E930-1E4D-86D3-F7B897575CAE}" srcOrd="0" destOrd="0" presId="urn:microsoft.com/office/officeart/2005/8/layout/process1"/>
    <dgm:cxn modelId="{08C88F9E-34D5-204E-9200-4CD29D043884}" srcId="{C1E94CC8-D289-FF46-9A92-477A012671BA}" destId="{01441972-97D7-BA4B-AC41-B71B67B914D0}" srcOrd="1" destOrd="0" parTransId="{73450428-E506-144D-9B48-595CF7C34AB8}" sibTransId="{EBA36A2C-BBEF-B646-88AC-2325DC760647}"/>
    <dgm:cxn modelId="{BD7373BE-0735-E347-8AE9-F800085D2FE9}" type="presOf" srcId="{01441972-97D7-BA4B-AC41-B71B67B914D0}" destId="{7DE5DFA6-8C64-C042-B810-F4A97F669975}" srcOrd="0" destOrd="0" presId="urn:microsoft.com/office/officeart/2005/8/layout/process1"/>
    <dgm:cxn modelId="{B823ECCA-1293-CD4C-8A7C-A79867F07239}" srcId="{C1E94CC8-D289-FF46-9A92-477A012671BA}" destId="{8E4D64AE-1C65-4743-9916-9A4ADC3C8AF7}" srcOrd="2" destOrd="0" parTransId="{76FA6229-820E-A34C-ACEA-C365B0A5438B}" sibTransId="{9DB4E743-F56F-2741-866B-9408AF63E569}"/>
    <dgm:cxn modelId="{22D68EDB-FB75-1F46-881A-15B4D96F7A6D}" type="presOf" srcId="{EBA36A2C-BBEF-B646-88AC-2325DC760647}" destId="{6C8CFF9D-4091-DC48-B145-BB96B044FB47}" srcOrd="0" destOrd="0" presId="urn:microsoft.com/office/officeart/2005/8/layout/process1"/>
    <dgm:cxn modelId="{9E048CDE-CE1D-AC4F-9A12-3D4C804FB3B7}" srcId="{C1E94CC8-D289-FF46-9A92-477A012671BA}" destId="{0F438759-A427-4447-B557-339C1B6BBC8D}" srcOrd="0" destOrd="0" parTransId="{03991464-B536-684E-8D76-1A30BDEBC41D}" sibTransId="{DBAF948B-88FB-3B42-BE2B-3DD07C58A4F8}"/>
    <dgm:cxn modelId="{E57F34C6-69F3-0245-9FC8-F92DA8F9D7F3}" type="presParOf" srcId="{09E542B1-C471-454A-BCD9-6638A6FC7814}" destId="{5050F142-E930-1E4D-86D3-F7B897575CAE}" srcOrd="0" destOrd="0" presId="urn:microsoft.com/office/officeart/2005/8/layout/process1"/>
    <dgm:cxn modelId="{6F97DC89-C8FA-5348-9978-168611351580}" type="presParOf" srcId="{09E542B1-C471-454A-BCD9-6638A6FC7814}" destId="{0EE0394A-9BD4-7244-A391-43CBF2720DB3}" srcOrd="1" destOrd="0" presId="urn:microsoft.com/office/officeart/2005/8/layout/process1"/>
    <dgm:cxn modelId="{D0262441-04D0-D645-A560-9CD1220720BF}" type="presParOf" srcId="{0EE0394A-9BD4-7244-A391-43CBF2720DB3}" destId="{4C36691E-7371-F44D-B135-F934B34615AF}" srcOrd="0" destOrd="0" presId="urn:microsoft.com/office/officeart/2005/8/layout/process1"/>
    <dgm:cxn modelId="{2CADD8EA-986E-C543-844E-93AF44A7FB76}" type="presParOf" srcId="{09E542B1-C471-454A-BCD9-6638A6FC7814}" destId="{7DE5DFA6-8C64-C042-B810-F4A97F669975}" srcOrd="2" destOrd="0" presId="urn:microsoft.com/office/officeart/2005/8/layout/process1"/>
    <dgm:cxn modelId="{5D08C559-B4B6-6D46-9C9C-39F532B345FC}" type="presParOf" srcId="{09E542B1-C471-454A-BCD9-6638A6FC7814}" destId="{6C8CFF9D-4091-DC48-B145-BB96B044FB47}" srcOrd="3" destOrd="0" presId="urn:microsoft.com/office/officeart/2005/8/layout/process1"/>
    <dgm:cxn modelId="{49C86722-BB9A-574A-9CCE-408FBC6AB00D}" type="presParOf" srcId="{6C8CFF9D-4091-DC48-B145-BB96B044FB47}" destId="{9204D366-72F8-634D-9505-1ABDFD82E050}" srcOrd="0" destOrd="0" presId="urn:microsoft.com/office/officeart/2005/8/layout/process1"/>
    <dgm:cxn modelId="{812F5556-C8A5-4547-81E8-7EBA84D7E1EA}" type="presParOf" srcId="{09E542B1-C471-454A-BCD9-6638A6FC7814}" destId="{1264FF2A-7F8A-8247-9A13-D299A6EF7167}" srcOrd="4"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D12C3-2842-4FFD-A7E9-FD768FCBC75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94021D7-B378-40A5-AD25-F1A1CA8DF414}">
      <dgm:prSet/>
      <dgm:spPr/>
      <dgm:t>
        <a:bodyPr/>
        <a:lstStyle/>
        <a:p>
          <a:pPr>
            <a:lnSpc>
              <a:spcPct val="100000"/>
            </a:lnSpc>
          </a:pPr>
          <a:r>
            <a:rPr lang="en-US" b="1" dirty="0"/>
            <a:t>Cartographie du </a:t>
          </a:r>
          <a:r>
            <a:rPr lang="en-US" dirty="0"/>
            <a:t>paysage et des </a:t>
          </a:r>
          <a:r>
            <a:rPr lang="en-US" b="0" dirty="0"/>
            <a:t>parties prenantes </a:t>
          </a:r>
        </a:p>
      </dgm:t>
    </dgm:pt>
    <dgm:pt modelId="{F0C78761-0233-49D3-916B-E563595F168D}" type="parTrans" cxnId="{80D4A2A2-6176-41A7-A394-25772EE2AC0B}">
      <dgm:prSet/>
      <dgm:spPr/>
      <dgm:t>
        <a:bodyPr/>
        <a:lstStyle/>
        <a:p>
          <a:endParaRPr lang="en-US"/>
        </a:p>
      </dgm:t>
    </dgm:pt>
    <dgm:pt modelId="{6CCBDF94-B885-4999-8555-0B4EB2CD08CE}" type="sibTrans" cxnId="{80D4A2A2-6176-41A7-A394-25772EE2AC0B}">
      <dgm:prSet/>
      <dgm:spPr/>
      <dgm:t>
        <a:bodyPr/>
        <a:lstStyle/>
        <a:p>
          <a:endParaRPr lang="en-US"/>
        </a:p>
      </dgm:t>
    </dgm:pt>
    <dgm:pt modelId="{5DAFD232-2E18-498F-ABD6-7B9C1221E8F4}">
      <dgm:prSet/>
      <dgm:spPr/>
      <dgm:t>
        <a:bodyPr/>
        <a:lstStyle/>
        <a:p>
          <a:pPr>
            <a:lnSpc>
              <a:spcPct val="100000"/>
            </a:lnSpc>
          </a:pPr>
          <a:r>
            <a:rPr lang="en-US" dirty="0"/>
            <a:t>Une liste restreinte des </a:t>
          </a:r>
          <a:r>
            <a:rPr lang="en-US" b="1" dirty="0"/>
            <a:t>options de restauration </a:t>
          </a:r>
          <a:r>
            <a:rPr lang="en-US" dirty="0"/>
            <a:t>les plus </a:t>
          </a:r>
          <a:r>
            <a:rPr lang="en-US" b="1" dirty="0"/>
            <a:t>pertinentes et les </a:t>
          </a:r>
          <a:r>
            <a:rPr lang="en-US" dirty="0"/>
            <a:t>plus </a:t>
          </a:r>
          <a:r>
            <a:rPr lang="en-US" b="1" dirty="0"/>
            <a:t>réalisables </a:t>
          </a:r>
          <a:r>
            <a:rPr lang="en-US" dirty="0"/>
            <a:t>dans la zone d'évaluation. </a:t>
          </a:r>
        </a:p>
      </dgm:t>
    </dgm:pt>
    <dgm:pt modelId="{4F0EF1E8-B7C1-446E-B382-AE1FA597A170}" type="parTrans" cxnId="{E557DA80-91CE-4AB0-A242-CB3EAB66F8CD}">
      <dgm:prSet/>
      <dgm:spPr/>
      <dgm:t>
        <a:bodyPr/>
        <a:lstStyle/>
        <a:p>
          <a:endParaRPr lang="en-US"/>
        </a:p>
      </dgm:t>
    </dgm:pt>
    <dgm:pt modelId="{66E84DBA-3F3C-4FA8-8302-539A853DD335}" type="sibTrans" cxnId="{E557DA80-91CE-4AB0-A242-CB3EAB66F8CD}">
      <dgm:prSet/>
      <dgm:spPr/>
      <dgm:t>
        <a:bodyPr/>
        <a:lstStyle/>
        <a:p>
          <a:endParaRPr lang="en-US"/>
        </a:p>
      </dgm:t>
    </dgm:pt>
    <dgm:pt modelId="{15C430BE-A0D4-4CDF-82D3-56E5D58C448E}">
      <dgm:prSet/>
      <dgm:spPr/>
      <dgm:t>
        <a:bodyPr/>
        <a:lstStyle/>
        <a:p>
          <a:pPr>
            <a:lnSpc>
              <a:spcPct val="100000"/>
            </a:lnSpc>
          </a:pPr>
          <a:r>
            <a:rPr lang="en-US" b="1" dirty="0"/>
            <a:t>Coûts et avantages </a:t>
          </a:r>
          <a:r>
            <a:rPr lang="en-US" dirty="0"/>
            <a:t>quantifiés de chaque type d'intervention </a:t>
          </a:r>
        </a:p>
      </dgm:t>
    </dgm:pt>
    <dgm:pt modelId="{4C9FFBAA-02CA-4400-8C80-69C91B857010}" type="parTrans" cxnId="{2DF45BF7-25AA-4DE6-A36C-F5E59704A8D9}">
      <dgm:prSet/>
      <dgm:spPr/>
      <dgm:t>
        <a:bodyPr/>
        <a:lstStyle/>
        <a:p>
          <a:endParaRPr lang="en-US"/>
        </a:p>
      </dgm:t>
    </dgm:pt>
    <dgm:pt modelId="{24F1EA3B-BF2A-4B62-9CED-5C6441468E68}" type="sibTrans" cxnId="{2DF45BF7-25AA-4DE6-A36C-F5E59704A8D9}">
      <dgm:prSet/>
      <dgm:spPr/>
      <dgm:t>
        <a:bodyPr/>
        <a:lstStyle/>
        <a:p>
          <a:endParaRPr lang="en-US"/>
        </a:p>
      </dgm:t>
    </dgm:pt>
    <dgm:pt modelId="{2E923E9A-CFC3-4C64-AF94-625D61E42001}">
      <dgm:prSet/>
      <dgm:spPr/>
      <dgm:t>
        <a:bodyPr/>
        <a:lstStyle/>
        <a:p>
          <a:pPr>
            <a:lnSpc>
              <a:spcPct val="100000"/>
            </a:lnSpc>
          </a:pPr>
          <a:r>
            <a:rPr lang="en-US" dirty="0"/>
            <a:t>Valeurs estimées du </a:t>
          </a:r>
          <a:r>
            <a:rPr lang="en-US" b="1" dirty="0"/>
            <a:t>carbone </a:t>
          </a:r>
          <a:r>
            <a:rPr lang="en-US" dirty="0"/>
            <a:t>supplémentaire </a:t>
          </a:r>
          <a:r>
            <a:rPr lang="en-US" b="1" dirty="0"/>
            <a:t>piégé par </a:t>
          </a:r>
          <a:r>
            <a:rPr lang="en-US" dirty="0"/>
            <a:t>ces types d'intervention </a:t>
          </a:r>
        </a:p>
      </dgm:t>
    </dgm:pt>
    <dgm:pt modelId="{81F3DFA5-56C0-4804-A026-DD1DC788D340}" type="parTrans" cxnId="{57D30B2A-8B83-4588-8074-BF1A69813AA2}">
      <dgm:prSet/>
      <dgm:spPr/>
      <dgm:t>
        <a:bodyPr/>
        <a:lstStyle/>
        <a:p>
          <a:endParaRPr lang="en-US"/>
        </a:p>
      </dgm:t>
    </dgm:pt>
    <dgm:pt modelId="{D6B2B18F-D378-4E52-8328-83FC2D10E41F}" type="sibTrans" cxnId="{57D30B2A-8B83-4588-8074-BF1A69813AA2}">
      <dgm:prSet/>
      <dgm:spPr/>
      <dgm:t>
        <a:bodyPr/>
        <a:lstStyle/>
        <a:p>
          <a:endParaRPr lang="en-US"/>
        </a:p>
      </dgm:t>
    </dgm:pt>
    <dgm:pt modelId="{50B6F851-D21F-4B42-ABB7-A7F6AB5E04AD}">
      <dgm:prSet/>
      <dgm:spPr/>
      <dgm:t>
        <a:bodyPr/>
        <a:lstStyle/>
        <a:p>
          <a:pPr>
            <a:lnSpc>
              <a:spcPct val="100000"/>
            </a:lnSpc>
          </a:pPr>
          <a:r>
            <a:rPr lang="en-US" dirty="0"/>
            <a:t>Un </a:t>
          </a:r>
          <a:r>
            <a:rPr lang="en-US" b="1" dirty="0"/>
            <a:t>diagnostic </a:t>
          </a:r>
          <a:r>
            <a:rPr lang="en-US" dirty="0"/>
            <a:t>de la présence de </a:t>
          </a:r>
          <a:r>
            <a:rPr lang="en-US" b="1" dirty="0"/>
            <a:t>facteurs clés de succès </a:t>
          </a:r>
          <a:r>
            <a:rPr lang="en-US" dirty="0"/>
            <a:t>et l'identification de stratégies pour résoudre les </a:t>
          </a:r>
          <a:r>
            <a:rPr lang="en-US" dirty="0" err="1"/>
            <a:t>principaux</a:t>
          </a:r>
          <a:r>
            <a:rPr lang="en-US" dirty="0"/>
            <a:t> </a:t>
          </a:r>
          <a:r>
            <a:rPr lang="en-US" b="1" dirty="0" err="1"/>
            <a:t>défis</a:t>
          </a:r>
          <a:r>
            <a:rPr lang="en-US" b="1" dirty="0"/>
            <a:t> politiques, juridiques et institutionnels. </a:t>
          </a:r>
        </a:p>
      </dgm:t>
    </dgm:pt>
    <dgm:pt modelId="{E310C564-1F80-40FF-A2ED-48D02DE91961}" type="parTrans" cxnId="{E3DC0303-65CC-4628-BDD8-CB990CF080DA}">
      <dgm:prSet/>
      <dgm:spPr/>
      <dgm:t>
        <a:bodyPr/>
        <a:lstStyle/>
        <a:p>
          <a:endParaRPr lang="en-US"/>
        </a:p>
      </dgm:t>
    </dgm:pt>
    <dgm:pt modelId="{E493174C-F521-4EEF-AD45-4FD8A2A57D7E}" type="sibTrans" cxnId="{E3DC0303-65CC-4628-BDD8-CB990CF080DA}">
      <dgm:prSet/>
      <dgm:spPr/>
      <dgm:t>
        <a:bodyPr/>
        <a:lstStyle/>
        <a:p>
          <a:endParaRPr lang="en-US"/>
        </a:p>
      </dgm:t>
    </dgm:pt>
    <dgm:pt modelId="{4C069D45-3A94-4004-B5CA-A381612687AC}">
      <dgm:prSet/>
      <dgm:spPr/>
      <dgm:t>
        <a:bodyPr/>
        <a:lstStyle/>
        <a:p>
          <a:pPr>
            <a:lnSpc>
              <a:spcPct val="100000"/>
            </a:lnSpc>
          </a:pPr>
          <a:r>
            <a:rPr lang="en-US" dirty="0"/>
            <a:t>Analyse des </a:t>
          </a:r>
          <a:r>
            <a:rPr lang="en-US" b="1" dirty="0"/>
            <a:t>options de financement et de ressources </a:t>
          </a:r>
          <a:r>
            <a:rPr lang="en-US" dirty="0"/>
            <a:t>pour la restauration dans la zone d'évaluation. </a:t>
          </a:r>
        </a:p>
      </dgm:t>
    </dgm:pt>
    <dgm:pt modelId="{76542ECB-4D1C-4973-8768-5CF4A2294EA1}" type="parTrans" cxnId="{4D836A4D-63D3-4431-A5DC-07D2CFD1CB01}">
      <dgm:prSet/>
      <dgm:spPr/>
      <dgm:t>
        <a:bodyPr/>
        <a:lstStyle/>
        <a:p>
          <a:endParaRPr lang="en-US"/>
        </a:p>
      </dgm:t>
    </dgm:pt>
    <dgm:pt modelId="{2D55EFDB-5D05-447C-80EC-37C17463B027}" type="sibTrans" cxnId="{4D836A4D-63D3-4431-A5DC-07D2CFD1CB01}">
      <dgm:prSet/>
      <dgm:spPr/>
      <dgm:t>
        <a:bodyPr/>
        <a:lstStyle/>
        <a:p>
          <a:endParaRPr lang="en-US"/>
        </a:p>
      </dgm:t>
    </dgm:pt>
    <dgm:pt modelId="{81EB74EA-32D0-4B85-9C55-57EB9CE9C8C0}" type="pres">
      <dgm:prSet presAssocID="{950D12C3-2842-4FFD-A7E9-FD768FCBC75F}" presName="root" presStyleCnt="0">
        <dgm:presLayoutVars>
          <dgm:dir/>
          <dgm:resizeHandles val="exact"/>
        </dgm:presLayoutVars>
      </dgm:prSet>
      <dgm:spPr/>
    </dgm:pt>
    <dgm:pt modelId="{825F2F48-C470-45AD-89C3-DE0E05E9F2DD}" type="pres">
      <dgm:prSet presAssocID="{394021D7-B378-40A5-AD25-F1A1CA8DF414}" presName="compNode" presStyleCnt="0"/>
      <dgm:spPr/>
    </dgm:pt>
    <dgm:pt modelId="{EBD97C17-507A-418B-9960-B9A06C261B9D}" type="pres">
      <dgm:prSet presAssocID="{394021D7-B378-40A5-AD25-F1A1CA8DF414}" presName="bgRect" presStyleLbl="bgShp" presStyleIdx="0" presStyleCnt="6"/>
      <dgm:spPr/>
    </dgm:pt>
    <dgm:pt modelId="{CC817CC1-7AB1-4AE8-B06E-588A50F12665}" type="pres">
      <dgm:prSet presAssocID="{394021D7-B378-40A5-AD25-F1A1CA8DF41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E91C8B39-507C-4624-9696-4F4EE12ED596}" type="pres">
      <dgm:prSet presAssocID="{394021D7-B378-40A5-AD25-F1A1CA8DF414}" presName="spaceRect" presStyleCnt="0"/>
      <dgm:spPr/>
    </dgm:pt>
    <dgm:pt modelId="{14713EC1-6DCC-4024-BA26-F93FF0190D06}" type="pres">
      <dgm:prSet presAssocID="{394021D7-B378-40A5-AD25-F1A1CA8DF414}" presName="parTx" presStyleLbl="revTx" presStyleIdx="0" presStyleCnt="6">
        <dgm:presLayoutVars>
          <dgm:chMax val="0"/>
          <dgm:chPref val="0"/>
        </dgm:presLayoutVars>
      </dgm:prSet>
      <dgm:spPr/>
    </dgm:pt>
    <dgm:pt modelId="{03FBF312-2CDA-403E-B149-9DBC838FDB27}" type="pres">
      <dgm:prSet presAssocID="{6CCBDF94-B885-4999-8555-0B4EB2CD08CE}" presName="sibTrans" presStyleCnt="0"/>
      <dgm:spPr/>
    </dgm:pt>
    <dgm:pt modelId="{C618C30C-A48C-481B-ABF7-EA4DCEF5E827}" type="pres">
      <dgm:prSet presAssocID="{5DAFD232-2E18-498F-ABD6-7B9C1221E8F4}" presName="compNode" presStyleCnt="0"/>
      <dgm:spPr/>
    </dgm:pt>
    <dgm:pt modelId="{F1B4590F-1031-453E-B437-6B787AAF7B10}" type="pres">
      <dgm:prSet presAssocID="{5DAFD232-2E18-498F-ABD6-7B9C1221E8F4}" presName="bgRect" presStyleLbl="bgShp" presStyleIdx="1" presStyleCnt="6"/>
      <dgm:spPr/>
    </dgm:pt>
    <dgm:pt modelId="{C90944E3-47C5-4184-B7E7-1EAA55024E85}" type="pres">
      <dgm:prSet presAssocID="{5DAFD232-2E18-498F-ABD6-7B9C1221E8F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FCD3C172-3F1F-4FB4-9D00-5EECC908612C}" type="pres">
      <dgm:prSet presAssocID="{5DAFD232-2E18-498F-ABD6-7B9C1221E8F4}" presName="spaceRect" presStyleCnt="0"/>
      <dgm:spPr/>
    </dgm:pt>
    <dgm:pt modelId="{11791EDE-C833-47A3-B33D-308E6A2ED2F6}" type="pres">
      <dgm:prSet presAssocID="{5DAFD232-2E18-498F-ABD6-7B9C1221E8F4}" presName="parTx" presStyleLbl="revTx" presStyleIdx="1" presStyleCnt="6">
        <dgm:presLayoutVars>
          <dgm:chMax val="0"/>
          <dgm:chPref val="0"/>
        </dgm:presLayoutVars>
      </dgm:prSet>
      <dgm:spPr/>
    </dgm:pt>
    <dgm:pt modelId="{C3573154-4D91-4CA1-9229-ACE2D0BF1D56}" type="pres">
      <dgm:prSet presAssocID="{66E84DBA-3F3C-4FA8-8302-539A853DD335}" presName="sibTrans" presStyleCnt="0"/>
      <dgm:spPr/>
    </dgm:pt>
    <dgm:pt modelId="{37B05D46-7C28-46E0-8C65-8B4832299A2A}" type="pres">
      <dgm:prSet presAssocID="{15C430BE-A0D4-4CDF-82D3-56E5D58C448E}" presName="compNode" presStyleCnt="0"/>
      <dgm:spPr/>
    </dgm:pt>
    <dgm:pt modelId="{B1CBEE30-38D8-4D9C-AB0E-60954D1C9184}" type="pres">
      <dgm:prSet presAssocID="{15C430BE-A0D4-4CDF-82D3-56E5D58C448E}" presName="bgRect" presStyleLbl="bgShp" presStyleIdx="2" presStyleCnt="6"/>
      <dgm:spPr/>
    </dgm:pt>
    <dgm:pt modelId="{6E8616EB-25F8-4A68-A470-29129FFC8CD2}" type="pres">
      <dgm:prSet presAssocID="{15C430BE-A0D4-4CDF-82D3-56E5D58C448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26E0716F-D94A-48BF-BA26-17288CA1EBC6}" type="pres">
      <dgm:prSet presAssocID="{15C430BE-A0D4-4CDF-82D3-56E5D58C448E}" presName="spaceRect" presStyleCnt="0"/>
      <dgm:spPr/>
    </dgm:pt>
    <dgm:pt modelId="{04884486-B742-4A19-9062-4B3F4B971949}" type="pres">
      <dgm:prSet presAssocID="{15C430BE-A0D4-4CDF-82D3-56E5D58C448E}" presName="parTx" presStyleLbl="revTx" presStyleIdx="2" presStyleCnt="6">
        <dgm:presLayoutVars>
          <dgm:chMax val="0"/>
          <dgm:chPref val="0"/>
        </dgm:presLayoutVars>
      </dgm:prSet>
      <dgm:spPr/>
    </dgm:pt>
    <dgm:pt modelId="{E1373546-6DAF-42C5-BE40-0A3567DACC50}" type="pres">
      <dgm:prSet presAssocID="{24F1EA3B-BF2A-4B62-9CED-5C6441468E68}" presName="sibTrans" presStyleCnt="0"/>
      <dgm:spPr/>
    </dgm:pt>
    <dgm:pt modelId="{1FEC74E9-0840-4E7C-979B-A69E61426F87}" type="pres">
      <dgm:prSet presAssocID="{2E923E9A-CFC3-4C64-AF94-625D61E42001}" presName="compNode" presStyleCnt="0"/>
      <dgm:spPr/>
    </dgm:pt>
    <dgm:pt modelId="{21D6D377-60E2-4EA3-978B-4EDCA3F73FDD}" type="pres">
      <dgm:prSet presAssocID="{2E923E9A-CFC3-4C64-AF94-625D61E42001}" presName="bgRect" presStyleLbl="bgShp" presStyleIdx="3" presStyleCnt="6"/>
      <dgm:spPr/>
    </dgm:pt>
    <dgm:pt modelId="{600D823E-79CA-4063-8B84-28514D412AD1}" type="pres">
      <dgm:prSet presAssocID="{2E923E9A-CFC3-4C64-AF94-625D61E4200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eciduous tree"/>
        </a:ext>
      </dgm:extLst>
    </dgm:pt>
    <dgm:pt modelId="{AD65B897-C315-431A-B07D-28CB79B99FAA}" type="pres">
      <dgm:prSet presAssocID="{2E923E9A-CFC3-4C64-AF94-625D61E42001}" presName="spaceRect" presStyleCnt="0"/>
      <dgm:spPr/>
    </dgm:pt>
    <dgm:pt modelId="{94C0A684-8AE9-4F4A-9F86-37465EBD76CB}" type="pres">
      <dgm:prSet presAssocID="{2E923E9A-CFC3-4C64-AF94-625D61E42001}" presName="parTx" presStyleLbl="revTx" presStyleIdx="3" presStyleCnt="6">
        <dgm:presLayoutVars>
          <dgm:chMax val="0"/>
          <dgm:chPref val="0"/>
        </dgm:presLayoutVars>
      </dgm:prSet>
      <dgm:spPr/>
    </dgm:pt>
    <dgm:pt modelId="{18FDC8C3-28F6-4082-94C0-88A7387DB3D7}" type="pres">
      <dgm:prSet presAssocID="{D6B2B18F-D378-4E52-8328-83FC2D10E41F}" presName="sibTrans" presStyleCnt="0"/>
      <dgm:spPr/>
    </dgm:pt>
    <dgm:pt modelId="{B6E742A4-79DC-4C35-8185-45BD3C95F117}" type="pres">
      <dgm:prSet presAssocID="{50B6F851-D21F-4B42-ABB7-A7F6AB5E04AD}" presName="compNode" presStyleCnt="0"/>
      <dgm:spPr/>
    </dgm:pt>
    <dgm:pt modelId="{4A1DCA84-906E-42D3-B176-A4125C50341F}" type="pres">
      <dgm:prSet presAssocID="{50B6F851-D21F-4B42-ABB7-A7F6AB5E04AD}" presName="bgRect" presStyleLbl="bgShp" presStyleIdx="4" presStyleCnt="6"/>
      <dgm:spPr/>
    </dgm:pt>
    <dgm:pt modelId="{73919C49-8865-46E6-B26B-607480D85459}" type="pres">
      <dgm:prSet presAssocID="{50B6F851-D21F-4B42-ABB7-A7F6AB5E04A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octor"/>
        </a:ext>
      </dgm:extLst>
    </dgm:pt>
    <dgm:pt modelId="{A2B4BA63-C047-46A9-84DE-428999C7C51A}" type="pres">
      <dgm:prSet presAssocID="{50B6F851-D21F-4B42-ABB7-A7F6AB5E04AD}" presName="spaceRect" presStyleCnt="0"/>
      <dgm:spPr/>
    </dgm:pt>
    <dgm:pt modelId="{4C658229-74DE-42B6-8CF1-536F899B1918}" type="pres">
      <dgm:prSet presAssocID="{50B6F851-D21F-4B42-ABB7-A7F6AB5E04AD}" presName="parTx" presStyleLbl="revTx" presStyleIdx="4" presStyleCnt="6">
        <dgm:presLayoutVars>
          <dgm:chMax val="0"/>
          <dgm:chPref val="0"/>
        </dgm:presLayoutVars>
      </dgm:prSet>
      <dgm:spPr/>
    </dgm:pt>
    <dgm:pt modelId="{D6889EAE-1343-45D3-B370-1F3CCE3B28A6}" type="pres">
      <dgm:prSet presAssocID="{E493174C-F521-4EEF-AD45-4FD8A2A57D7E}" presName="sibTrans" presStyleCnt="0"/>
      <dgm:spPr/>
    </dgm:pt>
    <dgm:pt modelId="{A0E7D080-0876-42DD-8879-89A36E8E10B7}" type="pres">
      <dgm:prSet presAssocID="{4C069D45-3A94-4004-B5CA-A381612687AC}" presName="compNode" presStyleCnt="0"/>
      <dgm:spPr/>
    </dgm:pt>
    <dgm:pt modelId="{4DD430C8-A7E9-4138-8BE1-B3895B190C7E}" type="pres">
      <dgm:prSet presAssocID="{4C069D45-3A94-4004-B5CA-A381612687AC}" presName="bgRect" presStyleLbl="bgShp" presStyleIdx="5" presStyleCnt="6"/>
      <dgm:spPr/>
    </dgm:pt>
    <dgm:pt modelId="{5A4E2126-9BD2-443D-8536-EA96613888F6}" type="pres">
      <dgm:prSet presAssocID="{4C069D45-3A94-4004-B5CA-A381612687A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andshake"/>
        </a:ext>
      </dgm:extLst>
    </dgm:pt>
    <dgm:pt modelId="{1C5BE030-5D93-4EC9-A445-A9607AE53E53}" type="pres">
      <dgm:prSet presAssocID="{4C069D45-3A94-4004-B5CA-A381612687AC}" presName="spaceRect" presStyleCnt="0"/>
      <dgm:spPr/>
    </dgm:pt>
    <dgm:pt modelId="{93E2E25E-17BD-497F-9E95-DB8D66F3965D}" type="pres">
      <dgm:prSet presAssocID="{4C069D45-3A94-4004-B5CA-A381612687AC}" presName="parTx" presStyleLbl="revTx" presStyleIdx="5" presStyleCnt="6">
        <dgm:presLayoutVars>
          <dgm:chMax val="0"/>
          <dgm:chPref val="0"/>
        </dgm:presLayoutVars>
      </dgm:prSet>
      <dgm:spPr/>
    </dgm:pt>
  </dgm:ptLst>
  <dgm:cxnLst>
    <dgm:cxn modelId="{E3DC0303-65CC-4628-BDD8-CB990CF080DA}" srcId="{950D12C3-2842-4FFD-A7E9-FD768FCBC75F}" destId="{50B6F851-D21F-4B42-ABB7-A7F6AB5E04AD}" srcOrd="4" destOrd="0" parTransId="{E310C564-1F80-40FF-A2ED-48D02DE91961}" sibTransId="{E493174C-F521-4EEF-AD45-4FD8A2A57D7E}"/>
    <dgm:cxn modelId="{57D30B2A-8B83-4588-8074-BF1A69813AA2}" srcId="{950D12C3-2842-4FFD-A7E9-FD768FCBC75F}" destId="{2E923E9A-CFC3-4C64-AF94-625D61E42001}" srcOrd="3" destOrd="0" parTransId="{81F3DFA5-56C0-4804-A026-DD1DC788D340}" sibTransId="{D6B2B18F-D378-4E52-8328-83FC2D10E41F}"/>
    <dgm:cxn modelId="{8B83312F-D6F4-432B-AA7B-C1D65082CB60}" type="presOf" srcId="{2E923E9A-CFC3-4C64-AF94-625D61E42001}" destId="{94C0A684-8AE9-4F4A-9F86-37465EBD76CB}" srcOrd="0" destOrd="0" presId="urn:microsoft.com/office/officeart/2018/2/layout/IconVerticalSolidList"/>
    <dgm:cxn modelId="{4D836A4D-63D3-4431-A5DC-07D2CFD1CB01}" srcId="{950D12C3-2842-4FFD-A7E9-FD768FCBC75F}" destId="{4C069D45-3A94-4004-B5CA-A381612687AC}" srcOrd="5" destOrd="0" parTransId="{76542ECB-4D1C-4973-8768-5CF4A2294EA1}" sibTransId="{2D55EFDB-5D05-447C-80EC-37C17463B027}"/>
    <dgm:cxn modelId="{3B2E6A53-A09B-4701-A02B-6DF644374CB4}" type="presOf" srcId="{4C069D45-3A94-4004-B5CA-A381612687AC}" destId="{93E2E25E-17BD-497F-9E95-DB8D66F3965D}" srcOrd="0" destOrd="0" presId="urn:microsoft.com/office/officeart/2018/2/layout/IconVerticalSolidList"/>
    <dgm:cxn modelId="{F8D2EC5F-D3DC-4756-95E4-08CB05BE52AE}" type="presOf" srcId="{15C430BE-A0D4-4CDF-82D3-56E5D58C448E}" destId="{04884486-B742-4A19-9062-4B3F4B971949}" srcOrd="0" destOrd="0" presId="urn:microsoft.com/office/officeart/2018/2/layout/IconVerticalSolidList"/>
    <dgm:cxn modelId="{91236773-20A7-43C4-8E57-AC5E9EC451FF}" type="presOf" srcId="{50B6F851-D21F-4B42-ABB7-A7F6AB5E04AD}" destId="{4C658229-74DE-42B6-8CF1-536F899B1918}" srcOrd="0" destOrd="0" presId="urn:microsoft.com/office/officeart/2018/2/layout/IconVerticalSolidList"/>
    <dgm:cxn modelId="{E557DA80-91CE-4AB0-A242-CB3EAB66F8CD}" srcId="{950D12C3-2842-4FFD-A7E9-FD768FCBC75F}" destId="{5DAFD232-2E18-498F-ABD6-7B9C1221E8F4}" srcOrd="1" destOrd="0" parTransId="{4F0EF1E8-B7C1-446E-B382-AE1FA597A170}" sibTransId="{66E84DBA-3F3C-4FA8-8302-539A853DD335}"/>
    <dgm:cxn modelId="{80D4A2A2-6176-41A7-A394-25772EE2AC0B}" srcId="{950D12C3-2842-4FFD-A7E9-FD768FCBC75F}" destId="{394021D7-B378-40A5-AD25-F1A1CA8DF414}" srcOrd="0" destOrd="0" parTransId="{F0C78761-0233-49D3-916B-E563595F168D}" sibTransId="{6CCBDF94-B885-4999-8555-0B4EB2CD08CE}"/>
    <dgm:cxn modelId="{309A8EC3-B80F-4EC0-9F2B-59F2D9D9B303}" type="presOf" srcId="{394021D7-B378-40A5-AD25-F1A1CA8DF414}" destId="{14713EC1-6DCC-4024-BA26-F93FF0190D06}" srcOrd="0" destOrd="0" presId="urn:microsoft.com/office/officeart/2018/2/layout/IconVerticalSolidList"/>
    <dgm:cxn modelId="{6DE30DDA-F5F3-4CB9-81B6-6EB817F52312}" type="presOf" srcId="{5DAFD232-2E18-498F-ABD6-7B9C1221E8F4}" destId="{11791EDE-C833-47A3-B33D-308E6A2ED2F6}" srcOrd="0" destOrd="0" presId="urn:microsoft.com/office/officeart/2018/2/layout/IconVerticalSolidList"/>
    <dgm:cxn modelId="{3222BBE5-5B63-4529-9E89-4671B763BF3C}" type="presOf" srcId="{950D12C3-2842-4FFD-A7E9-FD768FCBC75F}" destId="{81EB74EA-32D0-4B85-9C55-57EB9CE9C8C0}" srcOrd="0" destOrd="0" presId="urn:microsoft.com/office/officeart/2018/2/layout/IconVerticalSolidList"/>
    <dgm:cxn modelId="{2DF45BF7-25AA-4DE6-A36C-F5E59704A8D9}" srcId="{950D12C3-2842-4FFD-A7E9-FD768FCBC75F}" destId="{15C430BE-A0D4-4CDF-82D3-56E5D58C448E}" srcOrd="2" destOrd="0" parTransId="{4C9FFBAA-02CA-4400-8C80-69C91B857010}" sibTransId="{24F1EA3B-BF2A-4B62-9CED-5C6441468E68}"/>
    <dgm:cxn modelId="{DFF9E5C3-ACED-443A-A090-6A11FB1E770E}" type="presParOf" srcId="{81EB74EA-32D0-4B85-9C55-57EB9CE9C8C0}" destId="{825F2F48-C470-45AD-89C3-DE0E05E9F2DD}" srcOrd="0" destOrd="0" presId="urn:microsoft.com/office/officeart/2018/2/layout/IconVerticalSolidList"/>
    <dgm:cxn modelId="{4F7B2CCB-5EFB-48F8-819C-986FB5D0CF49}" type="presParOf" srcId="{825F2F48-C470-45AD-89C3-DE0E05E9F2DD}" destId="{EBD97C17-507A-418B-9960-B9A06C261B9D}" srcOrd="0" destOrd="0" presId="urn:microsoft.com/office/officeart/2018/2/layout/IconVerticalSolidList"/>
    <dgm:cxn modelId="{4ABC7B54-7900-46D4-BC86-8627470A95F8}" type="presParOf" srcId="{825F2F48-C470-45AD-89C3-DE0E05E9F2DD}" destId="{CC817CC1-7AB1-4AE8-B06E-588A50F12665}" srcOrd="1" destOrd="0" presId="urn:microsoft.com/office/officeart/2018/2/layout/IconVerticalSolidList"/>
    <dgm:cxn modelId="{0D871E8B-8381-4B83-BD6D-B25DA6C1DADC}" type="presParOf" srcId="{825F2F48-C470-45AD-89C3-DE0E05E9F2DD}" destId="{E91C8B39-507C-4624-9696-4F4EE12ED596}" srcOrd="2" destOrd="0" presId="urn:microsoft.com/office/officeart/2018/2/layout/IconVerticalSolidList"/>
    <dgm:cxn modelId="{9F73BFC0-0EB8-4364-87F4-357874AAFD38}" type="presParOf" srcId="{825F2F48-C470-45AD-89C3-DE0E05E9F2DD}" destId="{14713EC1-6DCC-4024-BA26-F93FF0190D06}" srcOrd="3" destOrd="0" presId="urn:microsoft.com/office/officeart/2018/2/layout/IconVerticalSolidList"/>
    <dgm:cxn modelId="{581A61A4-DB69-48B3-8B71-2950BB151E98}" type="presParOf" srcId="{81EB74EA-32D0-4B85-9C55-57EB9CE9C8C0}" destId="{03FBF312-2CDA-403E-B149-9DBC838FDB27}" srcOrd="1" destOrd="0" presId="urn:microsoft.com/office/officeart/2018/2/layout/IconVerticalSolidList"/>
    <dgm:cxn modelId="{E9CB58BE-8BD5-44C1-9AEC-720355C1CCEB}" type="presParOf" srcId="{81EB74EA-32D0-4B85-9C55-57EB9CE9C8C0}" destId="{C618C30C-A48C-481B-ABF7-EA4DCEF5E827}" srcOrd="2" destOrd="0" presId="urn:microsoft.com/office/officeart/2018/2/layout/IconVerticalSolidList"/>
    <dgm:cxn modelId="{CB42C4D5-D0CF-43FA-998B-B0D728299AF2}" type="presParOf" srcId="{C618C30C-A48C-481B-ABF7-EA4DCEF5E827}" destId="{F1B4590F-1031-453E-B437-6B787AAF7B10}" srcOrd="0" destOrd="0" presId="urn:microsoft.com/office/officeart/2018/2/layout/IconVerticalSolidList"/>
    <dgm:cxn modelId="{ED01EB63-AD7C-4B0C-9430-A4FABEE690AF}" type="presParOf" srcId="{C618C30C-A48C-481B-ABF7-EA4DCEF5E827}" destId="{C90944E3-47C5-4184-B7E7-1EAA55024E85}" srcOrd="1" destOrd="0" presId="urn:microsoft.com/office/officeart/2018/2/layout/IconVerticalSolidList"/>
    <dgm:cxn modelId="{3574B8C4-FF37-4048-81BB-F3DC3F0FF8E7}" type="presParOf" srcId="{C618C30C-A48C-481B-ABF7-EA4DCEF5E827}" destId="{FCD3C172-3F1F-4FB4-9D00-5EECC908612C}" srcOrd="2" destOrd="0" presId="urn:microsoft.com/office/officeart/2018/2/layout/IconVerticalSolidList"/>
    <dgm:cxn modelId="{332170AF-0BD4-41B4-BB07-4F14E7AE1736}" type="presParOf" srcId="{C618C30C-A48C-481B-ABF7-EA4DCEF5E827}" destId="{11791EDE-C833-47A3-B33D-308E6A2ED2F6}" srcOrd="3" destOrd="0" presId="urn:microsoft.com/office/officeart/2018/2/layout/IconVerticalSolidList"/>
    <dgm:cxn modelId="{0A8FCB3A-F820-4C6F-AC20-A2DF0F8C4F73}" type="presParOf" srcId="{81EB74EA-32D0-4B85-9C55-57EB9CE9C8C0}" destId="{C3573154-4D91-4CA1-9229-ACE2D0BF1D56}" srcOrd="3" destOrd="0" presId="urn:microsoft.com/office/officeart/2018/2/layout/IconVerticalSolidList"/>
    <dgm:cxn modelId="{D9D39C93-E418-4258-AAF1-A0A4E0CAB4B8}" type="presParOf" srcId="{81EB74EA-32D0-4B85-9C55-57EB9CE9C8C0}" destId="{37B05D46-7C28-46E0-8C65-8B4832299A2A}" srcOrd="4" destOrd="0" presId="urn:microsoft.com/office/officeart/2018/2/layout/IconVerticalSolidList"/>
    <dgm:cxn modelId="{66B4CBCC-36E0-431B-AEA1-B01A80960657}" type="presParOf" srcId="{37B05D46-7C28-46E0-8C65-8B4832299A2A}" destId="{B1CBEE30-38D8-4D9C-AB0E-60954D1C9184}" srcOrd="0" destOrd="0" presId="urn:microsoft.com/office/officeart/2018/2/layout/IconVerticalSolidList"/>
    <dgm:cxn modelId="{1FC20146-8728-4B2D-8D7A-717E5F6F0FE1}" type="presParOf" srcId="{37B05D46-7C28-46E0-8C65-8B4832299A2A}" destId="{6E8616EB-25F8-4A68-A470-29129FFC8CD2}" srcOrd="1" destOrd="0" presId="urn:microsoft.com/office/officeart/2018/2/layout/IconVerticalSolidList"/>
    <dgm:cxn modelId="{71B0A2B5-357D-4793-88ED-618636D2D5F7}" type="presParOf" srcId="{37B05D46-7C28-46E0-8C65-8B4832299A2A}" destId="{26E0716F-D94A-48BF-BA26-17288CA1EBC6}" srcOrd="2" destOrd="0" presId="urn:microsoft.com/office/officeart/2018/2/layout/IconVerticalSolidList"/>
    <dgm:cxn modelId="{FB07D0E1-B2C3-4702-B5B0-F61D8DA81FD6}" type="presParOf" srcId="{37B05D46-7C28-46E0-8C65-8B4832299A2A}" destId="{04884486-B742-4A19-9062-4B3F4B971949}" srcOrd="3" destOrd="0" presId="urn:microsoft.com/office/officeart/2018/2/layout/IconVerticalSolidList"/>
    <dgm:cxn modelId="{F7C6F792-C180-46B5-B7B0-3E75DADC2FFF}" type="presParOf" srcId="{81EB74EA-32D0-4B85-9C55-57EB9CE9C8C0}" destId="{E1373546-6DAF-42C5-BE40-0A3567DACC50}" srcOrd="5" destOrd="0" presId="urn:microsoft.com/office/officeart/2018/2/layout/IconVerticalSolidList"/>
    <dgm:cxn modelId="{39AE035A-6437-4424-9351-44F7378B928E}" type="presParOf" srcId="{81EB74EA-32D0-4B85-9C55-57EB9CE9C8C0}" destId="{1FEC74E9-0840-4E7C-979B-A69E61426F87}" srcOrd="6" destOrd="0" presId="urn:microsoft.com/office/officeart/2018/2/layout/IconVerticalSolidList"/>
    <dgm:cxn modelId="{A6BDD4D1-4A62-415B-965B-C4344503AA6E}" type="presParOf" srcId="{1FEC74E9-0840-4E7C-979B-A69E61426F87}" destId="{21D6D377-60E2-4EA3-978B-4EDCA3F73FDD}" srcOrd="0" destOrd="0" presId="urn:microsoft.com/office/officeart/2018/2/layout/IconVerticalSolidList"/>
    <dgm:cxn modelId="{2F5D79E2-7E68-46A5-A58A-E44083B0E466}" type="presParOf" srcId="{1FEC74E9-0840-4E7C-979B-A69E61426F87}" destId="{600D823E-79CA-4063-8B84-28514D412AD1}" srcOrd="1" destOrd="0" presId="urn:microsoft.com/office/officeart/2018/2/layout/IconVerticalSolidList"/>
    <dgm:cxn modelId="{0EA95B15-27D6-47CB-A7B0-8D0194ED2985}" type="presParOf" srcId="{1FEC74E9-0840-4E7C-979B-A69E61426F87}" destId="{AD65B897-C315-431A-B07D-28CB79B99FAA}" srcOrd="2" destOrd="0" presId="urn:microsoft.com/office/officeart/2018/2/layout/IconVerticalSolidList"/>
    <dgm:cxn modelId="{F708D668-9697-42AE-9972-9EAFDF31A40D}" type="presParOf" srcId="{1FEC74E9-0840-4E7C-979B-A69E61426F87}" destId="{94C0A684-8AE9-4F4A-9F86-37465EBD76CB}" srcOrd="3" destOrd="0" presId="urn:microsoft.com/office/officeart/2018/2/layout/IconVerticalSolidList"/>
    <dgm:cxn modelId="{6155EB87-A410-41BA-8A65-88A039498426}" type="presParOf" srcId="{81EB74EA-32D0-4B85-9C55-57EB9CE9C8C0}" destId="{18FDC8C3-28F6-4082-94C0-88A7387DB3D7}" srcOrd="7" destOrd="0" presId="urn:microsoft.com/office/officeart/2018/2/layout/IconVerticalSolidList"/>
    <dgm:cxn modelId="{5BD9727C-AEB2-48CB-9955-5FF86609FE98}" type="presParOf" srcId="{81EB74EA-32D0-4B85-9C55-57EB9CE9C8C0}" destId="{B6E742A4-79DC-4C35-8185-45BD3C95F117}" srcOrd="8" destOrd="0" presId="urn:microsoft.com/office/officeart/2018/2/layout/IconVerticalSolidList"/>
    <dgm:cxn modelId="{FD5AFE53-6F68-431B-8174-4F563D6C0380}" type="presParOf" srcId="{B6E742A4-79DC-4C35-8185-45BD3C95F117}" destId="{4A1DCA84-906E-42D3-B176-A4125C50341F}" srcOrd="0" destOrd="0" presId="urn:microsoft.com/office/officeart/2018/2/layout/IconVerticalSolidList"/>
    <dgm:cxn modelId="{6C0F0C29-2C42-4445-A585-283F015CA512}" type="presParOf" srcId="{B6E742A4-79DC-4C35-8185-45BD3C95F117}" destId="{73919C49-8865-46E6-B26B-607480D85459}" srcOrd="1" destOrd="0" presId="urn:microsoft.com/office/officeart/2018/2/layout/IconVerticalSolidList"/>
    <dgm:cxn modelId="{397C13FE-AA17-4B18-A96A-B50687D12966}" type="presParOf" srcId="{B6E742A4-79DC-4C35-8185-45BD3C95F117}" destId="{A2B4BA63-C047-46A9-84DE-428999C7C51A}" srcOrd="2" destOrd="0" presId="urn:microsoft.com/office/officeart/2018/2/layout/IconVerticalSolidList"/>
    <dgm:cxn modelId="{E2B4048A-5670-403A-90A9-AA93647D5040}" type="presParOf" srcId="{B6E742A4-79DC-4C35-8185-45BD3C95F117}" destId="{4C658229-74DE-42B6-8CF1-536F899B1918}" srcOrd="3" destOrd="0" presId="urn:microsoft.com/office/officeart/2018/2/layout/IconVerticalSolidList"/>
    <dgm:cxn modelId="{59404BF2-BC18-43F1-A409-D233DD824747}" type="presParOf" srcId="{81EB74EA-32D0-4B85-9C55-57EB9CE9C8C0}" destId="{D6889EAE-1343-45D3-B370-1F3CCE3B28A6}" srcOrd="9" destOrd="0" presId="urn:microsoft.com/office/officeart/2018/2/layout/IconVerticalSolidList"/>
    <dgm:cxn modelId="{8A60FF07-9014-465D-8FB1-945BD66939ED}" type="presParOf" srcId="{81EB74EA-32D0-4B85-9C55-57EB9CE9C8C0}" destId="{A0E7D080-0876-42DD-8879-89A36E8E10B7}" srcOrd="10" destOrd="0" presId="urn:microsoft.com/office/officeart/2018/2/layout/IconVerticalSolidList"/>
    <dgm:cxn modelId="{C12579B2-1FC0-441D-B3AC-67365DC23916}" type="presParOf" srcId="{A0E7D080-0876-42DD-8879-89A36E8E10B7}" destId="{4DD430C8-A7E9-4138-8BE1-B3895B190C7E}" srcOrd="0" destOrd="0" presId="urn:microsoft.com/office/officeart/2018/2/layout/IconVerticalSolidList"/>
    <dgm:cxn modelId="{5889F6AA-8F80-4689-854E-5FE0D47DE7BA}" type="presParOf" srcId="{A0E7D080-0876-42DD-8879-89A36E8E10B7}" destId="{5A4E2126-9BD2-443D-8536-EA96613888F6}" srcOrd="1" destOrd="0" presId="urn:microsoft.com/office/officeart/2018/2/layout/IconVerticalSolidList"/>
    <dgm:cxn modelId="{6C8A2DCE-E4B6-4E68-8102-7DE493623B38}" type="presParOf" srcId="{A0E7D080-0876-42DD-8879-89A36E8E10B7}" destId="{1C5BE030-5D93-4EC9-A445-A9607AE53E53}" srcOrd="2" destOrd="0" presId="urn:microsoft.com/office/officeart/2018/2/layout/IconVerticalSolidList"/>
    <dgm:cxn modelId="{C6B097C3-2A02-4CD4-994B-44821F4EEED0}" type="presParOf" srcId="{A0E7D080-0876-42DD-8879-89A36E8E10B7}" destId="{93E2E25E-17BD-497F-9E95-DB8D66F3965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ED9C7-96B7-41B5-B5D6-76B35FC1C92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6DC3B7F-3120-4F1D-81B3-6B67B126E7A0}">
      <dgm:prSet custT="1"/>
      <dgm:spPr/>
      <dgm:t>
        <a:bodyPr/>
        <a:lstStyle/>
        <a:p>
          <a:pPr>
            <a:lnSpc>
              <a:spcPct val="100000"/>
            </a:lnSpc>
          </a:pPr>
          <a:r>
            <a:rPr lang="en-US" sz="2000" dirty="0"/>
            <a:t>Cartographie des possibilités de restauration</a:t>
          </a:r>
        </a:p>
      </dgm:t>
    </dgm:pt>
    <dgm:pt modelId="{BB53587A-140F-4BA9-A4F8-72EDF89A2E4E}" type="parTrans" cxnId="{D27AE8D3-7BDC-402E-8F89-8EDA5D170EA5}">
      <dgm:prSet/>
      <dgm:spPr/>
      <dgm:t>
        <a:bodyPr/>
        <a:lstStyle/>
        <a:p>
          <a:endParaRPr lang="en-US" sz="3600"/>
        </a:p>
      </dgm:t>
    </dgm:pt>
    <dgm:pt modelId="{04740114-08AA-41B9-BC1B-E99951362164}" type="sibTrans" cxnId="{D27AE8D3-7BDC-402E-8F89-8EDA5D170EA5}">
      <dgm:prSet/>
      <dgm:spPr/>
      <dgm:t>
        <a:bodyPr/>
        <a:lstStyle/>
        <a:p>
          <a:pPr>
            <a:lnSpc>
              <a:spcPct val="100000"/>
            </a:lnSpc>
          </a:pPr>
          <a:endParaRPr lang="en-US" sz="3600"/>
        </a:p>
      </dgm:t>
    </dgm:pt>
    <dgm:pt modelId="{83C2C911-9383-4D48-8A46-82FF89301861}">
      <dgm:prSet custT="1"/>
      <dgm:spPr/>
      <dgm:t>
        <a:bodyPr/>
        <a:lstStyle/>
        <a:p>
          <a:pPr>
            <a:lnSpc>
              <a:spcPct val="100000"/>
            </a:lnSpc>
          </a:pPr>
          <a:r>
            <a:rPr lang="en-US" sz="2000"/>
            <a:t>Analyse coûts-avantages </a:t>
          </a:r>
        </a:p>
      </dgm:t>
    </dgm:pt>
    <dgm:pt modelId="{E560D7E6-B55D-443B-A409-D09628FC1AF3}" type="parTrans" cxnId="{91887763-29A3-4DF2-AADF-5B07C97BF2A8}">
      <dgm:prSet/>
      <dgm:spPr/>
      <dgm:t>
        <a:bodyPr/>
        <a:lstStyle/>
        <a:p>
          <a:endParaRPr lang="en-US" sz="3600"/>
        </a:p>
      </dgm:t>
    </dgm:pt>
    <dgm:pt modelId="{B5A61D56-5ECB-4573-A563-692EEEF6648C}" type="sibTrans" cxnId="{91887763-29A3-4DF2-AADF-5B07C97BF2A8}">
      <dgm:prSet/>
      <dgm:spPr/>
      <dgm:t>
        <a:bodyPr/>
        <a:lstStyle/>
        <a:p>
          <a:pPr>
            <a:lnSpc>
              <a:spcPct val="100000"/>
            </a:lnSpc>
          </a:pPr>
          <a:endParaRPr lang="en-US" sz="3600"/>
        </a:p>
      </dgm:t>
    </dgm:pt>
    <dgm:pt modelId="{BFA69B7B-FFC7-4062-AE96-F4EC9F8D55CF}">
      <dgm:prSet custT="1"/>
      <dgm:spPr/>
      <dgm:t>
        <a:bodyPr/>
        <a:lstStyle/>
        <a:p>
          <a:pPr>
            <a:lnSpc>
              <a:spcPct val="100000"/>
            </a:lnSpc>
          </a:pPr>
          <a:r>
            <a:rPr lang="en-US" sz="2000"/>
            <a:t>Analyse des GES</a:t>
          </a:r>
        </a:p>
      </dgm:t>
    </dgm:pt>
    <dgm:pt modelId="{368260E0-A8C7-49F8-BDED-1AF4A69C4966}" type="parTrans" cxnId="{0F8DBA9B-F1C2-4D93-AE8F-7F4BB8B6B395}">
      <dgm:prSet/>
      <dgm:spPr/>
      <dgm:t>
        <a:bodyPr/>
        <a:lstStyle/>
        <a:p>
          <a:endParaRPr lang="en-US" sz="3600"/>
        </a:p>
      </dgm:t>
    </dgm:pt>
    <dgm:pt modelId="{7FEE57EB-A68D-4A75-B26C-46C05C70A21D}" type="sibTrans" cxnId="{0F8DBA9B-F1C2-4D93-AE8F-7F4BB8B6B395}">
      <dgm:prSet/>
      <dgm:spPr/>
      <dgm:t>
        <a:bodyPr/>
        <a:lstStyle/>
        <a:p>
          <a:pPr>
            <a:lnSpc>
              <a:spcPct val="100000"/>
            </a:lnSpc>
          </a:pPr>
          <a:endParaRPr lang="en-US" sz="3600"/>
        </a:p>
      </dgm:t>
    </dgm:pt>
    <dgm:pt modelId="{31E5D5A6-60FE-4966-8D16-37550A3CD270}">
      <dgm:prSet custT="1"/>
      <dgm:spPr/>
      <dgm:t>
        <a:bodyPr/>
        <a:lstStyle/>
        <a:p>
          <a:pPr>
            <a:lnSpc>
              <a:spcPct val="100000"/>
            </a:lnSpc>
          </a:pPr>
          <a:r>
            <a:rPr lang="en-US" sz="2000" dirty="0"/>
            <a:t>Diagnostic des facteurs clés de succès</a:t>
          </a:r>
        </a:p>
      </dgm:t>
    </dgm:pt>
    <dgm:pt modelId="{BA999B75-7C72-4C2B-91E9-9349000BC7D1}" type="parTrans" cxnId="{5341C5C4-C30A-4E21-B4D9-2B6203450579}">
      <dgm:prSet/>
      <dgm:spPr/>
      <dgm:t>
        <a:bodyPr/>
        <a:lstStyle/>
        <a:p>
          <a:endParaRPr lang="en-US" sz="3600"/>
        </a:p>
      </dgm:t>
    </dgm:pt>
    <dgm:pt modelId="{7E9892E5-6F4B-47A2-8F8F-0B4EE1B79CE5}" type="sibTrans" cxnId="{5341C5C4-C30A-4E21-B4D9-2B6203450579}">
      <dgm:prSet/>
      <dgm:spPr/>
      <dgm:t>
        <a:bodyPr/>
        <a:lstStyle/>
        <a:p>
          <a:pPr>
            <a:lnSpc>
              <a:spcPct val="100000"/>
            </a:lnSpc>
          </a:pPr>
          <a:endParaRPr lang="en-US" sz="3600"/>
        </a:p>
      </dgm:t>
    </dgm:pt>
    <dgm:pt modelId="{AEF70A62-D219-40C6-9A71-FC374DC18992}">
      <dgm:prSet custT="1"/>
      <dgm:spPr/>
      <dgm:t>
        <a:bodyPr/>
        <a:lstStyle/>
        <a:p>
          <a:pPr>
            <a:lnSpc>
              <a:spcPct val="100000"/>
            </a:lnSpc>
          </a:pPr>
          <a:r>
            <a:rPr lang="en-US" sz="2000"/>
            <a:t>Analyse financière</a:t>
          </a:r>
        </a:p>
      </dgm:t>
    </dgm:pt>
    <dgm:pt modelId="{104C8721-E232-4F51-B05E-F5DE95C803B5}" type="parTrans" cxnId="{2E239558-AA20-46D8-BD0D-5ACEF412AD4D}">
      <dgm:prSet/>
      <dgm:spPr/>
      <dgm:t>
        <a:bodyPr/>
        <a:lstStyle/>
        <a:p>
          <a:endParaRPr lang="en-US" sz="3600"/>
        </a:p>
      </dgm:t>
    </dgm:pt>
    <dgm:pt modelId="{4875EE23-7231-47D4-82B5-2693CE482430}" type="sibTrans" cxnId="{2E239558-AA20-46D8-BD0D-5ACEF412AD4D}">
      <dgm:prSet/>
      <dgm:spPr/>
      <dgm:t>
        <a:bodyPr/>
        <a:lstStyle/>
        <a:p>
          <a:endParaRPr lang="en-US" sz="3600"/>
        </a:p>
      </dgm:t>
    </dgm:pt>
    <dgm:pt modelId="{F1076C64-5384-DD46-8124-80D75FBD9570}">
      <dgm:prSet custT="1"/>
      <dgm:spPr/>
      <dgm:t>
        <a:bodyPr/>
        <a:lstStyle/>
        <a:p>
          <a:pPr>
            <a:lnSpc>
              <a:spcPct val="100000"/>
            </a:lnSpc>
          </a:pPr>
          <a:r>
            <a:rPr lang="en-US" sz="2000" dirty="0"/>
            <a:t>Analyse politique, juridique et institutionnelle</a:t>
          </a:r>
        </a:p>
      </dgm:t>
    </dgm:pt>
    <dgm:pt modelId="{92BD774F-AD67-3545-A10D-BB8FF4A354C7}" type="parTrans" cxnId="{F923CA86-4040-0144-BCFC-C03B5DE75B05}">
      <dgm:prSet/>
      <dgm:spPr/>
      <dgm:t>
        <a:bodyPr/>
        <a:lstStyle/>
        <a:p>
          <a:endParaRPr lang="en-US" sz="3600"/>
        </a:p>
      </dgm:t>
    </dgm:pt>
    <dgm:pt modelId="{B1FFBAFF-5FA2-0040-9DF3-D7B676E34724}" type="sibTrans" cxnId="{F923CA86-4040-0144-BCFC-C03B5DE75B05}">
      <dgm:prSet/>
      <dgm:spPr/>
      <dgm:t>
        <a:bodyPr/>
        <a:lstStyle/>
        <a:p>
          <a:pPr>
            <a:lnSpc>
              <a:spcPct val="100000"/>
            </a:lnSpc>
          </a:pPr>
          <a:endParaRPr lang="en-US" sz="3600"/>
        </a:p>
      </dgm:t>
    </dgm:pt>
    <dgm:pt modelId="{BE58E7C6-3A8C-43CB-B9AC-5FDB2CD84737}" type="pres">
      <dgm:prSet presAssocID="{B21ED9C7-96B7-41B5-B5D6-76B35FC1C920}" presName="root" presStyleCnt="0">
        <dgm:presLayoutVars>
          <dgm:dir/>
          <dgm:resizeHandles val="exact"/>
        </dgm:presLayoutVars>
      </dgm:prSet>
      <dgm:spPr/>
    </dgm:pt>
    <dgm:pt modelId="{DCB51D24-D362-479F-BADA-21979F110812}" type="pres">
      <dgm:prSet presAssocID="{B21ED9C7-96B7-41B5-B5D6-76B35FC1C920}" presName="container" presStyleCnt="0">
        <dgm:presLayoutVars>
          <dgm:dir/>
          <dgm:resizeHandles val="exact"/>
        </dgm:presLayoutVars>
      </dgm:prSet>
      <dgm:spPr/>
    </dgm:pt>
    <dgm:pt modelId="{C2CD75A9-3939-472C-A529-4E95851A8C4D}" type="pres">
      <dgm:prSet presAssocID="{C6DC3B7F-3120-4F1D-81B3-6B67B126E7A0}" presName="compNode" presStyleCnt="0"/>
      <dgm:spPr/>
    </dgm:pt>
    <dgm:pt modelId="{1DF6C7B3-B41D-49DE-B7B6-64A86407946B}" type="pres">
      <dgm:prSet presAssocID="{C6DC3B7F-3120-4F1D-81B3-6B67B126E7A0}" presName="iconBgRect" presStyleLbl="bgShp" presStyleIdx="0" presStyleCnt="6"/>
      <dgm:spPr/>
    </dgm:pt>
    <dgm:pt modelId="{8FD94BD8-08DE-43A5-9CA2-CE52B5A76781}" type="pres">
      <dgm:prSet presAssocID="{C6DC3B7F-3120-4F1D-81B3-6B67B126E7A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p with pin"/>
        </a:ext>
      </dgm:extLst>
    </dgm:pt>
    <dgm:pt modelId="{465A53D9-548C-4E28-A72D-8799899009C5}" type="pres">
      <dgm:prSet presAssocID="{C6DC3B7F-3120-4F1D-81B3-6B67B126E7A0}" presName="spaceRect" presStyleCnt="0"/>
      <dgm:spPr/>
    </dgm:pt>
    <dgm:pt modelId="{03325D15-A32B-4909-8E61-E51BBDCC7931}" type="pres">
      <dgm:prSet presAssocID="{C6DC3B7F-3120-4F1D-81B3-6B67B126E7A0}" presName="textRect" presStyleLbl="revTx" presStyleIdx="0" presStyleCnt="6">
        <dgm:presLayoutVars>
          <dgm:chMax val="1"/>
          <dgm:chPref val="1"/>
        </dgm:presLayoutVars>
      </dgm:prSet>
      <dgm:spPr/>
    </dgm:pt>
    <dgm:pt modelId="{857BA22B-5878-4AE7-B0B9-8FA6D5580EBC}" type="pres">
      <dgm:prSet presAssocID="{04740114-08AA-41B9-BC1B-E99951362164}" presName="sibTrans" presStyleLbl="sibTrans2D1" presStyleIdx="0" presStyleCnt="0"/>
      <dgm:spPr/>
    </dgm:pt>
    <dgm:pt modelId="{F499FE91-5E77-42A7-A366-03CAEBE17614}" type="pres">
      <dgm:prSet presAssocID="{83C2C911-9383-4D48-8A46-82FF89301861}" presName="compNode" presStyleCnt="0"/>
      <dgm:spPr/>
    </dgm:pt>
    <dgm:pt modelId="{14B6BC38-7FDB-43B6-9CC2-2208A8249D0D}" type="pres">
      <dgm:prSet presAssocID="{83C2C911-9383-4D48-8A46-82FF89301861}" presName="iconBgRect" presStyleLbl="bgShp" presStyleIdx="1" presStyleCnt="6"/>
      <dgm:spPr/>
    </dgm:pt>
    <dgm:pt modelId="{7352EB16-9FCB-4F33-B453-303184617080}" type="pres">
      <dgm:prSet presAssocID="{83C2C911-9383-4D48-8A46-82FF8930186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A3F365E9-AC4F-47D2-9CD1-0DE1090651A2}" type="pres">
      <dgm:prSet presAssocID="{83C2C911-9383-4D48-8A46-82FF89301861}" presName="spaceRect" presStyleCnt="0"/>
      <dgm:spPr/>
    </dgm:pt>
    <dgm:pt modelId="{C3DFB44B-15F2-4897-B0C7-62753E15B246}" type="pres">
      <dgm:prSet presAssocID="{83C2C911-9383-4D48-8A46-82FF89301861}" presName="textRect" presStyleLbl="revTx" presStyleIdx="1" presStyleCnt="6">
        <dgm:presLayoutVars>
          <dgm:chMax val="1"/>
          <dgm:chPref val="1"/>
        </dgm:presLayoutVars>
      </dgm:prSet>
      <dgm:spPr/>
    </dgm:pt>
    <dgm:pt modelId="{8C6655C6-2017-4F7F-BB1E-2728B396C25C}" type="pres">
      <dgm:prSet presAssocID="{B5A61D56-5ECB-4573-A563-692EEEF6648C}" presName="sibTrans" presStyleLbl="sibTrans2D1" presStyleIdx="0" presStyleCnt="0"/>
      <dgm:spPr/>
    </dgm:pt>
    <dgm:pt modelId="{C2B60AF0-1C3E-458A-9C16-E93721A09A90}" type="pres">
      <dgm:prSet presAssocID="{BFA69B7B-FFC7-4062-AE96-F4EC9F8D55CF}" presName="compNode" presStyleCnt="0"/>
      <dgm:spPr/>
    </dgm:pt>
    <dgm:pt modelId="{D6B2B98A-3C70-4688-9D72-371358B3013D}" type="pres">
      <dgm:prSet presAssocID="{BFA69B7B-FFC7-4062-AE96-F4EC9F8D55CF}" presName="iconBgRect" presStyleLbl="bgShp" presStyleIdx="2" presStyleCnt="6"/>
      <dgm:spPr/>
    </dgm:pt>
    <dgm:pt modelId="{84B2126E-BB71-4440-86C0-BAC7598E2C14}" type="pres">
      <dgm:prSet presAssocID="{BFA69B7B-FFC7-4062-AE96-F4EC9F8D55C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CFB96C82-9F14-41C1-948B-7210AEABC995}" type="pres">
      <dgm:prSet presAssocID="{BFA69B7B-FFC7-4062-AE96-F4EC9F8D55CF}" presName="spaceRect" presStyleCnt="0"/>
      <dgm:spPr/>
    </dgm:pt>
    <dgm:pt modelId="{56649C19-035C-4AA7-8208-A943183D3D40}" type="pres">
      <dgm:prSet presAssocID="{BFA69B7B-FFC7-4062-AE96-F4EC9F8D55CF}" presName="textRect" presStyleLbl="revTx" presStyleIdx="2" presStyleCnt="6">
        <dgm:presLayoutVars>
          <dgm:chMax val="1"/>
          <dgm:chPref val="1"/>
        </dgm:presLayoutVars>
      </dgm:prSet>
      <dgm:spPr/>
    </dgm:pt>
    <dgm:pt modelId="{340D9401-546B-4FD7-BB45-85C760050F03}" type="pres">
      <dgm:prSet presAssocID="{7FEE57EB-A68D-4A75-B26C-46C05C70A21D}" presName="sibTrans" presStyleLbl="sibTrans2D1" presStyleIdx="0" presStyleCnt="0"/>
      <dgm:spPr/>
    </dgm:pt>
    <dgm:pt modelId="{A25219A9-3E8F-41D3-B9C4-AD588672297F}" type="pres">
      <dgm:prSet presAssocID="{31E5D5A6-60FE-4966-8D16-37550A3CD270}" presName="compNode" presStyleCnt="0"/>
      <dgm:spPr/>
    </dgm:pt>
    <dgm:pt modelId="{29E1A604-F918-4119-B071-039E9E37E446}" type="pres">
      <dgm:prSet presAssocID="{31E5D5A6-60FE-4966-8D16-37550A3CD270}" presName="iconBgRect" presStyleLbl="bgShp" presStyleIdx="3" presStyleCnt="6"/>
      <dgm:spPr/>
    </dgm:pt>
    <dgm:pt modelId="{BBA770A1-B50D-4C55-9A3D-54711962034F}" type="pres">
      <dgm:prSet presAssocID="{31E5D5A6-60FE-4966-8D16-37550A3CD27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B89203DE-C578-4CD2-9B26-DC28380A95A6}" type="pres">
      <dgm:prSet presAssocID="{31E5D5A6-60FE-4966-8D16-37550A3CD270}" presName="spaceRect" presStyleCnt="0"/>
      <dgm:spPr/>
    </dgm:pt>
    <dgm:pt modelId="{B405D098-0672-4049-9A37-28BEC01044FB}" type="pres">
      <dgm:prSet presAssocID="{31E5D5A6-60FE-4966-8D16-37550A3CD270}" presName="textRect" presStyleLbl="revTx" presStyleIdx="3" presStyleCnt="6">
        <dgm:presLayoutVars>
          <dgm:chMax val="1"/>
          <dgm:chPref val="1"/>
        </dgm:presLayoutVars>
      </dgm:prSet>
      <dgm:spPr/>
    </dgm:pt>
    <dgm:pt modelId="{5F2D9270-778B-4EE2-BFEE-147AAE45ED56}" type="pres">
      <dgm:prSet presAssocID="{7E9892E5-6F4B-47A2-8F8F-0B4EE1B79CE5}" presName="sibTrans" presStyleLbl="sibTrans2D1" presStyleIdx="0" presStyleCnt="0"/>
      <dgm:spPr/>
    </dgm:pt>
    <dgm:pt modelId="{48755FFA-6FAA-8141-9ED2-D22B0AEBFD46}" type="pres">
      <dgm:prSet presAssocID="{F1076C64-5384-DD46-8124-80D75FBD9570}" presName="compNode" presStyleCnt="0"/>
      <dgm:spPr/>
    </dgm:pt>
    <dgm:pt modelId="{ACE678C0-0EDD-5843-9B86-627915D144EB}" type="pres">
      <dgm:prSet presAssocID="{F1076C64-5384-DD46-8124-80D75FBD9570}" presName="iconBgRect" presStyleLbl="bgShp" presStyleIdx="4" presStyleCnt="6"/>
      <dgm:spPr/>
    </dgm:pt>
    <dgm:pt modelId="{A415B647-5642-1940-896F-5FD328A6A7A2}" type="pres">
      <dgm:prSet presAssocID="{F1076C64-5384-DD46-8124-80D75FBD957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st with solid fill"/>
        </a:ext>
      </dgm:extLst>
    </dgm:pt>
    <dgm:pt modelId="{2FF3555E-7AA4-004D-B2F2-B277A5F2989C}" type="pres">
      <dgm:prSet presAssocID="{F1076C64-5384-DD46-8124-80D75FBD9570}" presName="spaceRect" presStyleCnt="0"/>
      <dgm:spPr/>
    </dgm:pt>
    <dgm:pt modelId="{165D525E-4CB1-9C4B-ADCD-CE4F4416845C}" type="pres">
      <dgm:prSet presAssocID="{F1076C64-5384-DD46-8124-80D75FBD9570}" presName="textRect" presStyleLbl="revTx" presStyleIdx="4" presStyleCnt="6">
        <dgm:presLayoutVars>
          <dgm:chMax val="1"/>
          <dgm:chPref val="1"/>
        </dgm:presLayoutVars>
      </dgm:prSet>
      <dgm:spPr/>
    </dgm:pt>
    <dgm:pt modelId="{7C2B66BB-0D0C-2644-8F37-0F395B6C4D4F}" type="pres">
      <dgm:prSet presAssocID="{B1FFBAFF-5FA2-0040-9DF3-D7B676E34724}" presName="sibTrans" presStyleLbl="sibTrans2D1" presStyleIdx="0" presStyleCnt="0"/>
      <dgm:spPr/>
    </dgm:pt>
    <dgm:pt modelId="{77F4D6A6-9E35-4F2E-8C05-42C759058429}" type="pres">
      <dgm:prSet presAssocID="{AEF70A62-D219-40C6-9A71-FC374DC18992}" presName="compNode" presStyleCnt="0"/>
      <dgm:spPr/>
    </dgm:pt>
    <dgm:pt modelId="{EF490452-2B37-4FD6-9CD7-43DF2C3B1CBA}" type="pres">
      <dgm:prSet presAssocID="{AEF70A62-D219-40C6-9A71-FC374DC18992}" presName="iconBgRect" presStyleLbl="bgShp" presStyleIdx="5" presStyleCnt="6"/>
      <dgm:spPr/>
    </dgm:pt>
    <dgm:pt modelId="{8D95FF85-CEBA-4123-854C-C787E0A3B8CC}" type="pres">
      <dgm:prSet presAssocID="{AEF70A62-D219-40C6-9A71-FC374DC1899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alculator"/>
        </a:ext>
      </dgm:extLst>
    </dgm:pt>
    <dgm:pt modelId="{1BBC395F-98BD-4445-A355-0876D4620CB2}" type="pres">
      <dgm:prSet presAssocID="{AEF70A62-D219-40C6-9A71-FC374DC18992}" presName="spaceRect" presStyleCnt="0"/>
      <dgm:spPr/>
    </dgm:pt>
    <dgm:pt modelId="{9AEB6BB8-C32D-413A-86B9-486AC3FE8C3C}" type="pres">
      <dgm:prSet presAssocID="{AEF70A62-D219-40C6-9A71-FC374DC18992}" presName="textRect" presStyleLbl="revTx" presStyleIdx="5" presStyleCnt="6">
        <dgm:presLayoutVars>
          <dgm:chMax val="1"/>
          <dgm:chPref val="1"/>
        </dgm:presLayoutVars>
      </dgm:prSet>
      <dgm:spPr/>
    </dgm:pt>
  </dgm:ptLst>
  <dgm:cxnLst>
    <dgm:cxn modelId="{8FEF5A26-583E-304F-8EEC-E8BD7A4CB3A5}" type="presOf" srcId="{B1FFBAFF-5FA2-0040-9DF3-D7B676E34724}" destId="{7C2B66BB-0D0C-2644-8F37-0F395B6C4D4F}" srcOrd="0" destOrd="0" presId="urn:microsoft.com/office/officeart/2018/2/layout/IconCircleList"/>
    <dgm:cxn modelId="{000FB032-1D58-9B4C-A526-4B51991FD0EA}" type="presOf" srcId="{AEF70A62-D219-40C6-9A71-FC374DC18992}" destId="{9AEB6BB8-C32D-413A-86B9-486AC3FE8C3C}" srcOrd="0" destOrd="0" presId="urn:microsoft.com/office/officeart/2018/2/layout/IconCircleList"/>
    <dgm:cxn modelId="{5A7E6F39-DB80-4344-BB8C-461C8ACD1D33}" type="presOf" srcId="{7E9892E5-6F4B-47A2-8F8F-0B4EE1B79CE5}" destId="{5F2D9270-778B-4EE2-BFEE-147AAE45ED56}" srcOrd="0" destOrd="0" presId="urn:microsoft.com/office/officeart/2018/2/layout/IconCircleList"/>
    <dgm:cxn modelId="{8F10663E-B3F0-1D47-AC65-8F9E907BE349}" type="presOf" srcId="{BFA69B7B-FFC7-4062-AE96-F4EC9F8D55CF}" destId="{56649C19-035C-4AA7-8208-A943183D3D40}" srcOrd="0" destOrd="0" presId="urn:microsoft.com/office/officeart/2018/2/layout/IconCircleList"/>
    <dgm:cxn modelId="{8109833E-3358-E645-A95C-2AB2AE067C95}" type="presOf" srcId="{7FEE57EB-A68D-4A75-B26C-46C05C70A21D}" destId="{340D9401-546B-4FD7-BB45-85C760050F03}" srcOrd="0" destOrd="0" presId="urn:microsoft.com/office/officeart/2018/2/layout/IconCircleList"/>
    <dgm:cxn modelId="{2E239558-AA20-46D8-BD0D-5ACEF412AD4D}" srcId="{B21ED9C7-96B7-41B5-B5D6-76B35FC1C920}" destId="{AEF70A62-D219-40C6-9A71-FC374DC18992}" srcOrd="5" destOrd="0" parTransId="{104C8721-E232-4F51-B05E-F5DE95C803B5}" sibTransId="{4875EE23-7231-47D4-82B5-2693CE482430}"/>
    <dgm:cxn modelId="{6423075F-F3F4-8841-A69F-44221C4A27B2}" type="presOf" srcId="{04740114-08AA-41B9-BC1B-E99951362164}" destId="{857BA22B-5878-4AE7-B0B9-8FA6D5580EBC}" srcOrd="0" destOrd="0" presId="urn:microsoft.com/office/officeart/2018/2/layout/IconCircleList"/>
    <dgm:cxn modelId="{91887763-29A3-4DF2-AADF-5B07C97BF2A8}" srcId="{B21ED9C7-96B7-41B5-B5D6-76B35FC1C920}" destId="{83C2C911-9383-4D48-8A46-82FF89301861}" srcOrd="1" destOrd="0" parTransId="{E560D7E6-B55D-443B-A409-D09628FC1AF3}" sibTransId="{B5A61D56-5ECB-4573-A563-692EEEF6648C}"/>
    <dgm:cxn modelId="{778ADB6E-A294-D041-B522-0637F44E6EC4}" type="presOf" srcId="{31E5D5A6-60FE-4966-8D16-37550A3CD270}" destId="{B405D098-0672-4049-9A37-28BEC01044FB}" srcOrd="0" destOrd="0" presId="urn:microsoft.com/office/officeart/2018/2/layout/IconCircleList"/>
    <dgm:cxn modelId="{EFE26172-633C-2846-9772-B104912AA504}" type="presOf" srcId="{F1076C64-5384-DD46-8124-80D75FBD9570}" destId="{165D525E-4CB1-9C4B-ADCD-CE4F4416845C}" srcOrd="0" destOrd="0" presId="urn:microsoft.com/office/officeart/2018/2/layout/IconCircleList"/>
    <dgm:cxn modelId="{0FB86776-1F4A-4844-B306-E5A5020D7D4E}" type="presOf" srcId="{B21ED9C7-96B7-41B5-B5D6-76B35FC1C920}" destId="{BE58E7C6-3A8C-43CB-B9AC-5FDB2CD84737}" srcOrd="0" destOrd="0" presId="urn:microsoft.com/office/officeart/2018/2/layout/IconCircleList"/>
    <dgm:cxn modelId="{A935BC76-2ED1-A145-B065-3B7C10EBD8C0}" type="presOf" srcId="{B5A61D56-5ECB-4573-A563-692EEEF6648C}" destId="{8C6655C6-2017-4F7F-BB1E-2728B396C25C}" srcOrd="0" destOrd="0" presId="urn:microsoft.com/office/officeart/2018/2/layout/IconCircleList"/>
    <dgm:cxn modelId="{55668778-631E-7F44-A012-2D2C4884292E}" type="presOf" srcId="{83C2C911-9383-4D48-8A46-82FF89301861}" destId="{C3DFB44B-15F2-4897-B0C7-62753E15B246}" srcOrd="0" destOrd="0" presId="urn:microsoft.com/office/officeart/2018/2/layout/IconCircleList"/>
    <dgm:cxn modelId="{F923CA86-4040-0144-BCFC-C03B5DE75B05}" srcId="{B21ED9C7-96B7-41B5-B5D6-76B35FC1C920}" destId="{F1076C64-5384-DD46-8124-80D75FBD9570}" srcOrd="4" destOrd="0" parTransId="{92BD774F-AD67-3545-A10D-BB8FF4A354C7}" sibTransId="{B1FFBAFF-5FA2-0040-9DF3-D7B676E34724}"/>
    <dgm:cxn modelId="{0F8DBA9B-F1C2-4D93-AE8F-7F4BB8B6B395}" srcId="{B21ED9C7-96B7-41B5-B5D6-76B35FC1C920}" destId="{BFA69B7B-FFC7-4062-AE96-F4EC9F8D55CF}" srcOrd="2" destOrd="0" parTransId="{368260E0-A8C7-49F8-BDED-1AF4A69C4966}" sibTransId="{7FEE57EB-A68D-4A75-B26C-46C05C70A21D}"/>
    <dgm:cxn modelId="{5F306E9E-3B6E-B745-A0BE-51B7C9F9DC54}" type="presOf" srcId="{C6DC3B7F-3120-4F1D-81B3-6B67B126E7A0}" destId="{03325D15-A32B-4909-8E61-E51BBDCC7931}" srcOrd="0" destOrd="0" presId="urn:microsoft.com/office/officeart/2018/2/layout/IconCircleList"/>
    <dgm:cxn modelId="{5341C5C4-C30A-4E21-B4D9-2B6203450579}" srcId="{B21ED9C7-96B7-41B5-B5D6-76B35FC1C920}" destId="{31E5D5A6-60FE-4966-8D16-37550A3CD270}" srcOrd="3" destOrd="0" parTransId="{BA999B75-7C72-4C2B-91E9-9349000BC7D1}" sibTransId="{7E9892E5-6F4B-47A2-8F8F-0B4EE1B79CE5}"/>
    <dgm:cxn modelId="{D27AE8D3-7BDC-402E-8F89-8EDA5D170EA5}" srcId="{B21ED9C7-96B7-41B5-B5D6-76B35FC1C920}" destId="{C6DC3B7F-3120-4F1D-81B3-6B67B126E7A0}" srcOrd="0" destOrd="0" parTransId="{BB53587A-140F-4BA9-A4F8-72EDF89A2E4E}" sibTransId="{04740114-08AA-41B9-BC1B-E99951362164}"/>
    <dgm:cxn modelId="{E53631C5-ED1E-2F47-B0E1-BCFC77E77562}" type="presParOf" srcId="{BE58E7C6-3A8C-43CB-B9AC-5FDB2CD84737}" destId="{DCB51D24-D362-479F-BADA-21979F110812}" srcOrd="0" destOrd="0" presId="urn:microsoft.com/office/officeart/2018/2/layout/IconCircleList"/>
    <dgm:cxn modelId="{C0D3BA1A-229E-1B45-8B6A-76BAE476EB9B}" type="presParOf" srcId="{DCB51D24-D362-479F-BADA-21979F110812}" destId="{C2CD75A9-3939-472C-A529-4E95851A8C4D}" srcOrd="0" destOrd="0" presId="urn:microsoft.com/office/officeart/2018/2/layout/IconCircleList"/>
    <dgm:cxn modelId="{8E3A26E9-CB3D-154E-B61A-D024A5F7B7E4}" type="presParOf" srcId="{C2CD75A9-3939-472C-A529-4E95851A8C4D}" destId="{1DF6C7B3-B41D-49DE-B7B6-64A86407946B}" srcOrd="0" destOrd="0" presId="urn:microsoft.com/office/officeart/2018/2/layout/IconCircleList"/>
    <dgm:cxn modelId="{B6AF6E5F-13CC-F54C-8A31-5195351273A4}" type="presParOf" srcId="{C2CD75A9-3939-472C-A529-4E95851A8C4D}" destId="{8FD94BD8-08DE-43A5-9CA2-CE52B5A76781}" srcOrd="1" destOrd="0" presId="urn:microsoft.com/office/officeart/2018/2/layout/IconCircleList"/>
    <dgm:cxn modelId="{3349C7B6-01E5-9B47-B480-02CC545501AA}" type="presParOf" srcId="{C2CD75A9-3939-472C-A529-4E95851A8C4D}" destId="{465A53D9-548C-4E28-A72D-8799899009C5}" srcOrd="2" destOrd="0" presId="urn:microsoft.com/office/officeart/2018/2/layout/IconCircleList"/>
    <dgm:cxn modelId="{2F2CC1EB-0C07-274E-AFFC-18CDEBC6F379}" type="presParOf" srcId="{C2CD75A9-3939-472C-A529-4E95851A8C4D}" destId="{03325D15-A32B-4909-8E61-E51BBDCC7931}" srcOrd="3" destOrd="0" presId="urn:microsoft.com/office/officeart/2018/2/layout/IconCircleList"/>
    <dgm:cxn modelId="{56928654-72CA-574E-9CFD-11853430A0C6}" type="presParOf" srcId="{DCB51D24-D362-479F-BADA-21979F110812}" destId="{857BA22B-5878-4AE7-B0B9-8FA6D5580EBC}" srcOrd="1" destOrd="0" presId="urn:microsoft.com/office/officeart/2018/2/layout/IconCircleList"/>
    <dgm:cxn modelId="{019EAAF4-3B69-DC41-B73B-9D1FC4D180E8}" type="presParOf" srcId="{DCB51D24-D362-479F-BADA-21979F110812}" destId="{F499FE91-5E77-42A7-A366-03CAEBE17614}" srcOrd="2" destOrd="0" presId="urn:microsoft.com/office/officeart/2018/2/layout/IconCircleList"/>
    <dgm:cxn modelId="{7717D54B-75BD-9248-8C90-9CC9742168CC}" type="presParOf" srcId="{F499FE91-5E77-42A7-A366-03CAEBE17614}" destId="{14B6BC38-7FDB-43B6-9CC2-2208A8249D0D}" srcOrd="0" destOrd="0" presId="urn:microsoft.com/office/officeart/2018/2/layout/IconCircleList"/>
    <dgm:cxn modelId="{B38EE203-731A-0241-A187-F42AAE5F2EFF}" type="presParOf" srcId="{F499FE91-5E77-42A7-A366-03CAEBE17614}" destId="{7352EB16-9FCB-4F33-B453-303184617080}" srcOrd="1" destOrd="0" presId="urn:microsoft.com/office/officeart/2018/2/layout/IconCircleList"/>
    <dgm:cxn modelId="{6342D93F-2DAE-804E-98DC-F99F45809383}" type="presParOf" srcId="{F499FE91-5E77-42A7-A366-03CAEBE17614}" destId="{A3F365E9-AC4F-47D2-9CD1-0DE1090651A2}" srcOrd="2" destOrd="0" presId="urn:microsoft.com/office/officeart/2018/2/layout/IconCircleList"/>
    <dgm:cxn modelId="{D541684C-4AFC-F445-915A-B2183805F9E1}" type="presParOf" srcId="{F499FE91-5E77-42A7-A366-03CAEBE17614}" destId="{C3DFB44B-15F2-4897-B0C7-62753E15B246}" srcOrd="3" destOrd="0" presId="urn:microsoft.com/office/officeart/2018/2/layout/IconCircleList"/>
    <dgm:cxn modelId="{66BEA289-0DB1-1749-8533-998F71F05047}" type="presParOf" srcId="{DCB51D24-D362-479F-BADA-21979F110812}" destId="{8C6655C6-2017-4F7F-BB1E-2728B396C25C}" srcOrd="3" destOrd="0" presId="urn:microsoft.com/office/officeart/2018/2/layout/IconCircleList"/>
    <dgm:cxn modelId="{B131FDCE-A2CC-9343-9AC7-35E102D1FFE6}" type="presParOf" srcId="{DCB51D24-D362-479F-BADA-21979F110812}" destId="{C2B60AF0-1C3E-458A-9C16-E93721A09A90}" srcOrd="4" destOrd="0" presId="urn:microsoft.com/office/officeart/2018/2/layout/IconCircleList"/>
    <dgm:cxn modelId="{B21CC055-9D5F-AE4D-9FDF-E63592A32B01}" type="presParOf" srcId="{C2B60AF0-1C3E-458A-9C16-E93721A09A90}" destId="{D6B2B98A-3C70-4688-9D72-371358B3013D}" srcOrd="0" destOrd="0" presId="urn:microsoft.com/office/officeart/2018/2/layout/IconCircleList"/>
    <dgm:cxn modelId="{E5B5C506-3C47-B648-BF02-3918881338F4}" type="presParOf" srcId="{C2B60AF0-1C3E-458A-9C16-E93721A09A90}" destId="{84B2126E-BB71-4440-86C0-BAC7598E2C14}" srcOrd="1" destOrd="0" presId="urn:microsoft.com/office/officeart/2018/2/layout/IconCircleList"/>
    <dgm:cxn modelId="{893AEA10-5E9C-3547-8B56-67CB53A09FB7}" type="presParOf" srcId="{C2B60AF0-1C3E-458A-9C16-E93721A09A90}" destId="{CFB96C82-9F14-41C1-948B-7210AEABC995}" srcOrd="2" destOrd="0" presId="urn:microsoft.com/office/officeart/2018/2/layout/IconCircleList"/>
    <dgm:cxn modelId="{6287574B-2773-8E4B-874B-163A55141754}" type="presParOf" srcId="{C2B60AF0-1C3E-458A-9C16-E93721A09A90}" destId="{56649C19-035C-4AA7-8208-A943183D3D40}" srcOrd="3" destOrd="0" presId="urn:microsoft.com/office/officeart/2018/2/layout/IconCircleList"/>
    <dgm:cxn modelId="{70445055-991C-C346-81AC-7D6855871D84}" type="presParOf" srcId="{DCB51D24-D362-479F-BADA-21979F110812}" destId="{340D9401-546B-4FD7-BB45-85C760050F03}" srcOrd="5" destOrd="0" presId="urn:microsoft.com/office/officeart/2018/2/layout/IconCircleList"/>
    <dgm:cxn modelId="{96091923-BBB7-B14D-AA58-E33ADD76AB8A}" type="presParOf" srcId="{DCB51D24-D362-479F-BADA-21979F110812}" destId="{A25219A9-3E8F-41D3-B9C4-AD588672297F}" srcOrd="6" destOrd="0" presId="urn:microsoft.com/office/officeart/2018/2/layout/IconCircleList"/>
    <dgm:cxn modelId="{391314BF-6CA1-ED40-B5B8-DF14DB6067A5}" type="presParOf" srcId="{A25219A9-3E8F-41D3-B9C4-AD588672297F}" destId="{29E1A604-F918-4119-B071-039E9E37E446}" srcOrd="0" destOrd="0" presId="urn:microsoft.com/office/officeart/2018/2/layout/IconCircleList"/>
    <dgm:cxn modelId="{7ABDB5C1-5751-3745-AD1F-E583C1F1A249}" type="presParOf" srcId="{A25219A9-3E8F-41D3-B9C4-AD588672297F}" destId="{BBA770A1-B50D-4C55-9A3D-54711962034F}" srcOrd="1" destOrd="0" presId="urn:microsoft.com/office/officeart/2018/2/layout/IconCircleList"/>
    <dgm:cxn modelId="{4037225D-ED62-9044-9D8D-AD2FD058FF48}" type="presParOf" srcId="{A25219A9-3E8F-41D3-B9C4-AD588672297F}" destId="{B89203DE-C578-4CD2-9B26-DC28380A95A6}" srcOrd="2" destOrd="0" presId="urn:microsoft.com/office/officeart/2018/2/layout/IconCircleList"/>
    <dgm:cxn modelId="{D3E14A7A-1A2A-4D4B-9DE9-B0B4573298AF}" type="presParOf" srcId="{A25219A9-3E8F-41D3-B9C4-AD588672297F}" destId="{B405D098-0672-4049-9A37-28BEC01044FB}" srcOrd="3" destOrd="0" presId="urn:microsoft.com/office/officeart/2018/2/layout/IconCircleList"/>
    <dgm:cxn modelId="{0B41D3A1-034B-844F-AD94-88B6B7DCEDFC}" type="presParOf" srcId="{DCB51D24-D362-479F-BADA-21979F110812}" destId="{5F2D9270-778B-4EE2-BFEE-147AAE45ED56}" srcOrd="7" destOrd="0" presId="urn:microsoft.com/office/officeart/2018/2/layout/IconCircleList"/>
    <dgm:cxn modelId="{02EFBE7F-462F-CD4C-B62F-8ED7226172DF}" type="presParOf" srcId="{DCB51D24-D362-479F-BADA-21979F110812}" destId="{48755FFA-6FAA-8141-9ED2-D22B0AEBFD46}" srcOrd="8" destOrd="0" presId="urn:microsoft.com/office/officeart/2018/2/layout/IconCircleList"/>
    <dgm:cxn modelId="{C47B400F-D74D-F940-893A-80D32B0C49FF}" type="presParOf" srcId="{48755FFA-6FAA-8141-9ED2-D22B0AEBFD46}" destId="{ACE678C0-0EDD-5843-9B86-627915D144EB}" srcOrd="0" destOrd="0" presId="urn:microsoft.com/office/officeart/2018/2/layout/IconCircleList"/>
    <dgm:cxn modelId="{5357187A-B49C-AF41-AD89-A76D18F2A277}" type="presParOf" srcId="{48755FFA-6FAA-8141-9ED2-D22B0AEBFD46}" destId="{A415B647-5642-1940-896F-5FD328A6A7A2}" srcOrd="1" destOrd="0" presId="urn:microsoft.com/office/officeart/2018/2/layout/IconCircleList"/>
    <dgm:cxn modelId="{D605E148-BC3E-A34D-91C7-7838B133D044}" type="presParOf" srcId="{48755FFA-6FAA-8141-9ED2-D22B0AEBFD46}" destId="{2FF3555E-7AA4-004D-B2F2-B277A5F2989C}" srcOrd="2" destOrd="0" presId="urn:microsoft.com/office/officeart/2018/2/layout/IconCircleList"/>
    <dgm:cxn modelId="{38271C11-93BB-2B44-B2E0-C05F28AD9472}" type="presParOf" srcId="{48755FFA-6FAA-8141-9ED2-D22B0AEBFD46}" destId="{165D525E-4CB1-9C4B-ADCD-CE4F4416845C}" srcOrd="3" destOrd="0" presId="urn:microsoft.com/office/officeart/2018/2/layout/IconCircleList"/>
    <dgm:cxn modelId="{DF717E7D-1215-2E47-8D66-0F81F6A4B1AE}" type="presParOf" srcId="{DCB51D24-D362-479F-BADA-21979F110812}" destId="{7C2B66BB-0D0C-2644-8F37-0F395B6C4D4F}" srcOrd="9" destOrd="0" presId="urn:microsoft.com/office/officeart/2018/2/layout/IconCircleList"/>
    <dgm:cxn modelId="{C2F9A4E3-0B77-2249-BCD2-A61991776D30}" type="presParOf" srcId="{DCB51D24-D362-479F-BADA-21979F110812}" destId="{77F4D6A6-9E35-4F2E-8C05-42C759058429}" srcOrd="10" destOrd="0" presId="urn:microsoft.com/office/officeart/2018/2/layout/IconCircleList"/>
    <dgm:cxn modelId="{59D5A0F5-7EB6-C74D-BD9D-12FB61B142F8}" type="presParOf" srcId="{77F4D6A6-9E35-4F2E-8C05-42C759058429}" destId="{EF490452-2B37-4FD6-9CD7-43DF2C3B1CBA}" srcOrd="0" destOrd="0" presId="urn:microsoft.com/office/officeart/2018/2/layout/IconCircleList"/>
    <dgm:cxn modelId="{847E1847-E994-D242-9AC8-1259A6B58D8D}" type="presParOf" srcId="{77F4D6A6-9E35-4F2E-8C05-42C759058429}" destId="{8D95FF85-CEBA-4123-854C-C787E0A3B8CC}" srcOrd="1" destOrd="0" presId="urn:microsoft.com/office/officeart/2018/2/layout/IconCircleList"/>
    <dgm:cxn modelId="{45D17F9F-B63F-E245-86A8-0DF077DA79D2}" type="presParOf" srcId="{77F4D6A6-9E35-4F2E-8C05-42C759058429}" destId="{1BBC395F-98BD-4445-A355-0876D4620CB2}" srcOrd="2" destOrd="0" presId="urn:microsoft.com/office/officeart/2018/2/layout/IconCircleList"/>
    <dgm:cxn modelId="{70F0B2CE-1B01-7646-ADDE-BCEA5397A64B}" type="presParOf" srcId="{77F4D6A6-9E35-4F2E-8C05-42C759058429}" destId="{9AEB6BB8-C32D-413A-86B9-486AC3FE8C3C}" srcOrd="3" destOrd="0" presId="urn:microsoft.com/office/officeart/2018/2/layout/IconCircl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2B27FB-8970-4C89-8056-8A69E3A48DC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26C926F-F59E-4B6E-99C9-238B8588B10D}">
      <dgm:prSet/>
      <dgm:spPr/>
      <dgm:t>
        <a:bodyPr/>
        <a:lstStyle/>
        <a:p>
          <a:r>
            <a:rPr lang="en-US" b="1" dirty="0"/>
            <a:t>Informations au niveau du paysage </a:t>
          </a:r>
          <a:r>
            <a:rPr lang="en-US" dirty="0"/>
            <a:t>pour une meilleure </a:t>
          </a:r>
          <a:r>
            <a:rPr lang="en-US" b="1" dirty="0"/>
            <a:t>prise de décision </a:t>
          </a:r>
          <a:r>
            <a:rPr lang="en-US" b="0" dirty="0"/>
            <a:t>en matière d'utilisation </a:t>
          </a:r>
          <a:r>
            <a:rPr lang="en-US" dirty="0"/>
            <a:t>des terres et d'agriculture</a:t>
          </a:r>
        </a:p>
      </dgm:t>
    </dgm:pt>
    <dgm:pt modelId="{14F3EB7D-2024-4B6B-8F8E-092EA7C7A63B}" type="parTrans" cxnId="{1FD35A66-9225-4EF8-BFD0-5C93E721F547}">
      <dgm:prSet/>
      <dgm:spPr/>
      <dgm:t>
        <a:bodyPr/>
        <a:lstStyle/>
        <a:p>
          <a:endParaRPr lang="en-US"/>
        </a:p>
      </dgm:t>
    </dgm:pt>
    <dgm:pt modelId="{6965EEAF-1434-48ED-9841-AF03A3BB561F}" type="sibTrans" cxnId="{1FD35A66-9225-4EF8-BFD0-5C93E721F547}">
      <dgm:prSet/>
      <dgm:spPr/>
      <dgm:t>
        <a:bodyPr/>
        <a:lstStyle/>
        <a:p>
          <a:endParaRPr lang="en-US"/>
        </a:p>
      </dgm:t>
    </dgm:pt>
    <dgm:pt modelId="{30FDA5F4-AB50-477E-B884-1ACADD872ACB}">
      <dgm:prSet/>
      <dgm:spPr/>
      <dgm:t>
        <a:bodyPr/>
        <a:lstStyle/>
        <a:p>
          <a:r>
            <a:rPr lang="en-US" b="1" dirty="0"/>
            <a:t>Contributions essentielles </a:t>
          </a:r>
          <a:r>
            <a:rPr lang="en-US" b="0" dirty="0"/>
            <a:t>aux </a:t>
          </a:r>
          <a:r>
            <a:rPr lang="en-US" b="1" dirty="0"/>
            <a:t>stratégies et </a:t>
          </a:r>
          <a:r>
            <a:rPr lang="en-US" b="1" dirty="0" err="1"/>
            <a:t>programmes </a:t>
          </a:r>
          <a:r>
            <a:rPr lang="en-US" b="1" dirty="0"/>
            <a:t>de travail </a:t>
          </a:r>
          <a:r>
            <a:rPr lang="en-US" b="0" dirty="0"/>
            <a:t>nationaux et infranationaux </a:t>
          </a:r>
          <a:r>
            <a:rPr lang="en-US" dirty="0"/>
            <a:t>en matière d'adaptation, d'atténuation, de foresterie, d'agriculture, de développement rural, d'égalité des sexes, etc.</a:t>
          </a:r>
        </a:p>
      </dgm:t>
    </dgm:pt>
    <dgm:pt modelId="{65A94DF6-988A-4651-BFBE-6F7B64A2EE98}" type="parTrans" cxnId="{B959BE6F-6E21-457C-9E3B-E780A496B5C0}">
      <dgm:prSet/>
      <dgm:spPr/>
      <dgm:t>
        <a:bodyPr/>
        <a:lstStyle/>
        <a:p>
          <a:endParaRPr lang="en-US"/>
        </a:p>
      </dgm:t>
    </dgm:pt>
    <dgm:pt modelId="{986D999C-0015-4031-9CD7-385A8BFC9AD0}" type="sibTrans" cxnId="{B959BE6F-6E21-457C-9E3B-E780A496B5C0}">
      <dgm:prSet/>
      <dgm:spPr/>
      <dgm:t>
        <a:bodyPr/>
        <a:lstStyle/>
        <a:p>
          <a:endParaRPr lang="en-US"/>
        </a:p>
      </dgm:t>
    </dgm:pt>
    <dgm:pt modelId="{BE722B78-E43F-4F92-BDA2-292AD40D43E3}">
      <dgm:prSet/>
      <dgm:spPr/>
      <dgm:t>
        <a:bodyPr/>
        <a:lstStyle/>
        <a:p>
          <a:r>
            <a:rPr lang="en-US" dirty="0"/>
            <a:t>Une base pour une </a:t>
          </a:r>
          <a:r>
            <a:rPr lang="en-US" b="1" dirty="0"/>
            <a:t>meilleure allocation des ressources </a:t>
          </a:r>
          <a:r>
            <a:rPr lang="en-US" dirty="0"/>
            <a:t>dans les </a:t>
          </a:r>
          <a:r>
            <a:rPr lang="en-US" dirty="0" err="1"/>
            <a:t>programmes de </a:t>
          </a:r>
          <a:r>
            <a:rPr lang="en-US" dirty="0"/>
            <a:t>restauration</a:t>
          </a:r>
        </a:p>
      </dgm:t>
    </dgm:pt>
    <dgm:pt modelId="{4B297444-398F-41F7-AA69-8865E6871445}" type="parTrans" cxnId="{C7134B9B-1B0E-4D82-B17A-CF0941B90CC7}">
      <dgm:prSet/>
      <dgm:spPr/>
      <dgm:t>
        <a:bodyPr/>
        <a:lstStyle/>
        <a:p>
          <a:endParaRPr lang="en-US"/>
        </a:p>
      </dgm:t>
    </dgm:pt>
    <dgm:pt modelId="{5572EC32-DB32-45CB-87F6-7AB5ADF15E1F}" type="sibTrans" cxnId="{C7134B9B-1B0E-4D82-B17A-CF0941B90CC7}">
      <dgm:prSet/>
      <dgm:spPr/>
      <dgm:t>
        <a:bodyPr/>
        <a:lstStyle/>
        <a:p>
          <a:endParaRPr lang="en-US"/>
        </a:p>
      </dgm:t>
    </dgm:pt>
    <dgm:pt modelId="{1E9EEAC0-884D-4000-95C8-924A347C5DB8}">
      <dgm:prSet/>
      <dgm:spPr/>
      <dgm:t>
        <a:bodyPr/>
        <a:lstStyle/>
        <a:p>
          <a:r>
            <a:rPr lang="en-US" b="1" dirty="0"/>
            <a:t>Engagement </a:t>
          </a:r>
          <a:r>
            <a:rPr lang="en-US" dirty="0"/>
            <a:t>de </a:t>
          </a:r>
          <a:r>
            <a:rPr lang="en-US" b="1" dirty="0"/>
            <a:t>multiples acteurs </a:t>
          </a:r>
          <a:r>
            <a:rPr lang="en-US" dirty="0"/>
            <a:t>et de responsables politiques et </a:t>
          </a:r>
          <a:r>
            <a:rPr lang="en-US" b="1" dirty="0"/>
            <a:t>décideurs</a:t>
          </a:r>
          <a:r>
            <a:rPr lang="en-US" dirty="0"/>
            <a:t> clés de différents secteurs</a:t>
          </a:r>
        </a:p>
      </dgm:t>
    </dgm:pt>
    <dgm:pt modelId="{C9761D54-E10E-468E-8045-26BBFC1EC425}" type="parTrans" cxnId="{54482793-9E7D-4E35-992A-5C118D80FD59}">
      <dgm:prSet/>
      <dgm:spPr/>
      <dgm:t>
        <a:bodyPr/>
        <a:lstStyle/>
        <a:p>
          <a:endParaRPr lang="en-US"/>
        </a:p>
      </dgm:t>
    </dgm:pt>
    <dgm:pt modelId="{ED74E7D0-C91D-4382-A4BF-2F5541F9AA7D}" type="sibTrans" cxnId="{54482793-9E7D-4E35-992A-5C118D80FD59}">
      <dgm:prSet/>
      <dgm:spPr/>
      <dgm:t>
        <a:bodyPr/>
        <a:lstStyle/>
        <a:p>
          <a:endParaRPr lang="en-US"/>
        </a:p>
      </dgm:t>
    </dgm:pt>
    <dgm:pt modelId="{69566180-B71E-4828-BCB3-CFE64B216741}">
      <dgm:prSet/>
      <dgm:spPr/>
      <dgm:t>
        <a:bodyPr/>
        <a:lstStyle/>
        <a:p>
          <a:r>
            <a:rPr lang="en-US" b="1" dirty="0"/>
            <a:t>Une compréhension commune </a:t>
          </a:r>
          <a:r>
            <a:rPr lang="en-US" dirty="0"/>
            <a:t>des possibilités de restauration et de la valeur des paysages multifonctionnels et inclusifs. </a:t>
          </a:r>
        </a:p>
      </dgm:t>
    </dgm:pt>
    <dgm:pt modelId="{5645BCE9-8568-43D3-8E75-E0C15CAE25E2}" type="parTrans" cxnId="{D5F4AAF0-FFA6-49E5-B58B-F7066D6311A3}">
      <dgm:prSet/>
      <dgm:spPr/>
      <dgm:t>
        <a:bodyPr/>
        <a:lstStyle/>
        <a:p>
          <a:endParaRPr lang="en-US"/>
        </a:p>
      </dgm:t>
    </dgm:pt>
    <dgm:pt modelId="{77F0FAFB-D596-401D-805F-C37C2DCA0C16}" type="sibTrans" cxnId="{D5F4AAF0-FFA6-49E5-B58B-F7066D6311A3}">
      <dgm:prSet/>
      <dgm:spPr/>
      <dgm:t>
        <a:bodyPr/>
        <a:lstStyle/>
        <a:p>
          <a:endParaRPr lang="en-US"/>
        </a:p>
      </dgm:t>
    </dgm:pt>
    <dgm:pt modelId="{E4E10402-8EE3-AA4A-B877-DE72AFBE62F9}" type="pres">
      <dgm:prSet presAssocID="{FC2B27FB-8970-4C89-8056-8A69E3A48DC0}" presName="vert0" presStyleCnt="0">
        <dgm:presLayoutVars>
          <dgm:dir/>
          <dgm:animOne val="branch"/>
          <dgm:animLvl val="lvl"/>
        </dgm:presLayoutVars>
      </dgm:prSet>
      <dgm:spPr/>
    </dgm:pt>
    <dgm:pt modelId="{31344C38-9524-D549-8007-AF8A363B9B2E}" type="pres">
      <dgm:prSet presAssocID="{026C926F-F59E-4B6E-99C9-238B8588B10D}" presName="thickLine" presStyleLbl="alignNode1" presStyleIdx="0" presStyleCnt="5"/>
      <dgm:spPr/>
    </dgm:pt>
    <dgm:pt modelId="{8D1B8D37-23C2-5C43-9D3A-E7CD5EA2EA76}" type="pres">
      <dgm:prSet presAssocID="{026C926F-F59E-4B6E-99C9-238B8588B10D}" presName="horz1" presStyleCnt="0"/>
      <dgm:spPr/>
    </dgm:pt>
    <dgm:pt modelId="{1C3119CA-C06B-0E40-B805-17D7CAC57DEB}" type="pres">
      <dgm:prSet presAssocID="{026C926F-F59E-4B6E-99C9-238B8588B10D}" presName="tx1" presStyleLbl="revTx" presStyleIdx="0" presStyleCnt="5"/>
      <dgm:spPr/>
    </dgm:pt>
    <dgm:pt modelId="{936CA4C9-8869-6346-89BA-4F4BC22946A4}" type="pres">
      <dgm:prSet presAssocID="{026C926F-F59E-4B6E-99C9-238B8588B10D}" presName="vert1" presStyleCnt="0"/>
      <dgm:spPr/>
    </dgm:pt>
    <dgm:pt modelId="{C6EB6487-A7FE-174F-8B81-E7BF75ABE240}" type="pres">
      <dgm:prSet presAssocID="{30FDA5F4-AB50-477E-B884-1ACADD872ACB}" presName="thickLine" presStyleLbl="alignNode1" presStyleIdx="1" presStyleCnt="5"/>
      <dgm:spPr/>
    </dgm:pt>
    <dgm:pt modelId="{77DF26F1-0A60-574A-897E-5E7291845CAE}" type="pres">
      <dgm:prSet presAssocID="{30FDA5F4-AB50-477E-B884-1ACADD872ACB}" presName="horz1" presStyleCnt="0"/>
      <dgm:spPr/>
    </dgm:pt>
    <dgm:pt modelId="{D5A78208-0CD6-0249-9DB7-1297B96F36AC}" type="pres">
      <dgm:prSet presAssocID="{30FDA5F4-AB50-477E-B884-1ACADD872ACB}" presName="tx1" presStyleLbl="revTx" presStyleIdx="1" presStyleCnt="5"/>
      <dgm:spPr/>
    </dgm:pt>
    <dgm:pt modelId="{BE11B768-F1B4-8C4E-868D-D86201E496C1}" type="pres">
      <dgm:prSet presAssocID="{30FDA5F4-AB50-477E-B884-1ACADD872ACB}" presName="vert1" presStyleCnt="0"/>
      <dgm:spPr/>
    </dgm:pt>
    <dgm:pt modelId="{7AC834C8-C59D-C941-A824-BDB2EEF89193}" type="pres">
      <dgm:prSet presAssocID="{BE722B78-E43F-4F92-BDA2-292AD40D43E3}" presName="thickLine" presStyleLbl="alignNode1" presStyleIdx="2" presStyleCnt="5"/>
      <dgm:spPr/>
    </dgm:pt>
    <dgm:pt modelId="{55D385F3-28A8-6F45-9166-CEA9B61A7485}" type="pres">
      <dgm:prSet presAssocID="{BE722B78-E43F-4F92-BDA2-292AD40D43E3}" presName="horz1" presStyleCnt="0"/>
      <dgm:spPr/>
    </dgm:pt>
    <dgm:pt modelId="{EC4BE120-B579-AC4C-A4F8-F9092BD4152E}" type="pres">
      <dgm:prSet presAssocID="{BE722B78-E43F-4F92-BDA2-292AD40D43E3}" presName="tx1" presStyleLbl="revTx" presStyleIdx="2" presStyleCnt="5"/>
      <dgm:spPr/>
    </dgm:pt>
    <dgm:pt modelId="{407108E9-1290-E645-8BBE-21BD02AECD26}" type="pres">
      <dgm:prSet presAssocID="{BE722B78-E43F-4F92-BDA2-292AD40D43E3}" presName="vert1" presStyleCnt="0"/>
      <dgm:spPr/>
    </dgm:pt>
    <dgm:pt modelId="{51198091-ADD8-0046-A963-62055A481AD2}" type="pres">
      <dgm:prSet presAssocID="{1E9EEAC0-884D-4000-95C8-924A347C5DB8}" presName="thickLine" presStyleLbl="alignNode1" presStyleIdx="3" presStyleCnt="5"/>
      <dgm:spPr/>
    </dgm:pt>
    <dgm:pt modelId="{EB52677B-D7DE-AF49-BCFE-4A9452854A0C}" type="pres">
      <dgm:prSet presAssocID="{1E9EEAC0-884D-4000-95C8-924A347C5DB8}" presName="horz1" presStyleCnt="0"/>
      <dgm:spPr/>
    </dgm:pt>
    <dgm:pt modelId="{2F894B84-2B7D-5641-BDC3-2C35D7E19E45}" type="pres">
      <dgm:prSet presAssocID="{1E9EEAC0-884D-4000-95C8-924A347C5DB8}" presName="tx1" presStyleLbl="revTx" presStyleIdx="3" presStyleCnt="5"/>
      <dgm:spPr/>
    </dgm:pt>
    <dgm:pt modelId="{972A7032-467E-4542-82C7-1EE23937BD62}" type="pres">
      <dgm:prSet presAssocID="{1E9EEAC0-884D-4000-95C8-924A347C5DB8}" presName="vert1" presStyleCnt="0"/>
      <dgm:spPr/>
    </dgm:pt>
    <dgm:pt modelId="{D29A5BEE-E536-EB41-820A-E5D1C9627D35}" type="pres">
      <dgm:prSet presAssocID="{69566180-B71E-4828-BCB3-CFE64B216741}" presName="thickLine" presStyleLbl="alignNode1" presStyleIdx="4" presStyleCnt="5"/>
      <dgm:spPr/>
    </dgm:pt>
    <dgm:pt modelId="{8531182D-6994-0C4F-AF94-91D3B47E03D1}" type="pres">
      <dgm:prSet presAssocID="{69566180-B71E-4828-BCB3-CFE64B216741}" presName="horz1" presStyleCnt="0"/>
      <dgm:spPr/>
    </dgm:pt>
    <dgm:pt modelId="{2C3EC597-9203-F34B-9125-1033094DAD94}" type="pres">
      <dgm:prSet presAssocID="{69566180-B71E-4828-BCB3-CFE64B216741}" presName="tx1" presStyleLbl="revTx" presStyleIdx="4" presStyleCnt="5"/>
      <dgm:spPr/>
    </dgm:pt>
    <dgm:pt modelId="{45AC7E63-D357-624F-9389-22EE6135AE6E}" type="pres">
      <dgm:prSet presAssocID="{69566180-B71E-4828-BCB3-CFE64B216741}" presName="vert1" presStyleCnt="0"/>
      <dgm:spPr/>
    </dgm:pt>
  </dgm:ptLst>
  <dgm:cxnLst>
    <dgm:cxn modelId="{83A8FA1C-C927-6E45-AA3D-EF571DC24719}" type="presOf" srcId="{BE722B78-E43F-4F92-BDA2-292AD40D43E3}" destId="{EC4BE120-B579-AC4C-A4F8-F9092BD4152E}" srcOrd="0" destOrd="0" presId="urn:microsoft.com/office/officeart/2008/layout/LinedList"/>
    <dgm:cxn modelId="{1F01AE47-2E32-9D44-B923-1244AB3FCE9C}" type="presOf" srcId="{FC2B27FB-8970-4C89-8056-8A69E3A48DC0}" destId="{E4E10402-8EE3-AA4A-B877-DE72AFBE62F9}" srcOrd="0" destOrd="0" presId="urn:microsoft.com/office/officeart/2008/layout/LinedList"/>
    <dgm:cxn modelId="{4FEDAE5E-AEDA-2C42-9EC5-FB7652DC6D9F}" type="presOf" srcId="{30FDA5F4-AB50-477E-B884-1ACADD872ACB}" destId="{D5A78208-0CD6-0249-9DB7-1297B96F36AC}" srcOrd="0" destOrd="0" presId="urn:microsoft.com/office/officeart/2008/layout/LinedList"/>
    <dgm:cxn modelId="{1FD35A66-9225-4EF8-BFD0-5C93E721F547}" srcId="{FC2B27FB-8970-4C89-8056-8A69E3A48DC0}" destId="{026C926F-F59E-4B6E-99C9-238B8588B10D}" srcOrd="0" destOrd="0" parTransId="{14F3EB7D-2024-4B6B-8F8E-092EA7C7A63B}" sibTransId="{6965EEAF-1434-48ED-9841-AF03A3BB561F}"/>
    <dgm:cxn modelId="{B959BE6F-6E21-457C-9E3B-E780A496B5C0}" srcId="{FC2B27FB-8970-4C89-8056-8A69E3A48DC0}" destId="{30FDA5F4-AB50-477E-B884-1ACADD872ACB}" srcOrd="1" destOrd="0" parTransId="{65A94DF6-988A-4651-BFBE-6F7B64A2EE98}" sibTransId="{986D999C-0015-4031-9CD7-385A8BFC9AD0}"/>
    <dgm:cxn modelId="{54482793-9E7D-4E35-992A-5C118D80FD59}" srcId="{FC2B27FB-8970-4C89-8056-8A69E3A48DC0}" destId="{1E9EEAC0-884D-4000-95C8-924A347C5DB8}" srcOrd="3" destOrd="0" parTransId="{C9761D54-E10E-468E-8045-26BBFC1EC425}" sibTransId="{ED74E7D0-C91D-4382-A4BF-2F5541F9AA7D}"/>
    <dgm:cxn modelId="{C7134B9B-1B0E-4D82-B17A-CF0941B90CC7}" srcId="{FC2B27FB-8970-4C89-8056-8A69E3A48DC0}" destId="{BE722B78-E43F-4F92-BDA2-292AD40D43E3}" srcOrd="2" destOrd="0" parTransId="{4B297444-398F-41F7-AA69-8865E6871445}" sibTransId="{5572EC32-DB32-45CB-87F6-7AB5ADF15E1F}"/>
    <dgm:cxn modelId="{B12219CA-A5D8-5749-B0F7-5745B423549E}" type="presOf" srcId="{026C926F-F59E-4B6E-99C9-238B8588B10D}" destId="{1C3119CA-C06B-0E40-B805-17D7CAC57DEB}" srcOrd="0" destOrd="0" presId="urn:microsoft.com/office/officeart/2008/layout/LinedList"/>
    <dgm:cxn modelId="{9FD796D6-FBE5-C249-A984-734FDB9F3EF9}" type="presOf" srcId="{1E9EEAC0-884D-4000-95C8-924A347C5DB8}" destId="{2F894B84-2B7D-5641-BDC3-2C35D7E19E45}" srcOrd="0" destOrd="0" presId="urn:microsoft.com/office/officeart/2008/layout/LinedList"/>
    <dgm:cxn modelId="{D5F4AAF0-FFA6-49E5-B58B-F7066D6311A3}" srcId="{FC2B27FB-8970-4C89-8056-8A69E3A48DC0}" destId="{69566180-B71E-4828-BCB3-CFE64B216741}" srcOrd="4" destOrd="0" parTransId="{5645BCE9-8568-43D3-8E75-E0C15CAE25E2}" sibTransId="{77F0FAFB-D596-401D-805F-C37C2DCA0C16}"/>
    <dgm:cxn modelId="{8511B1F3-389E-7D4D-8F6C-EABAC38AF0CF}" type="presOf" srcId="{69566180-B71E-4828-BCB3-CFE64B216741}" destId="{2C3EC597-9203-F34B-9125-1033094DAD94}" srcOrd="0" destOrd="0" presId="urn:microsoft.com/office/officeart/2008/layout/LinedList"/>
    <dgm:cxn modelId="{EAFC372F-36FD-F24D-B6E9-EA706384876C}" type="presParOf" srcId="{E4E10402-8EE3-AA4A-B877-DE72AFBE62F9}" destId="{31344C38-9524-D549-8007-AF8A363B9B2E}" srcOrd="0" destOrd="0" presId="urn:microsoft.com/office/officeart/2008/layout/LinedList"/>
    <dgm:cxn modelId="{6027B45F-6C4D-DE49-A493-19D06B825858}" type="presParOf" srcId="{E4E10402-8EE3-AA4A-B877-DE72AFBE62F9}" destId="{8D1B8D37-23C2-5C43-9D3A-E7CD5EA2EA76}" srcOrd="1" destOrd="0" presId="urn:microsoft.com/office/officeart/2008/layout/LinedList"/>
    <dgm:cxn modelId="{61D2EBEC-17C5-B848-9D65-2130733A0647}" type="presParOf" srcId="{8D1B8D37-23C2-5C43-9D3A-E7CD5EA2EA76}" destId="{1C3119CA-C06B-0E40-B805-17D7CAC57DEB}" srcOrd="0" destOrd="0" presId="urn:microsoft.com/office/officeart/2008/layout/LinedList"/>
    <dgm:cxn modelId="{B757ECDD-713C-F249-B4FC-B2E9A9D90024}" type="presParOf" srcId="{8D1B8D37-23C2-5C43-9D3A-E7CD5EA2EA76}" destId="{936CA4C9-8869-6346-89BA-4F4BC22946A4}" srcOrd="1" destOrd="0" presId="urn:microsoft.com/office/officeart/2008/layout/LinedList"/>
    <dgm:cxn modelId="{D7999C4D-744B-3944-99D9-7E430D139BC9}" type="presParOf" srcId="{E4E10402-8EE3-AA4A-B877-DE72AFBE62F9}" destId="{C6EB6487-A7FE-174F-8B81-E7BF75ABE240}" srcOrd="2" destOrd="0" presId="urn:microsoft.com/office/officeart/2008/layout/LinedList"/>
    <dgm:cxn modelId="{A75022CD-3BCE-6844-A185-02140FC25AD2}" type="presParOf" srcId="{E4E10402-8EE3-AA4A-B877-DE72AFBE62F9}" destId="{77DF26F1-0A60-574A-897E-5E7291845CAE}" srcOrd="3" destOrd="0" presId="urn:microsoft.com/office/officeart/2008/layout/LinedList"/>
    <dgm:cxn modelId="{CC459BB2-B30F-5C4F-B143-9AB45F9D2277}" type="presParOf" srcId="{77DF26F1-0A60-574A-897E-5E7291845CAE}" destId="{D5A78208-0CD6-0249-9DB7-1297B96F36AC}" srcOrd="0" destOrd="0" presId="urn:microsoft.com/office/officeart/2008/layout/LinedList"/>
    <dgm:cxn modelId="{853128FC-1FCF-794B-9F0B-4A0D35FE19C8}" type="presParOf" srcId="{77DF26F1-0A60-574A-897E-5E7291845CAE}" destId="{BE11B768-F1B4-8C4E-868D-D86201E496C1}" srcOrd="1" destOrd="0" presId="urn:microsoft.com/office/officeart/2008/layout/LinedList"/>
    <dgm:cxn modelId="{E0AF8E22-F8FE-2246-9EA0-0EA044053716}" type="presParOf" srcId="{E4E10402-8EE3-AA4A-B877-DE72AFBE62F9}" destId="{7AC834C8-C59D-C941-A824-BDB2EEF89193}" srcOrd="4" destOrd="0" presId="urn:microsoft.com/office/officeart/2008/layout/LinedList"/>
    <dgm:cxn modelId="{EE15F407-CD50-3448-AA12-EF882568DA14}" type="presParOf" srcId="{E4E10402-8EE3-AA4A-B877-DE72AFBE62F9}" destId="{55D385F3-28A8-6F45-9166-CEA9B61A7485}" srcOrd="5" destOrd="0" presId="urn:microsoft.com/office/officeart/2008/layout/LinedList"/>
    <dgm:cxn modelId="{848B9CC0-72ED-D749-98DB-4E338655C9B9}" type="presParOf" srcId="{55D385F3-28A8-6F45-9166-CEA9B61A7485}" destId="{EC4BE120-B579-AC4C-A4F8-F9092BD4152E}" srcOrd="0" destOrd="0" presId="urn:microsoft.com/office/officeart/2008/layout/LinedList"/>
    <dgm:cxn modelId="{7CD6D065-4624-614C-93F0-316810233DC4}" type="presParOf" srcId="{55D385F3-28A8-6F45-9166-CEA9B61A7485}" destId="{407108E9-1290-E645-8BBE-21BD02AECD26}" srcOrd="1" destOrd="0" presId="urn:microsoft.com/office/officeart/2008/layout/LinedList"/>
    <dgm:cxn modelId="{FFA49936-9A00-574A-A3D2-E6E8A8148434}" type="presParOf" srcId="{E4E10402-8EE3-AA4A-B877-DE72AFBE62F9}" destId="{51198091-ADD8-0046-A963-62055A481AD2}" srcOrd="6" destOrd="0" presId="urn:microsoft.com/office/officeart/2008/layout/LinedList"/>
    <dgm:cxn modelId="{91DEBE7C-7719-954F-B113-C31962B88DAC}" type="presParOf" srcId="{E4E10402-8EE3-AA4A-B877-DE72AFBE62F9}" destId="{EB52677B-D7DE-AF49-BCFE-4A9452854A0C}" srcOrd="7" destOrd="0" presId="urn:microsoft.com/office/officeart/2008/layout/LinedList"/>
    <dgm:cxn modelId="{2E82F3C4-692B-4648-ABCF-63F93160ADA0}" type="presParOf" srcId="{EB52677B-D7DE-AF49-BCFE-4A9452854A0C}" destId="{2F894B84-2B7D-5641-BDC3-2C35D7E19E45}" srcOrd="0" destOrd="0" presId="urn:microsoft.com/office/officeart/2008/layout/LinedList"/>
    <dgm:cxn modelId="{31C47861-494D-8643-87C2-775110654560}" type="presParOf" srcId="{EB52677B-D7DE-AF49-BCFE-4A9452854A0C}" destId="{972A7032-467E-4542-82C7-1EE23937BD62}" srcOrd="1" destOrd="0" presId="urn:microsoft.com/office/officeart/2008/layout/LinedList"/>
    <dgm:cxn modelId="{44AA63DF-78B4-0143-B555-97A1FE0D4C13}" type="presParOf" srcId="{E4E10402-8EE3-AA4A-B877-DE72AFBE62F9}" destId="{D29A5BEE-E536-EB41-820A-E5D1C9627D35}" srcOrd="8" destOrd="0" presId="urn:microsoft.com/office/officeart/2008/layout/LinedList"/>
    <dgm:cxn modelId="{0CA7CB3C-0CE2-4544-B258-3BBC66C2565F}" type="presParOf" srcId="{E4E10402-8EE3-AA4A-B877-DE72AFBE62F9}" destId="{8531182D-6994-0C4F-AF94-91D3B47E03D1}" srcOrd="9" destOrd="0" presId="urn:microsoft.com/office/officeart/2008/layout/LinedList"/>
    <dgm:cxn modelId="{041AEA7B-0DF2-0148-8C68-9890535C6466}" type="presParOf" srcId="{8531182D-6994-0C4F-AF94-91D3B47E03D1}" destId="{2C3EC597-9203-F34B-9125-1033094DAD94}" srcOrd="0" destOrd="0" presId="urn:microsoft.com/office/officeart/2008/layout/LinedList"/>
    <dgm:cxn modelId="{A0C95C4C-A439-9B4C-A149-246115D4A24A}" type="presParOf" srcId="{8531182D-6994-0C4F-AF94-91D3B47E03D1}" destId="{45AC7E63-D357-624F-9389-22EE6135AE6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0F142-E930-1E4D-86D3-F7B897575CAE}">
      <dsp:nvSpPr>
        <dsp:cNvPr id="0" name=""/>
        <dsp:cNvSpPr/>
      </dsp:nvSpPr>
      <dsp:spPr>
        <a:xfrm>
          <a:off x="7243" y="1604541"/>
          <a:ext cx="2165123" cy="129907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 PLANIFICATION ET PRÉPARATION</a:t>
          </a:r>
        </a:p>
      </dsp:txBody>
      <dsp:txXfrm>
        <a:off x="45292" y="1642590"/>
        <a:ext cx="2089025" cy="1222975"/>
      </dsp:txXfrm>
    </dsp:sp>
    <dsp:sp modelId="{0EE0394A-9BD4-7244-A391-43CBF2720DB3}">
      <dsp:nvSpPr>
        <dsp:cNvPr id="0" name=""/>
        <dsp:cNvSpPr/>
      </dsp:nvSpPr>
      <dsp:spPr>
        <a:xfrm>
          <a:off x="2388879" y="1985603"/>
          <a:ext cx="459006" cy="536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88879" y="2092993"/>
        <a:ext cx="321304" cy="322170"/>
      </dsp:txXfrm>
    </dsp:sp>
    <dsp:sp modelId="{7DE5DFA6-8C64-C042-B810-F4A97F669975}">
      <dsp:nvSpPr>
        <dsp:cNvPr id="0" name=""/>
        <dsp:cNvSpPr/>
      </dsp:nvSpPr>
      <dsp:spPr>
        <a:xfrm>
          <a:off x="3038416" y="1604541"/>
          <a:ext cx="2165123" cy="129907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2. COLLECTE ET ANALYSE DES DONNÉES</a:t>
          </a:r>
        </a:p>
      </dsp:txBody>
      <dsp:txXfrm>
        <a:off x="3076465" y="1642590"/>
        <a:ext cx="2089025" cy="1222975"/>
      </dsp:txXfrm>
    </dsp:sp>
    <dsp:sp modelId="{6C8CFF9D-4091-DC48-B145-BB96B044FB47}">
      <dsp:nvSpPr>
        <dsp:cNvPr id="0" name=""/>
        <dsp:cNvSpPr/>
      </dsp:nvSpPr>
      <dsp:spPr>
        <a:xfrm>
          <a:off x="5420051" y="1985603"/>
          <a:ext cx="459006" cy="536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420051" y="2092993"/>
        <a:ext cx="321304" cy="322170"/>
      </dsp:txXfrm>
    </dsp:sp>
    <dsp:sp modelId="{1264FF2A-7F8A-8247-9A13-D299A6EF7167}">
      <dsp:nvSpPr>
        <dsp:cNvPr id="0" name=""/>
        <dsp:cNvSpPr/>
      </dsp:nvSpPr>
      <dsp:spPr>
        <a:xfrm>
          <a:off x="6069588" y="1604541"/>
          <a:ext cx="2165123" cy="129907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 FOURNIR DES RECOMMANDATIONS</a:t>
          </a:r>
        </a:p>
      </dsp:txBody>
      <dsp:txXfrm>
        <a:off x="6107637" y="1642590"/>
        <a:ext cx="2089025" cy="1222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97C17-507A-418B-9960-B9A06C261B9D}">
      <dsp:nvSpPr>
        <dsp:cNvPr id="0" name=""/>
        <dsp:cNvSpPr/>
      </dsp:nvSpPr>
      <dsp:spPr>
        <a:xfrm>
          <a:off x="0" y="1407"/>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817CC1-7AB1-4AE8-B06E-588A50F12665}">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13EC1-6DCC-4024-BA26-F93FF0190D06}">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b="1" kern="1200" dirty="0"/>
            <a:t>Cartographie du </a:t>
          </a:r>
          <a:r>
            <a:rPr lang="en-US" sz="1500" kern="1200" dirty="0"/>
            <a:t>paysage et des </a:t>
          </a:r>
          <a:r>
            <a:rPr lang="en-US" sz="1500" b="0" kern="1200" dirty="0"/>
            <a:t>parties prenantes </a:t>
          </a:r>
        </a:p>
      </dsp:txBody>
      <dsp:txXfrm>
        <a:off x="692764" y="1407"/>
        <a:ext cx="9822835" cy="599796"/>
      </dsp:txXfrm>
    </dsp:sp>
    <dsp:sp modelId="{F1B4590F-1031-453E-B437-6B787AAF7B10}">
      <dsp:nvSpPr>
        <dsp:cNvPr id="0" name=""/>
        <dsp:cNvSpPr/>
      </dsp:nvSpPr>
      <dsp:spPr>
        <a:xfrm>
          <a:off x="0" y="751152"/>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0944E3-47C5-4184-B7E7-1EAA55024E85}">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791EDE-C833-47A3-B33D-308E6A2ED2F6}">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Une liste restreinte des </a:t>
          </a:r>
          <a:r>
            <a:rPr lang="en-US" sz="1500" b="1" kern="1200" dirty="0"/>
            <a:t>options de restauration </a:t>
          </a:r>
          <a:r>
            <a:rPr lang="en-US" sz="1500" kern="1200" dirty="0"/>
            <a:t>les plus </a:t>
          </a:r>
          <a:r>
            <a:rPr lang="en-US" sz="1500" b="1" kern="1200" dirty="0"/>
            <a:t>pertinentes et les </a:t>
          </a:r>
          <a:r>
            <a:rPr lang="en-US" sz="1500" kern="1200" dirty="0"/>
            <a:t>plus </a:t>
          </a:r>
          <a:r>
            <a:rPr lang="en-US" sz="1500" b="1" kern="1200" dirty="0"/>
            <a:t>réalisables </a:t>
          </a:r>
          <a:r>
            <a:rPr lang="en-US" sz="1500" kern="1200" dirty="0"/>
            <a:t>dans la zone d'évaluation. </a:t>
          </a:r>
        </a:p>
      </dsp:txBody>
      <dsp:txXfrm>
        <a:off x="692764" y="751152"/>
        <a:ext cx="9822835" cy="599796"/>
      </dsp:txXfrm>
    </dsp:sp>
    <dsp:sp modelId="{B1CBEE30-38D8-4D9C-AB0E-60954D1C9184}">
      <dsp:nvSpPr>
        <dsp:cNvPr id="0" name=""/>
        <dsp:cNvSpPr/>
      </dsp:nvSpPr>
      <dsp:spPr>
        <a:xfrm>
          <a:off x="0" y="150089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616EB-25F8-4A68-A470-29129FFC8CD2}">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84486-B742-4A19-9062-4B3F4B971949}">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b="1" kern="1200" dirty="0"/>
            <a:t>Coûts et avantages </a:t>
          </a:r>
          <a:r>
            <a:rPr lang="en-US" sz="1500" kern="1200" dirty="0"/>
            <a:t>quantifiés de chaque type d'intervention </a:t>
          </a:r>
        </a:p>
      </dsp:txBody>
      <dsp:txXfrm>
        <a:off x="692764" y="1500898"/>
        <a:ext cx="9822835" cy="599796"/>
      </dsp:txXfrm>
    </dsp:sp>
    <dsp:sp modelId="{21D6D377-60E2-4EA3-978B-4EDCA3F73FDD}">
      <dsp:nvSpPr>
        <dsp:cNvPr id="0" name=""/>
        <dsp:cNvSpPr/>
      </dsp:nvSpPr>
      <dsp:spPr>
        <a:xfrm>
          <a:off x="0" y="2250643"/>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D823E-79CA-4063-8B84-28514D412AD1}">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C0A684-8AE9-4F4A-9F86-37465EBD76CB}">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Valeurs estimées du </a:t>
          </a:r>
          <a:r>
            <a:rPr lang="en-US" sz="1500" b="1" kern="1200" dirty="0"/>
            <a:t>carbone </a:t>
          </a:r>
          <a:r>
            <a:rPr lang="en-US" sz="1500" kern="1200" dirty="0"/>
            <a:t>supplémentaire </a:t>
          </a:r>
          <a:r>
            <a:rPr lang="en-US" sz="1500" b="1" kern="1200" dirty="0"/>
            <a:t>piégé par </a:t>
          </a:r>
          <a:r>
            <a:rPr lang="en-US" sz="1500" kern="1200" dirty="0"/>
            <a:t>ces types d'intervention </a:t>
          </a:r>
        </a:p>
      </dsp:txBody>
      <dsp:txXfrm>
        <a:off x="692764" y="2250643"/>
        <a:ext cx="9822835" cy="599796"/>
      </dsp:txXfrm>
    </dsp:sp>
    <dsp:sp modelId="{4A1DCA84-906E-42D3-B176-A4125C50341F}">
      <dsp:nvSpPr>
        <dsp:cNvPr id="0" name=""/>
        <dsp:cNvSpPr/>
      </dsp:nvSpPr>
      <dsp:spPr>
        <a:xfrm>
          <a:off x="0" y="300038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919C49-8865-46E6-B26B-607480D85459}">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58229-74DE-42B6-8CF1-536F899B1918}">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Un </a:t>
          </a:r>
          <a:r>
            <a:rPr lang="en-US" sz="1500" b="1" kern="1200" dirty="0"/>
            <a:t>diagnostic </a:t>
          </a:r>
          <a:r>
            <a:rPr lang="en-US" sz="1500" kern="1200" dirty="0"/>
            <a:t>de la présence de </a:t>
          </a:r>
          <a:r>
            <a:rPr lang="en-US" sz="1500" b="1" kern="1200" dirty="0"/>
            <a:t>facteurs clés de succès </a:t>
          </a:r>
          <a:r>
            <a:rPr lang="en-US" sz="1500" kern="1200" dirty="0"/>
            <a:t>et l'identification de stratégies pour résoudre les </a:t>
          </a:r>
          <a:r>
            <a:rPr lang="en-US" sz="1500" kern="1200" dirty="0" err="1"/>
            <a:t>principaux</a:t>
          </a:r>
          <a:r>
            <a:rPr lang="en-US" sz="1500" kern="1200" dirty="0"/>
            <a:t> </a:t>
          </a:r>
          <a:r>
            <a:rPr lang="en-US" sz="1500" b="1" kern="1200" dirty="0" err="1"/>
            <a:t>défis</a:t>
          </a:r>
          <a:r>
            <a:rPr lang="en-US" sz="1500" b="1" kern="1200" dirty="0"/>
            <a:t> politiques, juridiques et institutionnels. </a:t>
          </a:r>
        </a:p>
      </dsp:txBody>
      <dsp:txXfrm>
        <a:off x="692764" y="3000388"/>
        <a:ext cx="9822835" cy="599796"/>
      </dsp:txXfrm>
    </dsp:sp>
    <dsp:sp modelId="{4DD430C8-A7E9-4138-8BE1-B3895B190C7E}">
      <dsp:nvSpPr>
        <dsp:cNvPr id="0" name=""/>
        <dsp:cNvSpPr/>
      </dsp:nvSpPr>
      <dsp:spPr>
        <a:xfrm>
          <a:off x="0" y="3750134"/>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4E2126-9BD2-443D-8536-EA96613888F6}">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E2E25E-17BD-497F-9E95-DB8D66F3965D}">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Analyse des </a:t>
          </a:r>
          <a:r>
            <a:rPr lang="en-US" sz="1500" b="1" kern="1200" dirty="0"/>
            <a:t>options de financement et de ressources </a:t>
          </a:r>
          <a:r>
            <a:rPr lang="en-US" sz="1500" kern="1200" dirty="0"/>
            <a:t>pour la restauration dans la zone d'évaluation. </a:t>
          </a:r>
        </a:p>
      </dsp:txBody>
      <dsp:txXfrm>
        <a:off x="692764" y="3750134"/>
        <a:ext cx="9822835" cy="599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C7B3-B41D-49DE-B7B6-64A86407946B}">
      <dsp:nvSpPr>
        <dsp:cNvPr id="0" name=""/>
        <dsp:cNvSpPr/>
      </dsp:nvSpPr>
      <dsp:spPr>
        <a:xfrm>
          <a:off x="6355" y="385135"/>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D94BD8-08DE-43A5-9CA2-CE52B5A76781}">
      <dsp:nvSpPr>
        <dsp:cNvPr id="0" name=""/>
        <dsp:cNvSpPr/>
      </dsp:nvSpPr>
      <dsp:spPr>
        <a:xfrm>
          <a:off x="177598" y="556378"/>
          <a:ext cx="472955" cy="47295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325D15-A32B-4909-8E61-E51BBDCC7931}">
      <dsp:nvSpPr>
        <dsp:cNvPr id="0" name=""/>
        <dsp:cNvSpPr/>
      </dsp:nvSpPr>
      <dsp:spPr>
        <a:xfrm>
          <a:off x="996533" y="385135"/>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Cartographie des possibilités de restauration</a:t>
          </a:r>
        </a:p>
      </dsp:txBody>
      <dsp:txXfrm>
        <a:off x="996533" y="385135"/>
        <a:ext cx="1922109" cy="815440"/>
      </dsp:txXfrm>
    </dsp:sp>
    <dsp:sp modelId="{14B6BC38-7FDB-43B6-9CC2-2208A8249D0D}">
      <dsp:nvSpPr>
        <dsp:cNvPr id="0" name=""/>
        <dsp:cNvSpPr/>
      </dsp:nvSpPr>
      <dsp:spPr>
        <a:xfrm>
          <a:off x="3253556" y="385135"/>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52EB16-9FCB-4F33-B453-303184617080}">
      <dsp:nvSpPr>
        <dsp:cNvPr id="0" name=""/>
        <dsp:cNvSpPr/>
      </dsp:nvSpPr>
      <dsp:spPr>
        <a:xfrm>
          <a:off x="3424799" y="556378"/>
          <a:ext cx="472955" cy="47295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DFB44B-15F2-4897-B0C7-62753E15B246}">
      <dsp:nvSpPr>
        <dsp:cNvPr id="0" name=""/>
        <dsp:cNvSpPr/>
      </dsp:nvSpPr>
      <dsp:spPr>
        <a:xfrm>
          <a:off x="4243734" y="385135"/>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Analyse coûts-avantages </a:t>
          </a:r>
        </a:p>
      </dsp:txBody>
      <dsp:txXfrm>
        <a:off x="4243734" y="385135"/>
        <a:ext cx="1922109" cy="815440"/>
      </dsp:txXfrm>
    </dsp:sp>
    <dsp:sp modelId="{D6B2B98A-3C70-4688-9D72-371358B3013D}">
      <dsp:nvSpPr>
        <dsp:cNvPr id="0" name=""/>
        <dsp:cNvSpPr/>
      </dsp:nvSpPr>
      <dsp:spPr>
        <a:xfrm>
          <a:off x="6355" y="2029092"/>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B2126E-BB71-4440-86C0-BAC7598E2C14}">
      <dsp:nvSpPr>
        <dsp:cNvPr id="0" name=""/>
        <dsp:cNvSpPr/>
      </dsp:nvSpPr>
      <dsp:spPr>
        <a:xfrm>
          <a:off x="177598" y="2200334"/>
          <a:ext cx="472955" cy="47295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49C19-035C-4AA7-8208-A943183D3D40}">
      <dsp:nvSpPr>
        <dsp:cNvPr id="0" name=""/>
        <dsp:cNvSpPr/>
      </dsp:nvSpPr>
      <dsp:spPr>
        <a:xfrm>
          <a:off x="996533" y="2029092"/>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Analyse des GES</a:t>
          </a:r>
        </a:p>
      </dsp:txBody>
      <dsp:txXfrm>
        <a:off x="996533" y="2029092"/>
        <a:ext cx="1922109" cy="815440"/>
      </dsp:txXfrm>
    </dsp:sp>
    <dsp:sp modelId="{29E1A604-F918-4119-B071-039E9E37E446}">
      <dsp:nvSpPr>
        <dsp:cNvPr id="0" name=""/>
        <dsp:cNvSpPr/>
      </dsp:nvSpPr>
      <dsp:spPr>
        <a:xfrm>
          <a:off x="3253556" y="2029092"/>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A770A1-B50D-4C55-9A3D-54711962034F}">
      <dsp:nvSpPr>
        <dsp:cNvPr id="0" name=""/>
        <dsp:cNvSpPr/>
      </dsp:nvSpPr>
      <dsp:spPr>
        <a:xfrm>
          <a:off x="3424799" y="2200334"/>
          <a:ext cx="472955" cy="472955"/>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05D098-0672-4049-9A37-28BEC01044FB}">
      <dsp:nvSpPr>
        <dsp:cNvPr id="0" name=""/>
        <dsp:cNvSpPr/>
      </dsp:nvSpPr>
      <dsp:spPr>
        <a:xfrm>
          <a:off x="4243734" y="2029092"/>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Diagnostic des facteurs clés de succès</a:t>
          </a:r>
        </a:p>
      </dsp:txBody>
      <dsp:txXfrm>
        <a:off x="4243734" y="2029092"/>
        <a:ext cx="1922109" cy="815440"/>
      </dsp:txXfrm>
    </dsp:sp>
    <dsp:sp modelId="{ACE678C0-0EDD-5843-9B86-627915D144EB}">
      <dsp:nvSpPr>
        <dsp:cNvPr id="0" name=""/>
        <dsp:cNvSpPr/>
      </dsp:nvSpPr>
      <dsp:spPr>
        <a:xfrm>
          <a:off x="6355" y="3673049"/>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5B647-5642-1940-896F-5FD328A6A7A2}">
      <dsp:nvSpPr>
        <dsp:cNvPr id="0" name=""/>
        <dsp:cNvSpPr/>
      </dsp:nvSpPr>
      <dsp:spPr>
        <a:xfrm>
          <a:off x="177598" y="3844291"/>
          <a:ext cx="472955" cy="472955"/>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5D525E-4CB1-9C4B-ADCD-CE4F4416845C}">
      <dsp:nvSpPr>
        <dsp:cNvPr id="0" name=""/>
        <dsp:cNvSpPr/>
      </dsp:nvSpPr>
      <dsp:spPr>
        <a:xfrm>
          <a:off x="996533" y="3673049"/>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Analyse politique, juridique et institutionnelle</a:t>
          </a:r>
        </a:p>
      </dsp:txBody>
      <dsp:txXfrm>
        <a:off x="996533" y="3673049"/>
        <a:ext cx="1922109" cy="815440"/>
      </dsp:txXfrm>
    </dsp:sp>
    <dsp:sp modelId="{EF490452-2B37-4FD6-9CD7-43DF2C3B1CBA}">
      <dsp:nvSpPr>
        <dsp:cNvPr id="0" name=""/>
        <dsp:cNvSpPr/>
      </dsp:nvSpPr>
      <dsp:spPr>
        <a:xfrm>
          <a:off x="3253556" y="3673049"/>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5FF85-CEBA-4123-854C-C787E0A3B8CC}">
      <dsp:nvSpPr>
        <dsp:cNvPr id="0" name=""/>
        <dsp:cNvSpPr/>
      </dsp:nvSpPr>
      <dsp:spPr>
        <a:xfrm>
          <a:off x="3424799" y="3844291"/>
          <a:ext cx="472955" cy="472955"/>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EB6BB8-C32D-413A-86B9-486AC3FE8C3C}">
      <dsp:nvSpPr>
        <dsp:cNvPr id="0" name=""/>
        <dsp:cNvSpPr/>
      </dsp:nvSpPr>
      <dsp:spPr>
        <a:xfrm>
          <a:off x="4243734" y="3673049"/>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Analyse financière</a:t>
          </a:r>
        </a:p>
      </dsp:txBody>
      <dsp:txXfrm>
        <a:off x="4243734" y="3673049"/>
        <a:ext cx="1922109" cy="815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44C38-9524-D549-8007-AF8A363B9B2E}">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3119CA-C06B-0E40-B805-17D7CAC57DEB}">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Informations au niveau du paysage </a:t>
          </a:r>
          <a:r>
            <a:rPr lang="en-US" sz="1800" kern="1200" dirty="0"/>
            <a:t>pour une meilleure </a:t>
          </a:r>
          <a:r>
            <a:rPr lang="en-US" sz="1800" b="1" kern="1200" dirty="0"/>
            <a:t>prise de décision </a:t>
          </a:r>
          <a:r>
            <a:rPr lang="en-US" sz="1800" b="0" kern="1200" dirty="0"/>
            <a:t>en matière d'utilisation </a:t>
          </a:r>
          <a:r>
            <a:rPr lang="en-US" sz="1800" kern="1200" dirty="0"/>
            <a:t>des terres et d'agriculture</a:t>
          </a:r>
        </a:p>
      </dsp:txBody>
      <dsp:txXfrm>
        <a:off x="0" y="531"/>
        <a:ext cx="10515600" cy="870055"/>
      </dsp:txXfrm>
    </dsp:sp>
    <dsp:sp modelId="{C6EB6487-A7FE-174F-8B81-E7BF75ABE240}">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78208-0CD6-0249-9DB7-1297B96F36AC}">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Contributions essentielles </a:t>
          </a:r>
          <a:r>
            <a:rPr lang="en-US" sz="1800" b="0" kern="1200" dirty="0"/>
            <a:t>aux </a:t>
          </a:r>
          <a:r>
            <a:rPr lang="en-US" sz="1800" b="1" kern="1200" dirty="0"/>
            <a:t>stratégies et </a:t>
          </a:r>
          <a:r>
            <a:rPr lang="en-US" sz="1800" b="1" kern="1200" dirty="0" err="1"/>
            <a:t>programmes </a:t>
          </a:r>
          <a:r>
            <a:rPr lang="en-US" sz="1800" b="1" kern="1200" dirty="0"/>
            <a:t>de travail </a:t>
          </a:r>
          <a:r>
            <a:rPr lang="en-US" sz="1800" b="0" kern="1200" dirty="0"/>
            <a:t>nationaux et infranationaux </a:t>
          </a:r>
          <a:r>
            <a:rPr lang="en-US" sz="1800" kern="1200" dirty="0"/>
            <a:t>en matière d'adaptation, d'atténuation, de foresterie, d'agriculture, de développement rural, d'égalité des sexes, etc.</a:t>
          </a:r>
        </a:p>
      </dsp:txBody>
      <dsp:txXfrm>
        <a:off x="0" y="870586"/>
        <a:ext cx="10515600" cy="870055"/>
      </dsp:txXfrm>
    </dsp:sp>
    <dsp:sp modelId="{7AC834C8-C59D-C941-A824-BDB2EEF89193}">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4BE120-B579-AC4C-A4F8-F9092BD4152E}">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Une base pour une </a:t>
          </a:r>
          <a:r>
            <a:rPr lang="en-US" sz="1800" b="1" kern="1200" dirty="0"/>
            <a:t>meilleure allocation des ressources </a:t>
          </a:r>
          <a:r>
            <a:rPr lang="en-US" sz="1800" kern="1200" dirty="0"/>
            <a:t>dans les </a:t>
          </a:r>
          <a:r>
            <a:rPr lang="en-US" sz="1800" kern="1200" dirty="0" err="1"/>
            <a:t>programmes de </a:t>
          </a:r>
          <a:r>
            <a:rPr lang="en-US" sz="1800" kern="1200" dirty="0"/>
            <a:t>restauration</a:t>
          </a:r>
        </a:p>
      </dsp:txBody>
      <dsp:txXfrm>
        <a:off x="0" y="1740641"/>
        <a:ext cx="10515600" cy="870055"/>
      </dsp:txXfrm>
    </dsp:sp>
    <dsp:sp modelId="{51198091-ADD8-0046-A963-62055A481AD2}">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94B84-2B7D-5641-BDC3-2C35D7E19E45}">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Engagement </a:t>
          </a:r>
          <a:r>
            <a:rPr lang="en-US" sz="1800" kern="1200" dirty="0"/>
            <a:t>de </a:t>
          </a:r>
          <a:r>
            <a:rPr lang="en-US" sz="1800" b="1" kern="1200" dirty="0"/>
            <a:t>multiples acteurs </a:t>
          </a:r>
          <a:r>
            <a:rPr lang="en-US" sz="1800" kern="1200" dirty="0"/>
            <a:t>et de responsables politiques et </a:t>
          </a:r>
          <a:r>
            <a:rPr lang="en-US" sz="1800" b="1" kern="1200" dirty="0"/>
            <a:t>décideurs</a:t>
          </a:r>
          <a:r>
            <a:rPr lang="en-US" sz="1800" kern="1200" dirty="0"/>
            <a:t> clés de différents secteurs</a:t>
          </a:r>
        </a:p>
      </dsp:txBody>
      <dsp:txXfrm>
        <a:off x="0" y="2610696"/>
        <a:ext cx="10515600" cy="870055"/>
      </dsp:txXfrm>
    </dsp:sp>
    <dsp:sp modelId="{D29A5BEE-E536-EB41-820A-E5D1C9627D35}">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EC597-9203-F34B-9125-1033094DAD94}">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Une compréhension commune </a:t>
          </a:r>
          <a:r>
            <a:rPr lang="en-US" sz="1800" kern="1200" dirty="0"/>
            <a:t>des possibilités de restauration et de la valeur des paysages multifonctionnels et inclusifs. </a:t>
          </a:r>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89680-863B-FD4C-B38A-BB3FCA76215D}" type="datetimeFigureOut">
              <a:rPr lang="en-US" smtClean="0"/>
              <a:t>3/8/22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DDC95-602B-E743-A712-D1FA9CB88E5B}" type="slidenum">
              <a:rPr lang="en-US" smtClean="0"/>
              <a:t>‹#›</a:t>
            </a:fld>
            <a:endParaRPr lang="en-US"/>
          </a:p>
        </p:txBody>
      </p:sp>
    </p:spTree>
    <p:extLst>
      <p:ext uri="{BB962C8B-B14F-4D97-AF65-F5344CB8AC3E}">
        <p14:creationId xmlns:p14="http://schemas.microsoft.com/office/powerpoint/2010/main" val="2177526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Un </a:t>
            </a:r>
            <a:r>
              <a:rPr lang="en-GB" sz="1200" b="1" kern="1200" dirty="0">
                <a:solidFill>
                  <a:schemeClr val="tx1"/>
                </a:solidFill>
                <a:effectLst/>
                <a:latin typeface="+mn-lt"/>
                <a:ea typeface="+mn-ea"/>
                <a:cs typeface="+mn-cs"/>
              </a:rPr>
              <a:t>paysage </a:t>
            </a:r>
            <a:r>
              <a:rPr lang="en-GB" sz="1200" kern="1200" dirty="0">
                <a:solidFill>
                  <a:schemeClr val="tx1"/>
                </a:solidFill>
                <a:effectLst/>
                <a:latin typeface="+mn-lt"/>
                <a:ea typeface="+mn-ea"/>
                <a:cs typeface="+mn-cs"/>
              </a:rPr>
              <a:t>est une mosaïque de différentes utilisations du sol avec des composantes multiples et des interactions fonctionnelles entre et à travers les processus écologiques, sociaux et socio-écologiques (interactions fonctionnelles), composé de multiples acteurs et parties prenantes aux intérêts variés (espaces négociés), et composé de composantes imbriquées se produisant à différentes échelles (échelles multiples).</a:t>
            </a:r>
            <a:r>
              <a:rPr lang="en-GB" sz="1200" kern="1200" baseline="300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Un paysage saisit donc la matrice complexe d'unités individuelles telles que les exploitations agricoles, les familles, les communautés et les écosystèmes, et relie les modèles et les processus entre et à travers ces unités à des échelles plus grandes. Il peut être défini par des limites géographiques (par exemple, un bassin versant), des limites administratives (par exemple, un district) ou les deux. Dans la recherche de solutions pour concilier les </a:t>
            </a:r>
            <a:r>
              <a:rPr lang="en-GB" sz="1200" kern="1200" dirty="0" err="1">
                <a:solidFill>
                  <a:schemeClr val="tx1"/>
                </a:solidFill>
                <a:effectLst/>
                <a:latin typeface="+mn-lt"/>
                <a:ea typeface="+mn-ea"/>
                <a:cs typeface="+mn-cs"/>
              </a:rPr>
              <a:t>compromis entre </a:t>
            </a:r>
            <a:r>
              <a:rPr lang="en-GB" sz="1200" kern="1200" dirty="0">
                <a:solidFill>
                  <a:schemeClr val="tx1"/>
                </a:solidFill>
                <a:effectLst/>
                <a:latin typeface="+mn-lt"/>
                <a:ea typeface="+mn-ea"/>
                <a:cs typeface="+mn-cs"/>
              </a:rPr>
              <a:t>conservation et développement, les approches intégrées de la gestion du paysage ont gagné en importance. </a:t>
            </a:r>
            <a:r>
              <a:rPr lang="en-GB" sz="1200" kern="1200" baseline="300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Ces dernières années, les stratégies qui reconnaissent le lien inextricable entre les forêts, l'eau, la biodiversité, l'agriculture, l'énergie et d'autres éléments sont de plus en plus développées, tout comme la compréhension de la façon dont ils sont façonnés par les conditions sociales, économiques, politiques et environnementales.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1629-2D55-8341-A186-24A7F56F8F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511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11</a:t>
            </a:fld>
            <a:endParaRPr lang="en-US"/>
          </a:p>
        </p:txBody>
      </p:sp>
    </p:spTree>
    <p:extLst>
      <p:ext uri="{BB962C8B-B14F-4D97-AF65-F5344CB8AC3E}">
        <p14:creationId xmlns:p14="http://schemas.microsoft.com/office/powerpoint/2010/main" val="758666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12</a:t>
            </a:fld>
            <a:endParaRPr lang="en-US"/>
          </a:p>
        </p:txBody>
      </p:sp>
    </p:spTree>
    <p:extLst>
      <p:ext uri="{BB962C8B-B14F-4D97-AF65-F5344CB8AC3E}">
        <p14:creationId xmlns:p14="http://schemas.microsoft.com/office/powerpoint/2010/main" val="587080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13</a:t>
            </a:fld>
            <a:endParaRPr lang="en-US"/>
          </a:p>
        </p:txBody>
      </p:sp>
    </p:spTree>
    <p:extLst>
      <p:ext uri="{BB962C8B-B14F-4D97-AF65-F5344CB8AC3E}">
        <p14:creationId xmlns:p14="http://schemas.microsoft.com/office/powerpoint/2010/main" val="75778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 chapitre couvre la phase principale de la ROAM, à savoir la collecte et l'analyse des </a:t>
            </a:r>
            <a:r>
              <a:rPr lang="en-US" sz="1200" kern="1200">
                <a:solidFill>
                  <a:schemeClr val="tx1"/>
                </a:solidFill>
                <a:effectLst/>
                <a:latin typeface="+mn-lt"/>
                <a:ea typeface="+mn-ea"/>
                <a:cs typeface="+mn-cs"/>
              </a:rPr>
              <a:t>données. </a:t>
            </a:r>
            <a:endParaRPr lang="en-US"/>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14</a:t>
            </a:fld>
            <a:endParaRPr lang="en-US"/>
          </a:p>
        </p:txBody>
      </p:sp>
    </p:spTree>
    <p:extLst>
      <p:ext uri="{BB962C8B-B14F-4D97-AF65-F5344CB8AC3E}">
        <p14:creationId xmlns:p14="http://schemas.microsoft.com/office/powerpoint/2010/main" val="111720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Vous aurez déjà dressé une liste des types de données que vous devez collecter et une liste des données qui, selon vous, sont réellement disponibles et accessibles. </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Des données pour éclairer un regard critique sur les options de restauration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Données sur les coûts et les avantages de la restauration </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Il y a trois façons principales de trouver des données pertinentes pour l'évaluation : </a:t>
            </a:r>
            <a:endParaRPr lang="en-US" dirty="0"/>
          </a:p>
          <a:p>
            <a:r>
              <a:rPr lang="en-US" sz="1200" b="1" kern="1200" dirty="0">
                <a:solidFill>
                  <a:schemeClr val="tx1"/>
                </a:solidFill>
                <a:effectLst/>
                <a:latin typeface="+mn-lt"/>
                <a:ea typeface="+mn-ea"/>
                <a:cs typeface="+mn-cs"/>
              </a:rPr>
              <a:t>Collecte de données directement auprès d'experts et de parties prenantes. Des </a:t>
            </a:r>
            <a:r>
              <a:rPr lang="en-US" sz="1200" kern="1200" dirty="0">
                <a:solidFill>
                  <a:schemeClr val="tx1"/>
                </a:solidFill>
                <a:effectLst/>
                <a:latin typeface="+mn-lt"/>
                <a:ea typeface="+mn-ea"/>
                <a:cs typeface="+mn-cs"/>
              </a:rPr>
              <a:t>ateliers, des entretiens et d'autres réunions permettent de recueillir les connaissances et les points de vue de ceux qui sont </a:t>
            </a:r>
            <a:r>
              <a:rPr lang="en-US" sz="1200" kern="1200" dirty="0" err="1">
                <a:solidFill>
                  <a:schemeClr val="tx1"/>
                </a:solidFill>
                <a:effectLst/>
                <a:latin typeface="+mn-lt"/>
                <a:ea typeface="+mn-ea"/>
                <a:cs typeface="+mn-cs"/>
              </a:rPr>
              <a:t>familiers </a:t>
            </a:r>
            <a:r>
              <a:rPr lang="en-US" sz="1200" kern="1200" dirty="0">
                <a:solidFill>
                  <a:schemeClr val="tx1"/>
                </a:solidFill>
                <a:effectLst/>
                <a:latin typeface="+mn-lt"/>
                <a:ea typeface="+mn-ea"/>
                <a:cs typeface="+mn-cs"/>
              </a:rPr>
              <a:t>avec la zone d'évaluation. </a:t>
            </a:r>
          </a:p>
          <a:p>
            <a:r>
              <a:rPr lang="en-US" sz="1200" b="1" kern="1200" dirty="0">
                <a:solidFill>
                  <a:schemeClr val="tx1"/>
                </a:solidFill>
                <a:effectLst/>
                <a:latin typeface="+mn-lt"/>
                <a:ea typeface="+mn-ea"/>
                <a:cs typeface="+mn-cs"/>
              </a:rPr>
              <a:t>Utiliser les sources de données existantes. </a:t>
            </a:r>
            <a:r>
              <a:rPr lang="en-US" sz="1200" kern="1200" dirty="0">
                <a:solidFill>
                  <a:schemeClr val="tx1"/>
                </a:solidFill>
                <a:effectLst/>
                <a:latin typeface="+mn-lt"/>
                <a:ea typeface="+mn-ea"/>
                <a:cs typeface="+mn-cs"/>
              </a:rPr>
              <a:t>Demander des données préexistantes à des agences techniques, des </a:t>
            </a:r>
            <a:r>
              <a:rPr lang="en-US" sz="1200" kern="1200" dirty="0" err="1">
                <a:solidFill>
                  <a:schemeClr val="tx1"/>
                </a:solidFill>
                <a:effectLst/>
                <a:latin typeface="+mn-lt"/>
                <a:ea typeface="+mn-ea"/>
                <a:cs typeface="+mn-cs"/>
              </a:rPr>
              <a:t>bureaux de </a:t>
            </a:r>
            <a:r>
              <a:rPr lang="en-US" sz="1200" kern="1200" dirty="0">
                <a:solidFill>
                  <a:schemeClr val="tx1"/>
                </a:solidFill>
                <a:effectLst/>
                <a:latin typeface="+mn-lt"/>
                <a:ea typeface="+mn-ea"/>
                <a:cs typeface="+mn-cs"/>
              </a:rPr>
              <a:t>statistiques et des instituts de recherche en effectuant des recherches sur Internet et en consultant des bibliothèques spécialisées et des collections de données pour trouver des cartes pertinentes et d'autres données secondaires. </a:t>
            </a:r>
          </a:p>
          <a:p>
            <a:r>
              <a:rPr lang="en-US" sz="1200" b="1" kern="1200" dirty="0">
                <a:solidFill>
                  <a:schemeClr val="tx1"/>
                </a:solidFill>
                <a:effectLst/>
                <a:latin typeface="+mn-lt"/>
                <a:ea typeface="+mn-ea"/>
                <a:cs typeface="+mn-cs"/>
              </a:rPr>
              <a:t>Commande de nouveaux exercices de collecte d'informations. </a:t>
            </a:r>
            <a:r>
              <a:rPr lang="en-US" sz="1200" kern="1200" dirty="0">
                <a:solidFill>
                  <a:schemeClr val="tx1"/>
                </a:solidFill>
                <a:effectLst/>
                <a:latin typeface="+mn-lt"/>
                <a:ea typeface="+mn-ea"/>
                <a:cs typeface="+mn-cs"/>
              </a:rPr>
              <a:t>Si nécessaire, commander de nouveaux travaux tels que des enquêtes, des images satellites et des calculs pour combler des lacunes spécifiques, vérifier des données existantes ou mettre à jour des données anciennes. </a:t>
            </a:r>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15</a:t>
            </a:fld>
            <a:endParaRPr lang="en-US"/>
          </a:p>
        </p:txBody>
      </p:sp>
    </p:spTree>
    <p:extLst>
      <p:ext uri="{BB962C8B-B14F-4D97-AF65-F5344CB8AC3E}">
        <p14:creationId xmlns:p14="http://schemas.microsoft.com/office/powerpoint/2010/main" val="182913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16</a:t>
            </a:fld>
            <a:endParaRPr lang="en-US"/>
          </a:p>
        </p:txBody>
      </p:sp>
    </p:spTree>
    <p:extLst>
      <p:ext uri="{BB962C8B-B14F-4D97-AF65-F5344CB8AC3E}">
        <p14:creationId xmlns:p14="http://schemas.microsoft.com/office/powerpoint/2010/main" val="45043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17</a:t>
            </a:fld>
            <a:endParaRPr lang="en-US"/>
          </a:p>
        </p:txBody>
      </p:sp>
    </p:spTree>
    <p:extLst>
      <p:ext uri="{BB962C8B-B14F-4D97-AF65-F5344CB8AC3E}">
        <p14:creationId xmlns:p14="http://schemas.microsoft.com/office/powerpoint/2010/main" val="157588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18</a:t>
            </a:fld>
            <a:endParaRPr lang="en-US"/>
          </a:p>
        </p:txBody>
      </p:sp>
    </p:spTree>
    <p:extLst>
      <p:ext uri="{BB962C8B-B14F-4D97-AF65-F5344CB8AC3E}">
        <p14:creationId xmlns:p14="http://schemas.microsoft.com/office/powerpoint/2010/main" val="1632071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Cette phase finale de la ROAM joue donc un rôle essentiel pour garantir sa crédibilité et son impact. Les objectifs spécifiques de cette phase de l'évaluation sont les suivants : </a:t>
            </a:r>
            <a:endParaRPr lang="en-US" dirty="0"/>
          </a:p>
          <a:p>
            <a:r>
              <a:rPr lang="en-US" sz="1200" kern="1200" dirty="0">
                <a:solidFill>
                  <a:schemeClr val="tx1"/>
                </a:solidFill>
                <a:effectLst/>
                <a:latin typeface="+mn-lt"/>
                <a:ea typeface="+mn-ea"/>
                <a:cs typeface="+mn-cs"/>
              </a:rPr>
              <a:t>Tester la validité et la pertinence des résultats de l'évaluation ; </a:t>
            </a:r>
          </a:p>
          <a:p>
            <a:r>
              <a:rPr lang="en-US" sz="1200" kern="1200" dirty="0" err="1">
                <a:solidFill>
                  <a:schemeClr val="tx1"/>
                </a:solidFill>
                <a:effectLst/>
                <a:latin typeface="+mn-lt"/>
                <a:ea typeface="+mn-ea"/>
                <a:cs typeface="+mn-cs"/>
              </a:rPr>
              <a:t>Analyser </a:t>
            </a:r>
            <a:r>
              <a:rPr lang="en-US" sz="1200" kern="1200" dirty="0">
                <a:solidFill>
                  <a:schemeClr val="tx1"/>
                </a:solidFill>
                <a:effectLst/>
                <a:latin typeface="+mn-lt"/>
                <a:ea typeface="+mn-ea"/>
                <a:cs typeface="+mn-cs"/>
              </a:rPr>
              <a:t>plus avant les implications politiques et institutionnelles des résultats ; </a:t>
            </a:r>
          </a:p>
          <a:p>
            <a:r>
              <a:rPr lang="en-US" sz="1200" kern="1200" dirty="0">
                <a:solidFill>
                  <a:schemeClr val="tx1"/>
                </a:solidFill>
                <a:effectLst/>
                <a:latin typeface="+mn-lt"/>
                <a:ea typeface="+mn-ea"/>
                <a:cs typeface="+mn-cs"/>
              </a:rPr>
              <a:t>obtenir le soutien des décideurs pour les résultats de l'évaluation ; et </a:t>
            </a:r>
          </a:p>
          <a:p>
            <a:r>
              <a:rPr lang="en-US" sz="1200" kern="1200" dirty="0">
                <a:solidFill>
                  <a:schemeClr val="tx1"/>
                </a:solidFill>
                <a:effectLst/>
                <a:latin typeface="+mn-lt"/>
                <a:ea typeface="+mn-ea"/>
                <a:cs typeface="+mn-cs"/>
              </a:rPr>
              <a:t>Rédiger des recommandations politiques et institutionnelles et planifier les prochaines étapes.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Alors que les principaux décideurs auraient dû être tenus au courant de l'évolution de la situation dès le début, il est désormais particulièrement important qu'ils soient impliqués dans cette phase afin de renforcer leur appropriation des résultats de l'évaluation et de contribuer à préparer le terrain pour l'adoption des recommandations qui en découlent.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19</a:t>
            </a:fld>
            <a:endParaRPr lang="en-US"/>
          </a:p>
        </p:txBody>
      </p:sp>
    </p:spTree>
    <p:extLst>
      <p:ext uri="{BB962C8B-B14F-4D97-AF65-F5344CB8AC3E}">
        <p14:creationId xmlns:p14="http://schemas.microsoft.com/office/powerpoint/2010/main" val="228987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Une évaluation nationale (ou sous-nationale) des RPF peut : </a:t>
            </a:r>
            <a:endParaRPr lang="en-US" dirty="0"/>
          </a:p>
          <a:p>
            <a:r>
              <a:rPr lang="en-US" sz="1200" kern="1200" dirty="0">
                <a:solidFill>
                  <a:schemeClr val="tx1"/>
                </a:solidFill>
                <a:effectLst/>
                <a:latin typeface="+mn-lt"/>
                <a:ea typeface="+mn-ea"/>
                <a:cs typeface="+mn-cs"/>
              </a:rPr>
              <a:t>Fournir les </a:t>
            </a:r>
            <a:r>
              <a:rPr lang="en-US" sz="1200" b="1" i="1" kern="1200" dirty="0">
                <a:solidFill>
                  <a:schemeClr val="tx1"/>
                </a:solidFill>
                <a:effectLst/>
                <a:latin typeface="+mn-lt"/>
                <a:ea typeface="+mn-ea"/>
                <a:cs typeface="+mn-cs"/>
              </a:rPr>
              <a:t>analyses et les données </a:t>
            </a:r>
            <a:r>
              <a:rPr lang="en-US" sz="1200" kern="1200" dirty="0">
                <a:solidFill>
                  <a:schemeClr val="tx1"/>
                </a:solidFill>
                <a:effectLst/>
                <a:latin typeface="+mn-lt"/>
                <a:ea typeface="+mn-ea"/>
                <a:cs typeface="+mn-cs"/>
              </a:rPr>
              <a:t>manquantes </a:t>
            </a:r>
            <a:r>
              <a:rPr lang="en-US" sz="1200" b="1" i="1" kern="1200" dirty="0">
                <a:solidFill>
                  <a:schemeClr val="tx1"/>
                </a:solidFill>
                <a:effectLst/>
                <a:latin typeface="+mn-lt"/>
                <a:ea typeface="+mn-ea"/>
                <a:cs typeface="+mn-cs"/>
              </a:rPr>
              <a:t>sur l'utilisation des terres et l'économie au niveau du paysage </a:t>
            </a:r>
            <a:r>
              <a:rPr lang="en-US" sz="1200" kern="1200" dirty="0">
                <a:solidFill>
                  <a:schemeClr val="tx1"/>
                </a:solidFill>
                <a:effectLst/>
                <a:latin typeface="+mn-lt"/>
                <a:ea typeface="+mn-ea"/>
                <a:cs typeface="+mn-cs"/>
              </a:rPr>
              <a:t>qui peuvent être utilisées pour améliorer la qualité de la prise de décision en matière d'utilisation des terres et informer d'éventuelles réformes (par exemple, du régime foncier ou des secteurs agricole et forestier) ; </a:t>
            </a:r>
          </a:p>
          <a:p>
            <a:r>
              <a:rPr lang="en-US" sz="1200" kern="1200" dirty="0">
                <a:solidFill>
                  <a:schemeClr val="tx1"/>
                </a:solidFill>
                <a:effectLst/>
                <a:latin typeface="+mn-lt"/>
                <a:ea typeface="+mn-ea"/>
                <a:cs typeface="+mn-cs"/>
              </a:rPr>
              <a:t>Préparer le terrain pour les </a:t>
            </a:r>
            <a:r>
              <a:rPr lang="en-US" sz="1200" b="1" i="1" kern="1200" dirty="0">
                <a:solidFill>
                  <a:schemeClr val="tx1"/>
                </a:solidFill>
                <a:effectLst/>
                <a:latin typeface="+mn-lt"/>
                <a:ea typeface="+mn-ea"/>
                <a:cs typeface="+mn-cs"/>
              </a:rPr>
              <a:t>stratégies et </a:t>
            </a:r>
            <a:r>
              <a:rPr lang="en-US" sz="1200" b="1" i="1" kern="1200" dirty="0" err="1">
                <a:solidFill>
                  <a:schemeClr val="tx1"/>
                </a:solidFill>
                <a:effectLst/>
                <a:latin typeface="+mn-lt"/>
                <a:ea typeface="+mn-ea"/>
                <a:cs typeface="+mn-cs"/>
              </a:rPr>
              <a:t>programmes </a:t>
            </a:r>
            <a:r>
              <a:rPr lang="en-US" sz="1200" b="1" i="1" kern="1200" dirty="0">
                <a:solidFill>
                  <a:schemeClr val="tx1"/>
                </a:solidFill>
                <a:effectLst/>
                <a:latin typeface="+mn-lt"/>
                <a:ea typeface="+mn-ea"/>
                <a:cs typeface="+mn-cs"/>
              </a:rPr>
              <a:t>de travail au niveau national </a:t>
            </a:r>
            <a:r>
              <a:rPr lang="en-US" sz="1200" kern="1200" dirty="0">
                <a:solidFill>
                  <a:schemeClr val="tx1"/>
                </a:solidFill>
                <a:effectLst/>
                <a:latin typeface="+mn-lt"/>
                <a:ea typeface="+mn-ea"/>
                <a:cs typeface="+mn-cs"/>
              </a:rPr>
              <a:t>sur la RPF, la gestion durable des terres et REDD+, en fournissant une vue d'ensemble des zones prioritaires pour la restauration, les différentes options de restauration disponibles et leurs coûts et avantages relatifs, et les principaux groupes de parties prenantes qui devront être impliqués dans tout travail de suivi sur la RPF dans le pays ; </a:t>
            </a:r>
          </a:p>
          <a:p>
            <a:r>
              <a:rPr lang="en-US" sz="1200" kern="1200" dirty="0">
                <a:solidFill>
                  <a:schemeClr val="tx1"/>
                </a:solidFill>
                <a:effectLst/>
                <a:latin typeface="+mn-lt"/>
                <a:ea typeface="+mn-ea"/>
                <a:cs typeface="+mn-cs"/>
              </a:rPr>
              <a:t>Obtenir un </a:t>
            </a:r>
            <a:r>
              <a:rPr lang="en-US" sz="1200" b="1" i="1" kern="1200" dirty="0">
                <a:solidFill>
                  <a:schemeClr val="tx1"/>
                </a:solidFill>
                <a:effectLst/>
                <a:latin typeface="+mn-lt"/>
                <a:ea typeface="+mn-ea"/>
                <a:cs typeface="+mn-cs"/>
              </a:rPr>
              <a:t>soutien de haut niveau </a:t>
            </a:r>
            <a:r>
              <a:rPr lang="en-US" sz="1200" kern="1200" dirty="0">
                <a:solidFill>
                  <a:schemeClr val="tx1"/>
                </a:solidFill>
                <a:effectLst/>
                <a:latin typeface="+mn-lt"/>
                <a:ea typeface="+mn-ea"/>
                <a:cs typeface="+mn-cs"/>
              </a:rPr>
              <a:t>pour la RPF, en engageant les principaux responsables politiques et décideurs de différents secteurs ainsi que d'autres parties prenantes ayant des intérêts ou une influence sur la façon dont les paysages sont gérés ; </a:t>
            </a:r>
          </a:p>
          <a:p>
            <a:r>
              <a:rPr lang="en-US" sz="1200" kern="1200" dirty="0">
                <a:solidFill>
                  <a:schemeClr val="tx1"/>
                </a:solidFill>
                <a:effectLst/>
                <a:latin typeface="+mn-lt"/>
                <a:ea typeface="+mn-ea"/>
                <a:cs typeface="+mn-cs"/>
              </a:rPr>
              <a:t>Améliorer la </a:t>
            </a:r>
            <a:r>
              <a:rPr lang="en-US" sz="1200" b="1" i="1" kern="1200" dirty="0">
                <a:solidFill>
                  <a:schemeClr val="tx1"/>
                </a:solidFill>
                <a:effectLst/>
                <a:latin typeface="+mn-lt"/>
                <a:ea typeface="+mn-ea"/>
                <a:cs typeface="+mn-cs"/>
              </a:rPr>
              <a:t>compréhension commune </a:t>
            </a:r>
            <a:r>
              <a:rPr lang="en-US" sz="1200" kern="1200" dirty="0">
                <a:solidFill>
                  <a:schemeClr val="tx1"/>
                </a:solidFill>
                <a:effectLst/>
                <a:latin typeface="+mn-lt"/>
                <a:ea typeface="+mn-ea"/>
                <a:cs typeface="+mn-cs"/>
              </a:rPr>
              <a:t>des opportunités de la RPF et de la valeur d'une approche multisectorielle de la restauration.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sectorielle et paysagère de la restauration, en réunissant le personnel des agences gouvernementales, les acteurs de la société civile et les chercheurs pour travailler sur l'évaluation.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d'agences gouvernementales, d'acteurs de la société civile et de chercheurs pour travailler ensemble sur l'évaluation. </a:t>
            </a:r>
          </a:p>
          <a:p>
            <a:endParaRPr lang="en-US" sz="1200" kern="1200" dirty="0">
              <a:solidFill>
                <a:schemeClr val="tx1"/>
              </a:solidFill>
              <a:effectLst/>
              <a:latin typeface="+mn-lt"/>
              <a:ea typeface="+mn-ea"/>
              <a:cs typeface="+mn-cs"/>
            </a:endParaRP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20</a:t>
            </a:fld>
            <a:endParaRPr lang="en-US"/>
          </a:p>
        </p:txBody>
      </p:sp>
    </p:spTree>
    <p:extLst>
      <p:ext uri="{BB962C8B-B14F-4D97-AF65-F5344CB8AC3E}">
        <p14:creationId xmlns:p14="http://schemas.microsoft.com/office/powerpoint/2010/main" val="68844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Les approches paysagères </a:t>
            </a:r>
            <a:r>
              <a:rPr lang="en-GB" sz="1200" kern="1200" dirty="0">
                <a:solidFill>
                  <a:schemeClr val="tx1"/>
                </a:solidFill>
                <a:effectLst/>
                <a:latin typeface="+mn-lt"/>
                <a:ea typeface="+mn-ea"/>
                <a:cs typeface="+mn-cs"/>
              </a:rPr>
              <a:t>font référence à "un ensemble de concepts, d'outils, de méthodes et d'approches déployés dans les paysages dans le but d'atteindre de multiples objectifs économiques, sociaux et environnementaux (multifonctionnalité) par le biais de processus qui reconnaissent, concilient et mettent en synergie les intérêts, les attitudes et les actions de multiples acteurs".  Une approche paysagère traite donc des processus à grande échelle de manière intégrée et multidisciplinaire, en combinant la gestion des ressources naturelles avec des considérations environnementales et de subsistance. Elle prend également en compte les activités humaines et leurs institutions, en les considérant comme une partie intégrante du système plutôt que comme des agents externes. </a:t>
            </a:r>
            <a:r>
              <a:rPr lang="en-GB" sz="1200" kern="1200" baseline="300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Bien que les approches paysagères soient spécifiques au contexte, elles reposent généralement sur un ensemble de principes, dont la gestion adaptative, la participation des parties prenantes et les objectifs multiples. Les approches intégrées du paysage pour l'utilisation durable des terres et l'agriculture peuvent englober et recouper diverses options telles que la gestion des bassins versants, la conservation de la biodiversité, la gestion durable des terres, la restauration des forêts et des paysages, les approches fondées sur les écosystèmes et la gestion des zones côtières.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1629-2D55-8341-A186-24A7F56F8F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011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831629-2D55-8341-A186-24A7F56F8FFC}" type="slidenum">
              <a:rPr lang="en-US" smtClean="0"/>
              <a:t>22</a:t>
            </a:fld>
            <a:endParaRPr lang="en-US"/>
          </a:p>
        </p:txBody>
      </p:sp>
    </p:spTree>
    <p:extLst>
      <p:ext uri="{BB962C8B-B14F-4D97-AF65-F5344CB8AC3E}">
        <p14:creationId xmlns:p14="http://schemas.microsoft.com/office/powerpoint/2010/main" val="36547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Les approches paysagères intelligentes sur le plan climatique </a:t>
            </a:r>
            <a:r>
              <a:rPr lang="en-GB" sz="1200" kern="1200" dirty="0">
                <a:solidFill>
                  <a:schemeClr val="tx1"/>
                </a:solidFill>
                <a:effectLst/>
                <a:latin typeface="+mn-lt"/>
                <a:ea typeface="+mn-ea"/>
                <a:cs typeface="+mn-cs"/>
              </a:rPr>
              <a:t>peuvent être définies comme des actions et des processus paysagers qui cherchent à intégrer l'atténuation et l'adaptation au changement climatique parallèlement à de multiples objectifs sociaux, économiques et environnementaux (Harvey et al., 2013). Les paysages agricoles climato-intelligents fonctionnent selon les principes de la gestion intégrée du paysage avec l'incorporation explicite d'objectifs d'adaptation et d'atténuation en même temps que des améliorations de la sécurité alimentaire, des moyens de subsistance ruraux, de la conservation de la biodiversité et des services écosystémiques (Scherr et al., 2012 ; Harvey et al., 2014). Ces approches sont motivées par l'objectif ultime de garantir la résilience, la productivité et la durabilité, l'accent étant mis sur la gestion adaptative, l'implication des parties prenantes et la réalisation simultanée d'objectifs multiples à l'échelle du paysage (Sunderland et al., 2013). Les recherches suggèrent qu'il est encore nécessaire d'apporter un certain nombre de changements transformateurs aux politiques actuelles, aux dispositions institutionnelles et aux mécanismes de financement pour que les paysages intelligents face au climat passent du concept à la réalité (Scherr et al., 2012 ; Harvey et al., 2014).</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4</a:t>
            </a:fld>
            <a:endParaRPr lang="en-US"/>
          </a:p>
        </p:txBody>
      </p:sp>
    </p:spTree>
    <p:extLst>
      <p:ext uri="{BB962C8B-B14F-4D97-AF65-F5344CB8AC3E}">
        <p14:creationId xmlns:p14="http://schemas.microsoft.com/office/powerpoint/2010/main" val="122563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5</a:t>
            </a:fld>
            <a:endParaRPr lang="en-US"/>
          </a:p>
        </p:txBody>
      </p:sp>
    </p:spTree>
    <p:extLst>
      <p:ext uri="{BB962C8B-B14F-4D97-AF65-F5344CB8AC3E}">
        <p14:creationId xmlns:p14="http://schemas.microsoft.com/office/powerpoint/2010/main" val="145485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 méthodologie d'évaluation des opportunités de restauration (ROAM) - une approche développée par l'UICN et le WRI - a été utilisée en Ouganda pour guider les processus de développement des interventions de restauration forestière au niveau du paysage. La ROAM est une application progressive et itérative d'une série d'analyses utilisées pour identifier le meilleur ensemble d'opportunités de restauration du paysage forestier applicable à un site spécifique.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 méthodologie d'évaluation des opportunités de restauration (ROAM) décrite dans ce manuel fournit un cadre flexible et abordable permettant aux pays d'identifier et d'</a:t>
            </a:r>
            <a:r>
              <a:rPr lang="en-US" sz="1200" kern="1200" dirty="0" err="1">
                <a:solidFill>
                  <a:schemeClr val="tx1"/>
                </a:solidFill>
                <a:effectLst/>
                <a:latin typeface="+mn-lt"/>
                <a:ea typeface="+mn-ea"/>
                <a:cs typeface="+mn-cs"/>
              </a:rPr>
              <a:t>analyser </a:t>
            </a:r>
            <a:r>
              <a:rPr lang="en-US" sz="1200" kern="1200" dirty="0">
                <a:solidFill>
                  <a:schemeClr val="tx1"/>
                </a:solidFill>
                <a:effectLst/>
                <a:latin typeface="+mn-lt"/>
                <a:ea typeface="+mn-ea"/>
                <a:cs typeface="+mn-cs"/>
              </a:rPr>
              <a:t>rapidement le potentiel de restauration des paysages forestiers (FLR) et de localiser des zones d'opportunité spécifiques au niveau national ou sous-national. </a:t>
            </a:r>
            <a:endParaRPr lang="en-US" dirty="0"/>
          </a:p>
          <a:p>
            <a:r>
              <a:rPr lang="en-US" sz="1200" kern="1200" dirty="0">
                <a:solidFill>
                  <a:schemeClr val="tx1"/>
                </a:solidFill>
                <a:effectLst/>
                <a:latin typeface="+mn-lt"/>
                <a:ea typeface="+mn-ea"/>
                <a:cs typeface="+mn-cs"/>
              </a:rPr>
              <a:t>Une demande de ROAM est généralement entreprise par un petit noyau d'équipe d'évaluation, en collaboration avec d'autres experts et parties prenantes. Une évaluation au niveau national nécessite généralement 15 à 30 jours de travail de la part de l'équipe d'évaluation, répartis sur une période de deux à trois mois. </a:t>
            </a:r>
          </a:p>
          <a:p>
            <a:endParaRPr lang="en-US" sz="1200" kern="1200" dirty="0">
              <a:solidFill>
                <a:schemeClr val="tx1"/>
              </a:solidFill>
              <a:effectLst/>
              <a:latin typeface="+mn-lt"/>
              <a:ea typeface="+mn-ea"/>
              <a:cs typeface="+mn-cs"/>
            </a:endParaRPr>
          </a:p>
          <a:p>
            <a:r>
              <a:rPr lang="en-US" dirty="0"/>
              <a:t>Où la restauration est-elle socialement, économiquement et écologiquement réalisable ? </a:t>
            </a:r>
          </a:p>
          <a:p>
            <a:r>
              <a:rPr lang="en-US" dirty="0"/>
              <a:t>Quelle est l'étendue totale des possibilités de restauration dans le pays/la région ? </a:t>
            </a:r>
          </a:p>
          <a:p>
            <a:r>
              <a:rPr lang="en-US" dirty="0"/>
              <a:t>Quels types de restauration sont réalisables dans les différentes régions du pays ? </a:t>
            </a:r>
          </a:p>
          <a:p>
            <a:r>
              <a:rPr lang="en-US" dirty="0"/>
              <a:t>Quels sont les coûts et les avantages, y compris le stockage du carbone, associés aux différentes stratégies de restauration ? </a:t>
            </a:r>
          </a:p>
          <a:p>
            <a:r>
              <a:rPr lang="en-US" dirty="0"/>
              <a:t>Quelles incitations politiques, financières et sociales existent ou sont nécessaires pour soutenir la restauration ? </a:t>
            </a:r>
          </a:p>
          <a:p>
            <a:r>
              <a:rPr lang="en-US" dirty="0"/>
              <a:t>Qui sont les parties prenantes avec lesquelles nous devons nous engager ?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6</a:t>
            </a:fld>
            <a:endParaRPr lang="en-US"/>
          </a:p>
        </p:txBody>
      </p:sp>
    </p:spTree>
    <p:extLst>
      <p:ext uri="{BB962C8B-B14F-4D97-AF65-F5344CB8AC3E}">
        <p14:creationId xmlns:p14="http://schemas.microsoft.com/office/powerpoint/2010/main" val="3311822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Cette phase comprendra probablement une série de discussions et de réunions pour aider à préparer et à planifier l'évaluation, et culminera par un atelier national de lancement pour partager le plan et obtenir un soutien de haut niveau pour l'évaluation. </a:t>
            </a:r>
            <a:endParaRPr lang="en-US" dirty="0"/>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7</a:t>
            </a:fld>
            <a:endParaRPr lang="en-US"/>
          </a:p>
        </p:txBody>
      </p:sp>
    </p:spTree>
    <p:extLst>
      <p:ext uri="{BB962C8B-B14F-4D97-AF65-F5344CB8AC3E}">
        <p14:creationId xmlns:p14="http://schemas.microsoft.com/office/powerpoint/2010/main" val="2901152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8</a:t>
            </a:fld>
            <a:endParaRPr lang="en-US"/>
          </a:p>
        </p:txBody>
      </p:sp>
    </p:spTree>
    <p:extLst>
      <p:ext uri="{BB962C8B-B14F-4D97-AF65-F5344CB8AC3E}">
        <p14:creationId xmlns:p14="http://schemas.microsoft.com/office/powerpoint/2010/main" val="19355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B6DDC95-602B-E743-A712-D1FA9CB88E5B}" type="slidenum">
              <a:rPr lang="en-US" smtClean="0"/>
              <a:t>9</a:t>
            </a:fld>
            <a:endParaRPr lang="en-US"/>
          </a:p>
        </p:txBody>
      </p:sp>
    </p:spTree>
    <p:extLst>
      <p:ext uri="{BB962C8B-B14F-4D97-AF65-F5344CB8AC3E}">
        <p14:creationId xmlns:p14="http://schemas.microsoft.com/office/powerpoint/2010/main" val="1907424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10</a:t>
            </a:fld>
            <a:endParaRPr lang="en-US"/>
          </a:p>
        </p:txBody>
      </p:sp>
    </p:spTree>
    <p:extLst>
      <p:ext uri="{BB962C8B-B14F-4D97-AF65-F5344CB8AC3E}">
        <p14:creationId xmlns:p14="http://schemas.microsoft.com/office/powerpoint/2010/main" val="135983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86761-CD83-6F45-B2D3-EF014588AA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2663C7-415F-F749-A1B5-D015EAF33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F471DE-3D83-314A-A677-5AEC0E2A4CB4}"/>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5" name="Footer Placeholder 4">
            <a:extLst>
              <a:ext uri="{FF2B5EF4-FFF2-40B4-BE49-F238E27FC236}">
                <a16:creationId xmlns:a16="http://schemas.microsoft.com/office/drawing/2014/main" id="{275AA280-EA43-4D4A-B20A-9A2AA665E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D6B55-16EB-524B-A152-0F97BDA928A9}"/>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105369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F580-E621-3A4C-B42D-801BD90B16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2C54C7-7DAE-984E-B19C-E4B05C841B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C563D-9D5C-D54A-9D68-192F71C00DEA}"/>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5" name="Footer Placeholder 4">
            <a:extLst>
              <a:ext uri="{FF2B5EF4-FFF2-40B4-BE49-F238E27FC236}">
                <a16:creationId xmlns:a16="http://schemas.microsoft.com/office/drawing/2014/main" id="{282F12E7-31D1-9D4E-A925-2918A7BD8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A7F91-3251-DA46-9A37-73F60A87204A}"/>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397170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CFBA1B-8261-774A-A3F1-8B342B1E89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E3C909-FD91-1A40-8A80-785C618234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2F002-7B4C-0144-BB41-256CCC056F6F}"/>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5" name="Footer Placeholder 4">
            <a:extLst>
              <a:ext uri="{FF2B5EF4-FFF2-40B4-BE49-F238E27FC236}">
                <a16:creationId xmlns:a16="http://schemas.microsoft.com/office/drawing/2014/main" id="{95D65A68-0433-6449-A7DC-1E0DBABDB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D1A84-D762-E340-8915-6748D81408A6}"/>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262691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50E6092-C8D5-0F4C-8AA3-F99E57DEED15}" type="datetimeFigureOut">
              <a:rPr lang="en-US" smtClean="0"/>
              <a:t>3/8/22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2009B46-0B41-3149-89B8-A6FBD020F614}"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38542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E6092-C8D5-0F4C-8AA3-F99E57DEED15}" type="datetimeFigureOut">
              <a:rPr lang="en-US" smtClean="0"/>
              <a:t>3/8/22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09B46-0B41-3149-89B8-A6FBD020F614}" type="slidenum">
              <a:rPr lang="en-US" smtClean="0"/>
              <a:t>‹#›</a:t>
            </a:fld>
            <a:endParaRPr lang="en-US"/>
          </a:p>
        </p:txBody>
      </p:sp>
    </p:spTree>
    <p:extLst>
      <p:ext uri="{BB962C8B-B14F-4D97-AF65-F5344CB8AC3E}">
        <p14:creationId xmlns:p14="http://schemas.microsoft.com/office/powerpoint/2010/main" val="3470961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50E6092-C8D5-0F4C-8AA3-F99E57DEED15}" type="datetimeFigureOut">
              <a:rPr lang="en-US" smtClean="0"/>
              <a:t>3/8/22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2009B46-0B41-3149-89B8-A6FBD020F61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98083769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0E6092-C8D5-0F4C-8AA3-F99E57DEED15}" type="datetimeFigureOut">
              <a:rPr lang="en-US" smtClean="0"/>
              <a:t>3/8/22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09B46-0B41-3149-89B8-A6FBD020F614}" type="slidenum">
              <a:rPr lang="en-US" smtClean="0"/>
              <a:t>‹#›</a:t>
            </a:fld>
            <a:endParaRPr lang="en-US"/>
          </a:p>
        </p:txBody>
      </p:sp>
    </p:spTree>
    <p:extLst>
      <p:ext uri="{BB962C8B-B14F-4D97-AF65-F5344CB8AC3E}">
        <p14:creationId xmlns:p14="http://schemas.microsoft.com/office/powerpoint/2010/main" val="2196500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0E6092-C8D5-0F4C-8AA3-F99E57DEED15}" type="datetimeFigureOut">
              <a:rPr lang="en-US" smtClean="0"/>
              <a:t>3/8/22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09B46-0B41-3149-89B8-A6FBD020F614}" type="slidenum">
              <a:rPr lang="en-US" smtClean="0"/>
              <a:t>‹#›</a:t>
            </a:fld>
            <a:endParaRPr lang="en-US"/>
          </a:p>
        </p:txBody>
      </p:sp>
    </p:spTree>
    <p:extLst>
      <p:ext uri="{BB962C8B-B14F-4D97-AF65-F5344CB8AC3E}">
        <p14:creationId xmlns:p14="http://schemas.microsoft.com/office/powerpoint/2010/main" val="284067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0E6092-C8D5-0F4C-8AA3-F99E57DEED15}" type="datetimeFigureOut">
              <a:rPr lang="en-US" smtClean="0"/>
              <a:t>3/8/22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09B46-0B41-3149-89B8-A6FBD020F614}" type="slidenum">
              <a:rPr lang="en-US" smtClean="0"/>
              <a:t>‹#›</a:t>
            </a:fld>
            <a:endParaRPr lang="en-US"/>
          </a:p>
        </p:txBody>
      </p:sp>
    </p:spTree>
    <p:extLst>
      <p:ext uri="{BB962C8B-B14F-4D97-AF65-F5344CB8AC3E}">
        <p14:creationId xmlns:p14="http://schemas.microsoft.com/office/powerpoint/2010/main" val="542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E6092-C8D5-0F4C-8AA3-F99E57DEED15}" type="datetimeFigureOut">
              <a:rPr lang="en-US" smtClean="0"/>
              <a:t>3/8/22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09B46-0B41-3149-89B8-A6FBD020F614}" type="slidenum">
              <a:rPr lang="en-US" smtClean="0"/>
              <a:t>‹#›</a:t>
            </a:fld>
            <a:endParaRPr lang="en-US"/>
          </a:p>
        </p:txBody>
      </p:sp>
    </p:spTree>
    <p:extLst>
      <p:ext uri="{BB962C8B-B14F-4D97-AF65-F5344CB8AC3E}">
        <p14:creationId xmlns:p14="http://schemas.microsoft.com/office/powerpoint/2010/main" val="1550123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50E6092-C8D5-0F4C-8AA3-F99E57DEED15}" type="datetimeFigureOut">
              <a:rPr lang="en-US" smtClean="0"/>
              <a:t>3/8/22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2009B46-0B41-3149-89B8-A6FBD020F61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229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8DC5-F3C6-9B4F-8940-5A6B38A83D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3A50BB-1533-5841-91DC-143FAD0A77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9E894-421A-4145-A243-4E000777E5CF}"/>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5" name="Footer Placeholder 4">
            <a:extLst>
              <a:ext uri="{FF2B5EF4-FFF2-40B4-BE49-F238E27FC236}">
                <a16:creationId xmlns:a16="http://schemas.microsoft.com/office/drawing/2014/main" id="{27AE8664-FAB0-B94F-8639-A98DEEBBD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9B049-024F-2146-95F0-E6C675187631}"/>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462867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50E6092-C8D5-0F4C-8AA3-F99E57DEED15}" type="datetimeFigureOut">
              <a:rPr lang="en-US" smtClean="0"/>
              <a:t>3/8/22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2009B46-0B41-3149-89B8-A6FBD020F61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9074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E6092-C8D5-0F4C-8AA3-F99E57DEED15}" type="datetimeFigureOut">
              <a:rPr lang="en-US" smtClean="0"/>
              <a:t>3/8/22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09B46-0B41-3149-89B8-A6FBD020F614}" type="slidenum">
              <a:rPr lang="en-US" smtClean="0"/>
              <a:t>‹#›</a:t>
            </a:fld>
            <a:endParaRPr lang="en-US"/>
          </a:p>
        </p:txBody>
      </p:sp>
    </p:spTree>
    <p:extLst>
      <p:ext uri="{BB962C8B-B14F-4D97-AF65-F5344CB8AC3E}">
        <p14:creationId xmlns:p14="http://schemas.microsoft.com/office/powerpoint/2010/main" val="3012402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E6092-C8D5-0F4C-8AA3-F99E57DEED15}" type="datetimeFigureOut">
              <a:rPr lang="en-US" smtClean="0"/>
              <a:t>3/8/22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09B46-0B41-3149-89B8-A6FBD020F614}" type="slidenum">
              <a:rPr lang="en-US" smtClean="0"/>
              <a:t>‹#›</a:t>
            </a:fld>
            <a:endParaRPr lang="en-US"/>
          </a:p>
        </p:txBody>
      </p:sp>
    </p:spTree>
    <p:extLst>
      <p:ext uri="{BB962C8B-B14F-4D97-AF65-F5344CB8AC3E}">
        <p14:creationId xmlns:p14="http://schemas.microsoft.com/office/powerpoint/2010/main" val="262745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3D3E-6112-184F-81BC-3F6A8C51C3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04378F-D288-4E4E-AF50-94D84788C5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BC1C4C-670A-9A4C-9EE7-55727756FC40}"/>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5" name="Footer Placeholder 4">
            <a:extLst>
              <a:ext uri="{FF2B5EF4-FFF2-40B4-BE49-F238E27FC236}">
                <a16:creationId xmlns:a16="http://schemas.microsoft.com/office/drawing/2014/main" id="{D9255227-75B8-1145-AA60-9AF9964F4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D8BD6-C666-5347-A89D-F850AA75747A}"/>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152578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CE92-33FB-8F4D-B11B-9B3D82387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7C3AD6-D6C4-ED4D-A9BC-F0EF42E639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44AE00-C32B-E04E-8613-901E0E4B59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E1D7BD-3A40-464A-A82E-3751FAFA9B06}"/>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6" name="Footer Placeholder 5">
            <a:extLst>
              <a:ext uri="{FF2B5EF4-FFF2-40B4-BE49-F238E27FC236}">
                <a16:creationId xmlns:a16="http://schemas.microsoft.com/office/drawing/2014/main" id="{1ABE4775-10EA-AB42-99F2-60B22B5EAE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CFD440-2B80-6946-B875-41C31B92FB68}"/>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260029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746A-63D7-A649-A156-19EEDAD28C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4B1314-B5B4-4640-980B-BAC9F2621D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C24FF5-A91C-3242-8C5B-4971B4C695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E150FD-F967-704D-8D3D-44808C6396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7DCC10-F22E-9944-B8C7-09F206873B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5F8D75-AA1E-D846-840A-0F32E323A2F8}"/>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8" name="Footer Placeholder 7">
            <a:extLst>
              <a:ext uri="{FF2B5EF4-FFF2-40B4-BE49-F238E27FC236}">
                <a16:creationId xmlns:a16="http://schemas.microsoft.com/office/drawing/2014/main" id="{D9060CE3-DAD5-3E44-8E6C-B2A1A28B03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0A2729-A16F-B74A-B4CF-2AEA0F07C675}"/>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25497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B1AC-8644-E545-AB43-4713E45A07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303679-7632-E847-A1E3-A817A94BD7A0}"/>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4" name="Footer Placeholder 3">
            <a:extLst>
              <a:ext uri="{FF2B5EF4-FFF2-40B4-BE49-F238E27FC236}">
                <a16:creationId xmlns:a16="http://schemas.microsoft.com/office/drawing/2014/main" id="{99A0344C-0DDE-E843-9DED-53E8899640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50BCDB-806E-FB4F-A965-C6B23EF012A3}"/>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124665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5424E-4BA5-3F4F-8AC2-7F83DD66C9D1}"/>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3" name="Footer Placeholder 2">
            <a:extLst>
              <a:ext uri="{FF2B5EF4-FFF2-40B4-BE49-F238E27FC236}">
                <a16:creationId xmlns:a16="http://schemas.microsoft.com/office/drawing/2014/main" id="{7CB5601E-65F3-314F-B8A9-491CC49AC6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FBEA3-C180-CA40-85B3-3BA484DB1FCC}"/>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299101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CACC-1585-AF42-A67D-5A1DF8A46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BEB95B-4D24-D745-9AF9-AE61C0B797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26712-422C-CC4A-B340-4577A4A1D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4D8480-6AC6-DA44-A621-57E89F663CD8}"/>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6" name="Footer Placeholder 5">
            <a:extLst>
              <a:ext uri="{FF2B5EF4-FFF2-40B4-BE49-F238E27FC236}">
                <a16:creationId xmlns:a16="http://schemas.microsoft.com/office/drawing/2014/main" id="{02DEF6F1-8977-D945-BC51-C30E5AD1A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8F45C-02DB-5A41-A097-A3F828AA2019}"/>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279635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058B8-BB28-124B-8CFF-D7ACA321A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12DA93-F822-0A46-968C-EFA046B3D3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4CA19-3E2E-3047-9A44-335F38D285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67E3AA-BFD8-CD46-B074-0D31F21C9BC1}"/>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6" name="Footer Placeholder 5">
            <a:extLst>
              <a:ext uri="{FF2B5EF4-FFF2-40B4-BE49-F238E27FC236}">
                <a16:creationId xmlns:a16="http://schemas.microsoft.com/office/drawing/2014/main" id="{12D39C50-B00C-564E-A092-3B98B1538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03C71A-F05F-9346-84A1-82FBB99391E9}"/>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205854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B9718-0583-D242-A7E8-B35D305EC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a:extLst>
              <a:ext uri="{FF2B5EF4-FFF2-40B4-BE49-F238E27FC236}">
                <a16:creationId xmlns:a16="http://schemas.microsoft.com/office/drawing/2014/main" id="{4539A032-723B-5F4B-9BDC-B28B3259F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a:extLst>
              <a:ext uri="{FF2B5EF4-FFF2-40B4-BE49-F238E27FC236}">
                <a16:creationId xmlns:a16="http://schemas.microsoft.com/office/drawing/2014/main" id="{DC8EA2D4-8946-E943-AB3C-A371104436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79E0C-749D-0648-99AF-06A033E4D6FF}" type="datetimeFigureOut">
              <a:rPr lang="en-US" smtClean="0"/>
              <a:t>3/8/22</a:t>
            </a:fld>
            <a:endParaRPr lang="en-US"/>
          </a:p>
        </p:txBody>
      </p:sp>
      <p:sp>
        <p:nvSpPr>
          <p:cNvPr id="5" name="Footer Placeholder 4">
            <a:extLst>
              <a:ext uri="{FF2B5EF4-FFF2-40B4-BE49-F238E27FC236}">
                <a16:creationId xmlns:a16="http://schemas.microsoft.com/office/drawing/2014/main" id="{5717C305-C3F6-774C-B188-0E1C4C1CB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5ECD0F-533C-1D46-A33E-D1A741539F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7A6B1-9E30-314F-85D8-8F5861B832E8}" type="slidenum">
              <a:rPr lang="en-US" smtClean="0"/>
              <a:t>‹#›</a:t>
            </a:fld>
            <a:endParaRPr lang="en-US"/>
          </a:p>
        </p:txBody>
      </p:sp>
    </p:spTree>
    <p:extLst>
      <p:ext uri="{BB962C8B-B14F-4D97-AF65-F5344CB8AC3E}">
        <p14:creationId xmlns:p14="http://schemas.microsoft.com/office/powerpoint/2010/main" val="1097830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Cliquez pour modifier le style du titre principal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50E6092-C8D5-0F4C-8AA3-F99E57DEED15}" type="datetimeFigureOut">
              <a:rPr lang="en-US" smtClean="0"/>
              <a:t>3/8/22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2009B46-0B41-3149-89B8-A6FBD020F614}"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3410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o.org/nr/kagera/tools-and-methods/lada-local-level-assessment-manuals/e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asb.cgiar.org/climate-smart-landscapes/digital-edition/resources/Climate-Smart_Landscapes-LR.pdf" TargetMode="External"/><Relationship Id="rId4" Type="http://schemas.openxmlformats.org/officeDocument/2006/relationships/hyperlink" Target="https://www.fao.org/climate-smart-agriculture-sourcebook/concept/module-a3-landscapes/chapter-a3-3/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E3B15A24-6088-D048-9028-906DF199824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15"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770186-FFD1-D14C-A505-22EA44D13A93}"/>
              </a:ext>
            </a:extLst>
          </p:cNvPr>
          <p:cNvSpPr>
            <a:spLocks noGrp="1"/>
          </p:cNvSpPr>
          <p:nvPr>
            <p:ph type="ctrTitle"/>
          </p:nvPr>
        </p:nvSpPr>
        <p:spPr>
          <a:xfrm>
            <a:off x="942900" y="11641"/>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rPr>
              <a:t>Les </a:t>
            </a:r>
            <a:r>
              <a:rPr lang="en-US" sz="5200" dirty="0" err="1">
                <a:solidFill>
                  <a:srgbClr val="FFFFFF"/>
                </a:solidFill>
              </a:rPr>
              <a:t>approches</a:t>
            </a:r>
            <a:r>
              <a:rPr lang="en-US" sz="5200" dirty="0">
                <a:solidFill>
                  <a:srgbClr val="FFFFFF"/>
                </a:solidFill>
              </a:rPr>
              <a:t> du </a:t>
            </a:r>
            <a:r>
              <a:rPr lang="en-US" sz="5200" dirty="0" err="1">
                <a:solidFill>
                  <a:srgbClr val="FFFFFF"/>
                </a:solidFill>
              </a:rPr>
              <a:t>paysage</a:t>
            </a:r>
            <a:r>
              <a:rPr lang="en-US" sz="5200" dirty="0">
                <a:solidFill>
                  <a:srgbClr val="FFFFFF"/>
                </a:solidFill>
              </a:rPr>
              <a:t> dans le cadre de </a:t>
            </a:r>
            <a:r>
              <a:rPr lang="en-US" sz="5200" dirty="0" err="1">
                <a:solidFill>
                  <a:srgbClr val="FFFFFF"/>
                </a:solidFill>
              </a:rPr>
              <a:t>l'évaluation</a:t>
            </a:r>
            <a:r>
              <a:rPr lang="en-US" sz="5200" dirty="0">
                <a:solidFill>
                  <a:srgbClr val="FFFFFF"/>
                </a:solidFill>
              </a:rPr>
              <a:t> des </a:t>
            </a:r>
            <a:r>
              <a:rPr lang="en-US" sz="5200" dirty="0" err="1">
                <a:solidFill>
                  <a:srgbClr val="FFFFFF"/>
                </a:solidFill>
              </a:rPr>
              <a:t>systèmes</a:t>
            </a:r>
            <a:endParaRPr lang="en-US" sz="5200" dirty="0">
              <a:solidFill>
                <a:srgbClr val="FFFFFF"/>
              </a:solidFill>
            </a:endParaRPr>
          </a:p>
        </p:txBody>
      </p:sp>
      <p:sp>
        <p:nvSpPr>
          <p:cNvPr id="3" name="Subtitle 2">
            <a:extLst>
              <a:ext uri="{FF2B5EF4-FFF2-40B4-BE49-F238E27FC236}">
                <a16:creationId xmlns:a16="http://schemas.microsoft.com/office/drawing/2014/main" id="{F2B85157-A1DB-C847-AEAE-C013C3A62745}"/>
              </a:ext>
            </a:extLst>
          </p:cNvPr>
          <p:cNvSpPr>
            <a:spLocks noGrp="1"/>
          </p:cNvSpPr>
          <p:nvPr>
            <p:ph type="subTitle" idx="1"/>
          </p:nvPr>
        </p:nvSpPr>
        <p:spPr>
          <a:xfrm>
            <a:off x="1796716" y="4965235"/>
            <a:ext cx="10058400" cy="1282707"/>
          </a:xfrm>
          <a:effectLst>
            <a:outerShdw blurRad="50800" dist="38100" dir="2700000" algn="tl" rotWithShape="0">
              <a:prstClr val="black">
                <a:alpha val="40000"/>
              </a:prstClr>
            </a:outerShdw>
          </a:effectLst>
        </p:spPr>
        <p:txBody>
          <a:bodyPr>
            <a:normAutofit/>
          </a:bodyPr>
          <a:lstStyle/>
          <a:p>
            <a:pPr algn="l"/>
            <a:r>
              <a:rPr lang="en-US" sz="1800" dirty="0">
                <a:solidFill>
                  <a:srgbClr val="FFFFFF"/>
                </a:solidFill>
              </a:rPr>
              <a:t>Krystal Crumpler, </a:t>
            </a:r>
          </a:p>
          <a:p>
            <a:pPr algn="l"/>
            <a:r>
              <a:rPr lang="en-US" sz="1800" dirty="0">
                <a:solidFill>
                  <a:srgbClr val="FFFFFF"/>
                </a:solidFill>
              </a:rPr>
              <a:t>Spécialiste du changement climatique et des ressources </a:t>
            </a:r>
            <a:r>
              <a:rPr lang="en-US" sz="1800" dirty="0" err="1">
                <a:solidFill>
                  <a:srgbClr val="FFFFFF"/>
                </a:solidFill>
              </a:rPr>
              <a:t>naturelles</a:t>
            </a:r>
            <a:r>
              <a:rPr lang="en-US" sz="1800" dirty="0">
                <a:solidFill>
                  <a:srgbClr val="FFFFFF"/>
                </a:solidFill>
              </a:rPr>
              <a:t> </a:t>
            </a:r>
            <a:r>
              <a:rPr lang="en-US" sz="1800" dirty="0" err="1">
                <a:solidFill>
                  <a:srgbClr val="FFFFFF"/>
                </a:solidFill>
              </a:rPr>
              <a:t>à</a:t>
            </a:r>
            <a:r>
              <a:rPr lang="en-US" sz="1800" dirty="0">
                <a:solidFill>
                  <a:srgbClr val="FFFFFF"/>
                </a:solidFill>
              </a:rPr>
              <a:t> la FAO </a:t>
            </a:r>
          </a:p>
        </p:txBody>
      </p:sp>
    </p:spTree>
    <p:extLst>
      <p:ext uri="{BB962C8B-B14F-4D97-AF65-F5344CB8AC3E}">
        <p14:creationId xmlns:p14="http://schemas.microsoft.com/office/powerpoint/2010/main" val="2349876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9E86-6EE6-7844-95C5-FD2176A61BAF}"/>
              </a:ext>
            </a:extLst>
          </p:cNvPr>
          <p:cNvSpPr>
            <a:spLocks noGrp="1"/>
          </p:cNvSpPr>
          <p:nvPr>
            <p:ph type="title"/>
          </p:nvPr>
        </p:nvSpPr>
        <p:spPr>
          <a:xfrm>
            <a:off x="838200" y="365125"/>
            <a:ext cx="7690945" cy="1325563"/>
          </a:xfrm>
        </p:spPr>
        <p:txBody>
          <a:bodyPr>
            <a:normAutofit/>
          </a:bodyPr>
          <a:lstStyle/>
          <a:p>
            <a:r>
              <a:rPr lang="en-US" sz="3600" b="1" dirty="0">
                <a:solidFill>
                  <a:schemeClr val="accent1">
                    <a:lumMod val="50000"/>
                  </a:schemeClr>
                </a:solidFill>
              </a:rPr>
              <a:t>ÉTAPE 3 : </a:t>
            </a:r>
            <a:r>
              <a:rPr lang="en-US" sz="3600" dirty="0"/>
              <a:t>Définition des produits et des résultats de l'évaluation</a:t>
            </a:r>
          </a:p>
        </p:txBody>
      </p:sp>
      <p:grpSp>
        <p:nvGrpSpPr>
          <p:cNvPr id="10" name="Group 9">
            <a:extLst>
              <a:ext uri="{FF2B5EF4-FFF2-40B4-BE49-F238E27FC236}">
                <a16:creationId xmlns:a16="http://schemas.microsoft.com/office/drawing/2014/main" id="{13DF73EE-5D03-3448-AFE8-52F147B180A7}"/>
              </a:ext>
            </a:extLst>
          </p:cNvPr>
          <p:cNvGrpSpPr/>
          <p:nvPr/>
        </p:nvGrpSpPr>
        <p:grpSpPr>
          <a:xfrm>
            <a:off x="8820461" y="365125"/>
            <a:ext cx="2268513" cy="269823"/>
            <a:chOff x="7315200" y="340009"/>
            <a:chExt cx="2268513" cy="269823"/>
          </a:xfrm>
        </p:grpSpPr>
        <p:sp>
          <p:nvSpPr>
            <p:cNvPr id="11" name="Oval 10">
              <a:extLst>
                <a:ext uri="{FF2B5EF4-FFF2-40B4-BE49-F238E27FC236}">
                  <a16:creationId xmlns:a16="http://schemas.microsoft.com/office/drawing/2014/main" id="{1887FC76-A6AF-E34C-B1C7-638B6C8A5E7D}"/>
                </a:ext>
              </a:extLst>
            </p:cNvPr>
            <p:cNvSpPr/>
            <p:nvPr/>
          </p:nvSpPr>
          <p:spPr>
            <a:xfrm>
              <a:off x="7315200" y="340009"/>
              <a:ext cx="269823" cy="269823"/>
            </a:xfrm>
            <a:prstGeom prst="ellipse">
              <a:avLst/>
            </a:prstGeom>
            <a:no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37801793-D03D-104F-B2E5-E37B9F653E72}"/>
                </a:ext>
              </a:extLst>
            </p:cNvPr>
            <p:cNvSpPr/>
            <p:nvPr/>
          </p:nvSpPr>
          <p:spPr>
            <a:xfrm>
              <a:off x="7714938"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D0699B4A-3249-8D45-9F38-188F13C5A971}"/>
                </a:ext>
              </a:extLst>
            </p:cNvPr>
            <p:cNvSpPr/>
            <p:nvPr/>
          </p:nvSpPr>
          <p:spPr>
            <a:xfrm>
              <a:off x="8114676" y="340009"/>
              <a:ext cx="269823" cy="269823"/>
            </a:xfrm>
            <a:prstGeom prst="ellipse">
              <a:avLst/>
            </a:prstGeom>
            <a:solidFill>
              <a:schemeClr val="accent1">
                <a:lumMod val="5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8C3579F0-0CDB-1345-94A3-82A3F734BFA9}"/>
                </a:ext>
              </a:extLst>
            </p:cNvPr>
            <p:cNvSpPr/>
            <p:nvPr/>
          </p:nvSpPr>
          <p:spPr>
            <a:xfrm>
              <a:off x="8514414"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35D85A21-5034-8A40-B619-0E207D0849B2}"/>
                </a:ext>
              </a:extLst>
            </p:cNvPr>
            <p:cNvSpPr/>
            <p:nvPr/>
          </p:nvSpPr>
          <p:spPr>
            <a:xfrm>
              <a:off x="8914152"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9C47D1A5-E18B-4046-AD06-B7FCECF4B5DD}"/>
                </a:ext>
              </a:extLst>
            </p:cNvPr>
            <p:cNvSpPr/>
            <p:nvPr/>
          </p:nvSpPr>
          <p:spPr>
            <a:xfrm>
              <a:off x="9313890"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aphicFrame>
        <p:nvGraphicFramePr>
          <p:cNvPr id="19" name="Content Placeholder 5">
            <a:extLst>
              <a:ext uri="{FF2B5EF4-FFF2-40B4-BE49-F238E27FC236}">
                <a16:creationId xmlns:a16="http://schemas.microsoft.com/office/drawing/2014/main" id="{C275639B-AD90-40E4-B1E8-49A92AEB1DB0}"/>
              </a:ext>
            </a:extLst>
          </p:cNvPr>
          <p:cNvGraphicFramePr>
            <a:graphicFrameLocks noGrp="1"/>
          </p:cNvGraphicFramePr>
          <p:nvPr>
            <p:ph idx="1"/>
            <p:extLst>
              <p:ext uri="{D42A27DB-BD31-4B8C-83A1-F6EECF244321}">
                <p14:modId xmlns:p14="http://schemas.microsoft.com/office/powerpoint/2010/main" val="1532137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796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9E86-6EE6-7844-95C5-FD2176A61BAF}"/>
              </a:ext>
            </a:extLst>
          </p:cNvPr>
          <p:cNvSpPr>
            <a:spLocks noGrp="1"/>
          </p:cNvSpPr>
          <p:nvPr>
            <p:ph type="title"/>
          </p:nvPr>
        </p:nvSpPr>
        <p:spPr>
          <a:xfrm>
            <a:off x="939477" y="338364"/>
            <a:ext cx="3932237" cy="1600200"/>
          </a:xfrm>
        </p:spPr>
        <p:txBody>
          <a:bodyPr/>
          <a:lstStyle/>
          <a:p>
            <a:r>
              <a:rPr lang="en-US" b="1" dirty="0">
                <a:solidFill>
                  <a:schemeClr val="accent1">
                    <a:lumMod val="50000"/>
                  </a:schemeClr>
                </a:solidFill>
              </a:rPr>
              <a:t>ÉTAPE 4 </a:t>
            </a:r>
            <a:r>
              <a:rPr lang="en-US" dirty="0"/>
              <a:t>: Définition de la portée</a:t>
            </a:r>
          </a:p>
        </p:txBody>
      </p:sp>
      <p:sp>
        <p:nvSpPr>
          <p:cNvPr id="53" name="Text Placeholder 52">
            <a:extLst>
              <a:ext uri="{FF2B5EF4-FFF2-40B4-BE49-F238E27FC236}">
                <a16:creationId xmlns:a16="http://schemas.microsoft.com/office/drawing/2014/main" id="{239AB858-AF7C-8348-AE1E-EDB6FBF37213}"/>
              </a:ext>
            </a:extLst>
          </p:cNvPr>
          <p:cNvSpPr>
            <a:spLocks noGrp="1"/>
          </p:cNvSpPr>
          <p:nvPr>
            <p:ph type="body" sz="half" idx="2"/>
          </p:nvPr>
        </p:nvSpPr>
        <p:spPr>
          <a:xfrm>
            <a:off x="939477" y="2192310"/>
            <a:ext cx="4501953" cy="4028607"/>
          </a:xfrm>
        </p:spPr>
        <p:txBody>
          <a:bodyPr>
            <a:normAutofit lnSpcReduction="10000"/>
          </a:bodyPr>
          <a:lstStyle/>
          <a:p>
            <a:r>
              <a:rPr lang="en-US" b="1" dirty="0"/>
              <a:t>Définir la portée géographique de l'évaluation </a:t>
            </a:r>
          </a:p>
          <a:p>
            <a:pPr marL="171450" indent="-171450">
              <a:buFont typeface="Arial" panose="020B0604020202020204" pitchFamily="34" charset="0"/>
              <a:buChar char="•"/>
            </a:pPr>
            <a:r>
              <a:rPr lang="en-US" dirty="0"/>
              <a:t>À quelle </a:t>
            </a:r>
            <a:r>
              <a:rPr lang="en-US" b="1" dirty="0"/>
              <a:t>échelle l'</a:t>
            </a:r>
            <a:r>
              <a:rPr lang="en-US" dirty="0"/>
              <a:t>évaluation sera-t-elle effectuée (nationale ou infranationale) ? </a:t>
            </a:r>
          </a:p>
          <a:p>
            <a:r>
              <a:rPr lang="en-US" dirty="0"/>
              <a:t>- Est-ce </a:t>
            </a:r>
            <a:r>
              <a:rPr lang="en-US" b="1" dirty="0"/>
              <a:t>faisable</a:t>
            </a:r>
            <a:r>
              <a:rPr lang="en-US" dirty="0"/>
              <a:t>, compte tenu des ressources disponibles ? </a:t>
            </a:r>
          </a:p>
          <a:p>
            <a:endParaRPr lang="en-US" dirty="0"/>
          </a:p>
          <a:p>
            <a:pPr lvl="0">
              <a:lnSpc>
                <a:spcPct val="100000"/>
              </a:lnSpc>
              <a:spcBef>
                <a:spcPts val="0"/>
              </a:spcBef>
              <a:defRPr/>
            </a:pPr>
            <a:r>
              <a:rPr lang="en-US" b="1" dirty="0"/>
              <a:t>Stratifier la zone d'évaluation </a:t>
            </a:r>
          </a:p>
          <a:p>
            <a:r>
              <a:rPr lang="en-US" dirty="0"/>
              <a:t>- Quels sont les principaux </a:t>
            </a:r>
            <a:r>
              <a:rPr lang="en-US" b="1" dirty="0"/>
              <a:t>traits </a:t>
            </a:r>
            <a:r>
              <a:rPr lang="en-US" dirty="0"/>
              <a:t>distinctifs (en termes de caractéristiques pertinentes pour la restauration) entre les différentes parties de la zone d'évaluation ? </a:t>
            </a:r>
          </a:p>
          <a:p>
            <a:r>
              <a:rPr lang="en-US" dirty="0"/>
              <a:t>- Quels sont les facteurs (</a:t>
            </a:r>
            <a:r>
              <a:rPr lang="en-US" b="1" dirty="0"/>
              <a:t>physiques, sociaux, économiques) </a:t>
            </a:r>
            <a:r>
              <a:rPr lang="en-US" dirty="0"/>
              <a:t>à l'origine de cette hétérogénéité ? </a:t>
            </a:r>
          </a:p>
          <a:p>
            <a:r>
              <a:rPr lang="en-US" dirty="0"/>
              <a:t>- Peut-on baser la stratification sur les </a:t>
            </a:r>
            <a:r>
              <a:rPr lang="en-US" b="1" dirty="0"/>
              <a:t>zones </a:t>
            </a:r>
            <a:r>
              <a:rPr lang="en-US" b="1" dirty="0" err="1"/>
              <a:t>agro-écologiques </a:t>
            </a:r>
            <a:r>
              <a:rPr lang="en-US" b="1" dirty="0"/>
              <a:t>ou les limites administratives </a:t>
            </a:r>
            <a:r>
              <a:rPr lang="en-US" dirty="0"/>
              <a:t>de la région ? </a:t>
            </a:r>
          </a:p>
          <a:p>
            <a:endParaRPr lang="en-US" dirty="0"/>
          </a:p>
          <a:p>
            <a:endParaRPr lang="en-US" dirty="0"/>
          </a:p>
        </p:txBody>
      </p:sp>
      <p:grpSp>
        <p:nvGrpSpPr>
          <p:cNvPr id="30" name="Group 29">
            <a:extLst>
              <a:ext uri="{FF2B5EF4-FFF2-40B4-BE49-F238E27FC236}">
                <a16:creationId xmlns:a16="http://schemas.microsoft.com/office/drawing/2014/main" id="{635185A9-7C77-7645-A2A2-44E2445A4E3C}"/>
              </a:ext>
            </a:extLst>
          </p:cNvPr>
          <p:cNvGrpSpPr/>
          <p:nvPr/>
        </p:nvGrpSpPr>
        <p:grpSpPr>
          <a:xfrm>
            <a:off x="8820461" y="365125"/>
            <a:ext cx="2268513" cy="269823"/>
            <a:chOff x="7315200" y="340009"/>
            <a:chExt cx="2268513" cy="269823"/>
          </a:xfrm>
        </p:grpSpPr>
        <p:sp>
          <p:nvSpPr>
            <p:cNvPr id="31" name="Oval 30">
              <a:extLst>
                <a:ext uri="{FF2B5EF4-FFF2-40B4-BE49-F238E27FC236}">
                  <a16:creationId xmlns:a16="http://schemas.microsoft.com/office/drawing/2014/main" id="{E92F2CF3-D71C-3D45-880C-A4180009CBDA}"/>
                </a:ext>
              </a:extLst>
            </p:cNvPr>
            <p:cNvSpPr/>
            <p:nvPr/>
          </p:nvSpPr>
          <p:spPr>
            <a:xfrm>
              <a:off x="7315200" y="340009"/>
              <a:ext cx="269823" cy="269823"/>
            </a:xfrm>
            <a:prstGeom prst="ellipse">
              <a:avLst/>
            </a:prstGeom>
            <a:no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Oval 31">
              <a:extLst>
                <a:ext uri="{FF2B5EF4-FFF2-40B4-BE49-F238E27FC236}">
                  <a16:creationId xmlns:a16="http://schemas.microsoft.com/office/drawing/2014/main" id="{46B7D00A-89AD-A84C-9FA2-883B957955FE}"/>
                </a:ext>
              </a:extLst>
            </p:cNvPr>
            <p:cNvSpPr/>
            <p:nvPr/>
          </p:nvSpPr>
          <p:spPr>
            <a:xfrm>
              <a:off x="7714938"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Oval 32">
              <a:extLst>
                <a:ext uri="{FF2B5EF4-FFF2-40B4-BE49-F238E27FC236}">
                  <a16:creationId xmlns:a16="http://schemas.microsoft.com/office/drawing/2014/main" id="{DE1DC6DA-708A-FD41-9DF6-DC4177BB0EC6}"/>
                </a:ext>
              </a:extLst>
            </p:cNvPr>
            <p:cNvSpPr/>
            <p:nvPr/>
          </p:nvSpPr>
          <p:spPr>
            <a:xfrm>
              <a:off x="8114676"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Oval 33">
              <a:extLst>
                <a:ext uri="{FF2B5EF4-FFF2-40B4-BE49-F238E27FC236}">
                  <a16:creationId xmlns:a16="http://schemas.microsoft.com/office/drawing/2014/main" id="{366D88EF-8DF9-0E40-8A0D-2FFBEEA9211A}"/>
                </a:ext>
              </a:extLst>
            </p:cNvPr>
            <p:cNvSpPr/>
            <p:nvPr/>
          </p:nvSpPr>
          <p:spPr>
            <a:xfrm>
              <a:off x="8514414" y="340009"/>
              <a:ext cx="269823" cy="269823"/>
            </a:xfrm>
            <a:prstGeom prst="ellipse">
              <a:avLst/>
            </a:prstGeom>
            <a:solidFill>
              <a:schemeClr val="accent1">
                <a:lumMod val="5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Oval 34">
              <a:extLst>
                <a:ext uri="{FF2B5EF4-FFF2-40B4-BE49-F238E27FC236}">
                  <a16:creationId xmlns:a16="http://schemas.microsoft.com/office/drawing/2014/main" id="{49479D24-722E-7F4F-8FD5-B64D05B72CFF}"/>
                </a:ext>
              </a:extLst>
            </p:cNvPr>
            <p:cNvSpPr/>
            <p:nvPr/>
          </p:nvSpPr>
          <p:spPr>
            <a:xfrm>
              <a:off x="8914152"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Oval 35">
              <a:extLst>
                <a:ext uri="{FF2B5EF4-FFF2-40B4-BE49-F238E27FC236}">
                  <a16:creationId xmlns:a16="http://schemas.microsoft.com/office/drawing/2014/main" id="{481994BF-9138-1F45-B2EE-659459ED02A1}"/>
                </a:ext>
              </a:extLst>
            </p:cNvPr>
            <p:cNvSpPr/>
            <p:nvPr/>
          </p:nvSpPr>
          <p:spPr>
            <a:xfrm>
              <a:off x="9313890"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4" name="Picture 3" descr="Map&#10;&#10;Description automatically generated">
            <a:extLst>
              <a:ext uri="{FF2B5EF4-FFF2-40B4-BE49-F238E27FC236}">
                <a16:creationId xmlns:a16="http://schemas.microsoft.com/office/drawing/2014/main" id="{302DB239-E32E-6447-A2C9-C4F1CB7FC6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1931" y="1059802"/>
            <a:ext cx="4012131" cy="4028608"/>
          </a:xfrm>
          <a:prstGeom prst="rect">
            <a:avLst/>
          </a:prstGeom>
        </p:spPr>
      </p:pic>
      <p:pic>
        <p:nvPicPr>
          <p:cNvPr id="6" name="Picture 5" descr="Text&#10;&#10;Description automatically generated">
            <a:extLst>
              <a:ext uri="{FF2B5EF4-FFF2-40B4-BE49-F238E27FC236}">
                <a16:creationId xmlns:a16="http://schemas.microsoft.com/office/drawing/2014/main" id="{8E318BA9-4F7C-0F4A-AB58-5356640D03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0568" y="3531952"/>
            <a:ext cx="3713059" cy="2266246"/>
          </a:xfrm>
          <a:prstGeom prst="rect">
            <a:avLst/>
          </a:prstGeom>
        </p:spPr>
      </p:pic>
    </p:spTree>
    <p:extLst>
      <p:ext uri="{BB962C8B-B14F-4D97-AF65-F5344CB8AC3E}">
        <p14:creationId xmlns:p14="http://schemas.microsoft.com/office/powerpoint/2010/main" val="156511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14C9-ECA9-254E-B8E9-43108CFEC992}"/>
              </a:ext>
            </a:extLst>
          </p:cNvPr>
          <p:cNvSpPr>
            <a:spLocks noGrp="1"/>
          </p:cNvSpPr>
          <p:nvPr>
            <p:ph type="title"/>
          </p:nvPr>
        </p:nvSpPr>
        <p:spPr/>
        <p:txBody>
          <a:bodyPr>
            <a:normAutofit fontScale="90000"/>
          </a:bodyPr>
          <a:lstStyle/>
          <a:p>
            <a:r>
              <a:rPr lang="en-US" b="1" dirty="0">
                <a:solidFill>
                  <a:schemeClr val="accent1">
                    <a:lumMod val="50000"/>
                  </a:schemeClr>
                </a:solidFill>
              </a:rPr>
              <a:t>ÉTAPE 5 : </a:t>
            </a:r>
            <a:r>
              <a:rPr lang="en-US" dirty="0"/>
              <a:t>Identification des critères d'évaluation </a:t>
            </a:r>
            <a:br>
              <a:rPr lang="en-US" dirty="0"/>
            </a:br>
            <a:r>
              <a:rPr lang="en-US" dirty="0"/>
              <a:t>et des indicateurs </a:t>
            </a:r>
          </a:p>
        </p:txBody>
      </p:sp>
      <p:sp>
        <p:nvSpPr>
          <p:cNvPr id="17" name="Text Placeholder 16">
            <a:extLst>
              <a:ext uri="{FF2B5EF4-FFF2-40B4-BE49-F238E27FC236}">
                <a16:creationId xmlns:a16="http://schemas.microsoft.com/office/drawing/2014/main" id="{1C1249DF-924F-144E-A353-F97E1B0A2E84}"/>
              </a:ext>
            </a:extLst>
          </p:cNvPr>
          <p:cNvSpPr>
            <a:spLocks noGrp="1"/>
          </p:cNvSpPr>
          <p:nvPr>
            <p:ph type="body" sz="half" idx="2"/>
          </p:nvPr>
        </p:nvSpPr>
        <p:spPr>
          <a:xfrm>
            <a:off x="839788" y="2583034"/>
            <a:ext cx="3932237" cy="3811588"/>
          </a:xfrm>
        </p:spPr>
        <p:txBody>
          <a:bodyPr/>
          <a:lstStyle/>
          <a:p>
            <a:pPr marL="285750" indent="-285750">
              <a:buFont typeface="Arial" panose="020B0604020202020204" pitchFamily="34" charset="0"/>
              <a:buChar char="•"/>
            </a:pPr>
            <a:r>
              <a:rPr lang="en-US" dirty="0"/>
              <a:t>Quels sont les facteurs </a:t>
            </a:r>
            <a:r>
              <a:rPr lang="en-US" b="1" dirty="0"/>
              <a:t>écologiques </a:t>
            </a:r>
            <a:r>
              <a:rPr lang="en-US" dirty="0"/>
              <a:t>et </a:t>
            </a:r>
            <a:r>
              <a:rPr lang="en-US" b="1" dirty="0"/>
              <a:t>socio-économiques </a:t>
            </a:r>
            <a:r>
              <a:rPr lang="en-US" dirty="0"/>
              <a:t>liés à la restauration qui nous intéressent ? </a:t>
            </a:r>
          </a:p>
          <a:p>
            <a:pPr marL="285750" indent="-285750">
              <a:buFont typeface="Arial" panose="020B0604020202020204" pitchFamily="34" charset="0"/>
              <a:buChar char="•"/>
            </a:pPr>
            <a:r>
              <a:rPr lang="en-US" dirty="0"/>
              <a:t>Quelles sont les </a:t>
            </a:r>
            <a:r>
              <a:rPr lang="en-US" b="1" dirty="0"/>
              <a:t>données spatiales </a:t>
            </a:r>
            <a:r>
              <a:rPr lang="en-US" dirty="0"/>
              <a:t>disponibles sur ces facteurs ?</a:t>
            </a:r>
          </a:p>
          <a:p>
            <a:pPr marL="285750" indent="-285750">
              <a:buFont typeface="Arial" panose="020B0604020202020204" pitchFamily="34" charset="0"/>
              <a:buChar char="•"/>
            </a:pPr>
            <a:r>
              <a:rPr lang="en-US" dirty="0"/>
              <a:t>Existe-t-il d'autres données disponibles que nous pourrions utiliser comme </a:t>
            </a:r>
            <a:r>
              <a:rPr lang="en-US" b="1" dirty="0"/>
              <a:t>indicateurs de substitution </a:t>
            </a:r>
            <a:r>
              <a:rPr lang="en-US" dirty="0"/>
              <a:t>? </a:t>
            </a:r>
          </a:p>
          <a:p>
            <a:endParaRPr lang="en-US" dirty="0"/>
          </a:p>
          <a:p>
            <a:endParaRPr lang="en-US" dirty="0"/>
          </a:p>
        </p:txBody>
      </p:sp>
      <p:grpSp>
        <p:nvGrpSpPr>
          <p:cNvPr id="21" name="Group 20">
            <a:extLst>
              <a:ext uri="{FF2B5EF4-FFF2-40B4-BE49-F238E27FC236}">
                <a16:creationId xmlns:a16="http://schemas.microsoft.com/office/drawing/2014/main" id="{E8D1BA78-18FA-C044-A718-D1AEC4BC3309}"/>
              </a:ext>
            </a:extLst>
          </p:cNvPr>
          <p:cNvGrpSpPr/>
          <p:nvPr/>
        </p:nvGrpSpPr>
        <p:grpSpPr>
          <a:xfrm>
            <a:off x="8820461" y="365125"/>
            <a:ext cx="2268513" cy="269823"/>
            <a:chOff x="7315200" y="340009"/>
            <a:chExt cx="2268513" cy="269823"/>
          </a:xfrm>
        </p:grpSpPr>
        <p:sp>
          <p:nvSpPr>
            <p:cNvPr id="22" name="Oval 21">
              <a:extLst>
                <a:ext uri="{FF2B5EF4-FFF2-40B4-BE49-F238E27FC236}">
                  <a16:creationId xmlns:a16="http://schemas.microsoft.com/office/drawing/2014/main" id="{2A2937C4-9293-4C49-AB6D-8240C7AA2016}"/>
                </a:ext>
              </a:extLst>
            </p:cNvPr>
            <p:cNvSpPr/>
            <p:nvPr/>
          </p:nvSpPr>
          <p:spPr>
            <a:xfrm>
              <a:off x="7315200" y="340009"/>
              <a:ext cx="269823" cy="269823"/>
            </a:xfrm>
            <a:prstGeom prst="ellipse">
              <a:avLst/>
            </a:prstGeom>
            <a:no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5173242D-8D9C-CF41-8051-4C8A4E97C3C2}"/>
                </a:ext>
              </a:extLst>
            </p:cNvPr>
            <p:cNvSpPr/>
            <p:nvPr/>
          </p:nvSpPr>
          <p:spPr>
            <a:xfrm>
              <a:off x="7714938"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89D7CE56-4927-B344-84B9-1A594438FA73}"/>
                </a:ext>
              </a:extLst>
            </p:cNvPr>
            <p:cNvSpPr/>
            <p:nvPr/>
          </p:nvSpPr>
          <p:spPr>
            <a:xfrm>
              <a:off x="8114676"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752EDF32-29F4-B845-BFD0-507BEEFF25D2}"/>
                </a:ext>
              </a:extLst>
            </p:cNvPr>
            <p:cNvSpPr/>
            <p:nvPr/>
          </p:nvSpPr>
          <p:spPr>
            <a:xfrm>
              <a:off x="8514414"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2048B307-950A-C345-B41E-7705E9DEC871}"/>
                </a:ext>
              </a:extLst>
            </p:cNvPr>
            <p:cNvSpPr/>
            <p:nvPr/>
          </p:nvSpPr>
          <p:spPr>
            <a:xfrm>
              <a:off x="8914152" y="340009"/>
              <a:ext cx="269823" cy="269823"/>
            </a:xfrm>
            <a:prstGeom prst="ellipse">
              <a:avLst/>
            </a:prstGeom>
            <a:solidFill>
              <a:schemeClr val="accent1">
                <a:lumMod val="5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77E8F4EB-6D78-E74E-AE8C-FC08F5102325}"/>
                </a:ext>
              </a:extLst>
            </p:cNvPr>
            <p:cNvSpPr/>
            <p:nvPr/>
          </p:nvSpPr>
          <p:spPr>
            <a:xfrm>
              <a:off x="9313890"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8" name="Content Placeholder 7" descr="Diagram&#10;&#10;Description automatically generated">
            <a:extLst>
              <a:ext uri="{FF2B5EF4-FFF2-40B4-BE49-F238E27FC236}">
                <a16:creationId xmlns:a16="http://schemas.microsoft.com/office/drawing/2014/main" id="{CBC58BEA-5E6C-654B-8DD2-8EC8DA287B1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83188" y="1451412"/>
            <a:ext cx="6172200" cy="3945651"/>
          </a:xfrm>
        </p:spPr>
      </p:pic>
    </p:spTree>
    <p:extLst>
      <p:ext uri="{BB962C8B-B14F-4D97-AF65-F5344CB8AC3E}">
        <p14:creationId xmlns:p14="http://schemas.microsoft.com/office/powerpoint/2010/main" val="297008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14C9-ECA9-254E-B8E9-43108CFEC992}"/>
              </a:ext>
            </a:extLst>
          </p:cNvPr>
          <p:cNvSpPr>
            <a:spLocks noGrp="1"/>
          </p:cNvSpPr>
          <p:nvPr>
            <p:ph type="title"/>
          </p:nvPr>
        </p:nvSpPr>
        <p:spPr/>
        <p:txBody>
          <a:bodyPr/>
          <a:lstStyle/>
          <a:p>
            <a:r>
              <a:rPr lang="en-US" b="1" dirty="0">
                <a:solidFill>
                  <a:schemeClr val="accent1">
                    <a:lumMod val="50000"/>
                  </a:schemeClr>
                </a:solidFill>
              </a:rPr>
              <a:t>ÉTAPE 6 : </a:t>
            </a:r>
            <a:r>
              <a:rPr lang="en-US" dirty="0"/>
              <a:t>Identification des options potentielles </a:t>
            </a:r>
          </a:p>
        </p:txBody>
      </p:sp>
      <p:sp>
        <p:nvSpPr>
          <p:cNvPr id="6" name="Text Placeholder 5">
            <a:extLst>
              <a:ext uri="{FF2B5EF4-FFF2-40B4-BE49-F238E27FC236}">
                <a16:creationId xmlns:a16="http://schemas.microsoft.com/office/drawing/2014/main" id="{987A557B-555F-BA4E-942E-33682977F3FA}"/>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Quels types d'interventions de restauration savons-nous qu'</a:t>
            </a:r>
            <a:r>
              <a:rPr lang="en-US" b="1" dirty="0"/>
              <a:t>il existe </a:t>
            </a:r>
            <a:r>
              <a:rPr lang="en-US" dirty="0"/>
              <a:t>ou qu'il est possible de réaliser dans la région ? </a:t>
            </a:r>
          </a:p>
          <a:p>
            <a:pPr marL="285750" indent="-285750">
              <a:buFont typeface="Arial" panose="020B0604020202020204" pitchFamily="34" charset="0"/>
              <a:buChar char="•"/>
            </a:pPr>
            <a:r>
              <a:rPr lang="en-US" dirty="0"/>
              <a:t>Quels autres types de restauration seraient </a:t>
            </a:r>
            <a:r>
              <a:rPr lang="en-US" b="1" dirty="0"/>
              <a:t>possibles </a:t>
            </a:r>
            <a:r>
              <a:rPr lang="en-US" dirty="0"/>
              <a:t>? </a:t>
            </a:r>
          </a:p>
          <a:p>
            <a:endParaRPr lang="en-US" dirty="0"/>
          </a:p>
        </p:txBody>
      </p:sp>
      <p:grpSp>
        <p:nvGrpSpPr>
          <p:cNvPr id="9" name="Group 8">
            <a:extLst>
              <a:ext uri="{FF2B5EF4-FFF2-40B4-BE49-F238E27FC236}">
                <a16:creationId xmlns:a16="http://schemas.microsoft.com/office/drawing/2014/main" id="{E63969AF-D208-FA4F-8036-5586C81B77B4}"/>
              </a:ext>
            </a:extLst>
          </p:cNvPr>
          <p:cNvGrpSpPr/>
          <p:nvPr/>
        </p:nvGrpSpPr>
        <p:grpSpPr>
          <a:xfrm>
            <a:off x="8820461" y="365125"/>
            <a:ext cx="2268513" cy="269823"/>
            <a:chOff x="7315200" y="340009"/>
            <a:chExt cx="2268513" cy="269823"/>
          </a:xfrm>
        </p:grpSpPr>
        <p:sp>
          <p:nvSpPr>
            <p:cNvPr id="10" name="Oval 9">
              <a:extLst>
                <a:ext uri="{FF2B5EF4-FFF2-40B4-BE49-F238E27FC236}">
                  <a16:creationId xmlns:a16="http://schemas.microsoft.com/office/drawing/2014/main" id="{73DD87C4-79A2-464B-A266-949D0D1CE7E2}"/>
                </a:ext>
              </a:extLst>
            </p:cNvPr>
            <p:cNvSpPr/>
            <p:nvPr/>
          </p:nvSpPr>
          <p:spPr>
            <a:xfrm>
              <a:off x="7315200" y="340009"/>
              <a:ext cx="269823" cy="269823"/>
            </a:xfrm>
            <a:prstGeom prst="ellipse">
              <a:avLst/>
            </a:prstGeom>
            <a:no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48778C46-985E-254F-BBA8-D65D4D900018}"/>
                </a:ext>
              </a:extLst>
            </p:cNvPr>
            <p:cNvSpPr/>
            <p:nvPr/>
          </p:nvSpPr>
          <p:spPr>
            <a:xfrm>
              <a:off x="7714938"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C74A46B4-2DF3-1C44-8D54-7BFD6B8CE719}"/>
                </a:ext>
              </a:extLst>
            </p:cNvPr>
            <p:cNvSpPr/>
            <p:nvPr/>
          </p:nvSpPr>
          <p:spPr>
            <a:xfrm>
              <a:off x="8114676"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77FBDB98-379D-E540-9558-DD691A786C68}"/>
                </a:ext>
              </a:extLst>
            </p:cNvPr>
            <p:cNvSpPr/>
            <p:nvPr/>
          </p:nvSpPr>
          <p:spPr>
            <a:xfrm>
              <a:off x="8514414"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E09D0DBD-C20E-B44E-9971-7280810BA630}"/>
                </a:ext>
              </a:extLst>
            </p:cNvPr>
            <p:cNvSpPr/>
            <p:nvPr/>
          </p:nvSpPr>
          <p:spPr>
            <a:xfrm>
              <a:off x="8914152"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E1281C41-CA09-CE4E-A90A-4C02909A5ED0}"/>
                </a:ext>
              </a:extLst>
            </p:cNvPr>
            <p:cNvSpPr/>
            <p:nvPr/>
          </p:nvSpPr>
          <p:spPr>
            <a:xfrm>
              <a:off x="9313890" y="340009"/>
              <a:ext cx="269823" cy="269823"/>
            </a:xfrm>
            <a:prstGeom prst="ellipse">
              <a:avLst/>
            </a:prstGeom>
            <a:solidFill>
              <a:schemeClr val="accent1">
                <a:lumMod val="5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8" name="Picture 17" descr="Chart, line chart&#10;&#10;Description automatically generated">
            <a:extLst>
              <a:ext uri="{FF2B5EF4-FFF2-40B4-BE49-F238E27FC236}">
                <a16:creationId xmlns:a16="http://schemas.microsoft.com/office/drawing/2014/main" id="{426F98EE-D497-9F4C-8FAF-F889E56FDB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5" y="3707122"/>
            <a:ext cx="4065305" cy="2693678"/>
          </a:xfrm>
          <a:prstGeom prst="rect">
            <a:avLst/>
          </a:prstGeom>
        </p:spPr>
      </p:pic>
      <p:pic>
        <p:nvPicPr>
          <p:cNvPr id="22" name="Content Placeholder 21" descr="Table&#10;&#10;Description automatically generated">
            <a:extLst>
              <a:ext uri="{FF2B5EF4-FFF2-40B4-BE49-F238E27FC236}">
                <a16:creationId xmlns:a16="http://schemas.microsoft.com/office/drawing/2014/main" id="{A9E2AFA6-1C33-D241-A825-BE3AFCA7B02B}"/>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709355" y="1121376"/>
            <a:ext cx="4657272" cy="4873625"/>
          </a:xfrm>
        </p:spPr>
      </p:pic>
    </p:spTree>
    <p:extLst>
      <p:ext uri="{BB962C8B-B14F-4D97-AF65-F5344CB8AC3E}">
        <p14:creationId xmlns:p14="http://schemas.microsoft.com/office/powerpoint/2010/main" val="2275705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2031-4DE0-B846-9D4F-CFF43D1B9653}"/>
              </a:ext>
            </a:extLst>
          </p:cNvPr>
          <p:cNvSpPr>
            <a:spLocks noGrp="1"/>
          </p:cNvSpPr>
          <p:nvPr>
            <p:ph type="title"/>
          </p:nvPr>
        </p:nvSpPr>
        <p:spPr>
          <a:xfrm>
            <a:off x="5141626" y="365125"/>
            <a:ext cx="6212174" cy="1325563"/>
          </a:xfrm>
        </p:spPr>
        <p:txBody>
          <a:bodyPr>
            <a:normAutofit fontScale="90000"/>
          </a:bodyPr>
          <a:lstStyle/>
          <a:p>
            <a:r>
              <a:rPr lang="en-US" dirty="0"/>
              <a:t>Phase 2 : </a:t>
            </a:r>
            <a:r>
              <a:rPr lang="en-US" b="1" dirty="0"/>
              <a:t>Collecte des données </a:t>
            </a:r>
            <a:br>
              <a:rPr lang="en-US" dirty="0"/>
            </a:br>
            <a:r>
              <a:rPr lang="en-US" b="1" dirty="0"/>
              <a:t>et analyse </a:t>
            </a:r>
            <a:endParaRPr lang="en-US" dirty="0"/>
          </a:p>
        </p:txBody>
      </p:sp>
      <p:pic>
        <p:nvPicPr>
          <p:cNvPr id="8" name="Picture 7" descr="A picture containing text, queen&#10;&#10;Description automatically generated">
            <a:extLst>
              <a:ext uri="{FF2B5EF4-FFF2-40B4-BE49-F238E27FC236}">
                <a16:creationId xmlns:a16="http://schemas.microsoft.com/office/drawing/2014/main" id="{616B85AD-D6AB-1242-92B7-8CB4322BCD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878917" cy="6858000"/>
          </a:xfrm>
          <a:prstGeom prst="rect">
            <a:avLst/>
          </a:prstGeom>
        </p:spPr>
      </p:pic>
      <p:sp>
        <p:nvSpPr>
          <p:cNvPr id="6" name="Content Placeholder 5">
            <a:extLst>
              <a:ext uri="{FF2B5EF4-FFF2-40B4-BE49-F238E27FC236}">
                <a16:creationId xmlns:a16="http://schemas.microsoft.com/office/drawing/2014/main" id="{D09CB37F-BCAE-F14E-9A97-C7BAE0771CF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028874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347D-19EA-3E48-AA98-1D8DBD11DF88}"/>
              </a:ext>
            </a:extLst>
          </p:cNvPr>
          <p:cNvSpPr>
            <a:spLocks noGrp="1"/>
          </p:cNvSpPr>
          <p:nvPr>
            <p:ph type="title"/>
          </p:nvPr>
        </p:nvSpPr>
        <p:spPr/>
        <p:txBody>
          <a:bodyPr/>
          <a:lstStyle/>
          <a:p>
            <a:r>
              <a:rPr lang="en-US" b="1" dirty="0">
                <a:solidFill>
                  <a:srgbClr val="BF4A32"/>
                </a:solidFill>
              </a:rPr>
              <a:t>ÉTAPE 1 </a:t>
            </a:r>
            <a:r>
              <a:rPr lang="en-US" dirty="0"/>
              <a:t>: Collecte des données</a:t>
            </a:r>
          </a:p>
        </p:txBody>
      </p:sp>
      <p:sp>
        <p:nvSpPr>
          <p:cNvPr id="25" name="Text Placeholder 24">
            <a:extLst>
              <a:ext uri="{FF2B5EF4-FFF2-40B4-BE49-F238E27FC236}">
                <a16:creationId xmlns:a16="http://schemas.microsoft.com/office/drawing/2014/main" id="{E7F28E8F-A048-554B-BF30-974B30D02BCC}"/>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Sur la base des critères d'évaluation identifiés précédemment, quelles sont les données </a:t>
            </a:r>
            <a:r>
              <a:rPr lang="en-US" b="1" dirty="0"/>
              <a:t>nécessaires </a:t>
            </a:r>
            <a:r>
              <a:rPr lang="en-US" dirty="0"/>
              <a:t>et </a:t>
            </a:r>
            <a:r>
              <a:rPr lang="en-US" b="1" dirty="0"/>
              <a:t>disponibles </a:t>
            </a:r>
            <a:r>
              <a:rPr lang="en-US" dirty="0"/>
              <a:t>?</a:t>
            </a:r>
          </a:p>
          <a:p>
            <a:pPr lvl="1"/>
            <a:endParaRPr lang="en-US" dirty="0"/>
          </a:p>
        </p:txBody>
      </p:sp>
      <p:grpSp>
        <p:nvGrpSpPr>
          <p:cNvPr id="15" name="Group 14">
            <a:extLst>
              <a:ext uri="{FF2B5EF4-FFF2-40B4-BE49-F238E27FC236}">
                <a16:creationId xmlns:a16="http://schemas.microsoft.com/office/drawing/2014/main" id="{49EC6C1E-9995-564A-9F04-16AC86BF9E09}"/>
              </a:ext>
            </a:extLst>
          </p:cNvPr>
          <p:cNvGrpSpPr/>
          <p:nvPr/>
        </p:nvGrpSpPr>
        <p:grpSpPr>
          <a:xfrm>
            <a:off x="9883175" y="322288"/>
            <a:ext cx="1469037" cy="269823"/>
            <a:chOff x="7315200" y="340009"/>
            <a:chExt cx="1469037" cy="269823"/>
          </a:xfrm>
        </p:grpSpPr>
        <p:sp>
          <p:nvSpPr>
            <p:cNvPr id="16" name="Oval 15">
              <a:extLst>
                <a:ext uri="{FF2B5EF4-FFF2-40B4-BE49-F238E27FC236}">
                  <a16:creationId xmlns:a16="http://schemas.microsoft.com/office/drawing/2014/main" id="{9208D3F5-4E22-624D-8660-F8DB9046F14A}"/>
                </a:ext>
              </a:extLst>
            </p:cNvPr>
            <p:cNvSpPr/>
            <p:nvPr/>
          </p:nvSpPr>
          <p:spPr>
            <a:xfrm>
              <a:off x="7315200" y="340009"/>
              <a:ext cx="269823" cy="269823"/>
            </a:xfrm>
            <a:prstGeom prst="ellipse">
              <a:avLst/>
            </a:prstGeom>
            <a:solidFill>
              <a:srgbClr val="A8412C"/>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A4416284-9156-8E4A-8579-1F0CC54F0765}"/>
                </a:ext>
              </a:extLst>
            </p:cNvPr>
            <p:cNvSpPr/>
            <p:nvPr/>
          </p:nvSpPr>
          <p:spPr>
            <a:xfrm>
              <a:off x="7714938"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75F5B594-B5B2-C049-B07B-84E4FF0ADFF4}"/>
                </a:ext>
              </a:extLst>
            </p:cNvPr>
            <p:cNvSpPr/>
            <p:nvPr/>
          </p:nvSpPr>
          <p:spPr>
            <a:xfrm>
              <a:off x="8114676"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E4E6C5A6-68E7-9243-B7AD-0FA539603822}"/>
                </a:ext>
              </a:extLst>
            </p:cNvPr>
            <p:cNvSpPr/>
            <p:nvPr/>
          </p:nvSpPr>
          <p:spPr>
            <a:xfrm>
              <a:off x="8514414"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 name="Rounded Rectangle 2">
            <a:extLst>
              <a:ext uri="{FF2B5EF4-FFF2-40B4-BE49-F238E27FC236}">
                <a16:creationId xmlns:a16="http://schemas.microsoft.com/office/drawing/2014/main" id="{498FC9F6-395A-874E-BE02-568D225BACFD}"/>
              </a:ext>
            </a:extLst>
          </p:cNvPr>
          <p:cNvSpPr/>
          <p:nvPr/>
        </p:nvSpPr>
        <p:spPr>
          <a:xfrm>
            <a:off x="1506683" y="2940207"/>
            <a:ext cx="1481959" cy="1150883"/>
          </a:xfrm>
          <a:prstGeom prst="roundRect">
            <a:avLst/>
          </a:prstGeom>
          <a:solidFill>
            <a:srgbClr val="A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Enquêtes auprès des parties prenantes/experts</a:t>
            </a:r>
          </a:p>
        </p:txBody>
      </p:sp>
      <p:sp>
        <p:nvSpPr>
          <p:cNvPr id="22" name="Rounded Rectangle 21">
            <a:extLst>
              <a:ext uri="{FF2B5EF4-FFF2-40B4-BE49-F238E27FC236}">
                <a16:creationId xmlns:a16="http://schemas.microsoft.com/office/drawing/2014/main" id="{9B0A2177-FFCD-C844-93CD-E4723AA358A4}"/>
              </a:ext>
            </a:extLst>
          </p:cNvPr>
          <p:cNvSpPr/>
          <p:nvPr/>
        </p:nvSpPr>
        <p:spPr>
          <a:xfrm>
            <a:off x="3239245" y="2955379"/>
            <a:ext cx="1481959" cy="1150883"/>
          </a:xfrm>
          <a:prstGeom prst="roundRect">
            <a:avLst/>
          </a:prstGeom>
          <a:solidFill>
            <a:srgbClr val="A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Données spatiales</a:t>
            </a:r>
          </a:p>
        </p:txBody>
      </p:sp>
      <p:sp>
        <p:nvSpPr>
          <p:cNvPr id="23" name="Rounded Rectangle 22">
            <a:extLst>
              <a:ext uri="{FF2B5EF4-FFF2-40B4-BE49-F238E27FC236}">
                <a16:creationId xmlns:a16="http://schemas.microsoft.com/office/drawing/2014/main" id="{3DC5794A-9324-7948-BAE0-0EB820B5CC89}"/>
              </a:ext>
            </a:extLst>
          </p:cNvPr>
          <p:cNvSpPr/>
          <p:nvPr/>
        </p:nvSpPr>
        <p:spPr>
          <a:xfrm>
            <a:off x="1606745" y="4379884"/>
            <a:ext cx="1481959" cy="1150883"/>
          </a:xfrm>
          <a:prstGeom prst="roundRect">
            <a:avLst/>
          </a:prstGeom>
          <a:solidFill>
            <a:srgbClr val="A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Littérature scientifique</a:t>
            </a:r>
          </a:p>
        </p:txBody>
      </p:sp>
      <p:sp>
        <p:nvSpPr>
          <p:cNvPr id="26" name="Rounded Rectangle 25">
            <a:extLst>
              <a:ext uri="{FF2B5EF4-FFF2-40B4-BE49-F238E27FC236}">
                <a16:creationId xmlns:a16="http://schemas.microsoft.com/office/drawing/2014/main" id="{7CA6F817-9FA4-7148-84B7-00ECF2A925AE}"/>
              </a:ext>
            </a:extLst>
          </p:cNvPr>
          <p:cNvSpPr/>
          <p:nvPr/>
        </p:nvSpPr>
        <p:spPr>
          <a:xfrm>
            <a:off x="3266275" y="4379883"/>
            <a:ext cx="1481959" cy="1150883"/>
          </a:xfrm>
          <a:prstGeom prst="roundRect">
            <a:avLst/>
          </a:prstGeom>
          <a:solidFill>
            <a:srgbClr val="A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Nouvelles études</a:t>
            </a:r>
          </a:p>
        </p:txBody>
      </p:sp>
      <p:pic>
        <p:nvPicPr>
          <p:cNvPr id="27" name="Content Placeholder 6" descr="Table&#10;&#10;Description automatically generated">
            <a:extLst>
              <a:ext uri="{FF2B5EF4-FFF2-40B4-BE49-F238E27FC236}">
                <a16:creationId xmlns:a16="http://schemas.microsoft.com/office/drawing/2014/main" id="{C2E75B3C-4A7E-4640-A05D-D90171A4621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29338" y="1252537"/>
            <a:ext cx="4279900" cy="4343400"/>
          </a:xfrm>
        </p:spPr>
      </p:pic>
    </p:spTree>
    <p:extLst>
      <p:ext uri="{BB962C8B-B14F-4D97-AF65-F5344CB8AC3E}">
        <p14:creationId xmlns:p14="http://schemas.microsoft.com/office/powerpoint/2010/main" val="564446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B712-747A-D742-8680-74AD448B46C1}"/>
              </a:ext>
            </a:extLst>
          </p:cNvPr>
          <p:cNvSpPr>
            <a:spLocks noGrp="1"/>
          </p:cNvSpPr>
          <p:nvPr>
            <p:ph type="title"/>
          </p:nvPr>
        </p:nvSpPr>
        <p:spPr/>
        <p:txBody>
          <a:bodyPr/>
          <a:lstStyle/>
          <a:p>
            <a:r>
              <a:rPr lang="en-US" b="1" dirty="0">
                <a:solidFill>
                  <a:srgbClr val="BF4A32"/>
                </a:solidFill>
              </a:rPr>
              <a:t>ÉTAPE 2 : </a:t>
            </a:r>
            <a:r>
              <a:rPr lang="en-US" dirty="0"/>
              <a:t>Analyse </a:t>
            </a:r>
          </a:p>
        </p:txBody>
      </p:sp>
      <p:graphicFrame>
        <p:nvGraphicFramePr>
          <p:cNvPr id="6" name="Content Placeholder 2">
            <a:extLst>
              <a:ext uri="{FF2B5EF4-FFF2-40B4-BE49-F238E27FC236}">
                <a16:creationId xmlns:a16="http://schemas.microsoft.com/office/drawing/2014/main" id="{ECDFA0A6-430F-4C0E-909C-413905E4D1D8}"/>
              </a:ext>
            </a:extLst>
          </p:cNvPr>
          <p:cNvGraphicFramePr>
            <a:graphicFrameLocks noGrp="1"/>
          </p:cNvGraphicFramePr>
          <p:nvPr>
            <p:ph idx="1"/>
            <p:extLst>
              <p:ext uri="{D42A27DB-BD31-4B8C-83A1-F6EECF244321}">
                <p14:modId xmlns:p14="http://schemas.microsoft.com/office/powerpoint/2010/main" val="3355880621"/>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 Placeholder 21">
            <a:extLst>
              <a:ext uri="{FF2B5EF4-FFF2-40B4-BE49-F238E27FC236}">
                <a16:creationId xmlns:a16="http://schemas.microsoft.com/office/drawing/2014/main" id="{7E7AC15F-7B2A-124B-A104-64DC5F6C24B4}"/>
              </a:ext>
            </a:extLst>
          </p:cNvPr>
          <p:cNvSpPr>
            <a:spLocks noGrp="1"/>
          </p:cNvSpPr>
          <p:nvPr>
            <p:ph type="body" sz="half" idx="2"/>
          </p:nvPr>
        </p:nvSpPr>
        <p:spPr/>
        <p:txBody>
          <a:bodyPr/>
          <a:lstStyle/>
          <a:p>
            <a:r>
              <a:rPr lang="en-US" dirty="0" err="1"/>
              <a:t>Composantes</a:t>
            </a:r>
            <a:r>
              <a:rPr lang="en-US" dirty="0"/>
              <a:t> </a:t>
            </a:r>
            <a:r>
              <a:rPr lang="en-US" dirty="0" err="1"/>
              <a:t>analytiques</a:t>
            </a:r>
            <a:r>
              <a:rPr lang="en-US" dirty="0"/>
              <a:t> à inclure dans une évaluation du </a:t>
            </a:r>
            <a:r>
              <a:rPr lang="en-US" dirty="0" err="1"/>
              <a:t>paysage</a:t>
            </a:r>
            <a:r>
              <a:rPr lang="en-US" dirty="0"/>
              <a:t> </a:t>
            </a:r>
            <a:r>
              <a:rPr lang="en-US" dirty="0" err="1"/>
              <a:t>en</a:t>
            </a:r>
            <a:r>
              <a:rPr lang="en-US" dirty="0"/>
              <a:t> se </a:t>
            </a:r>
            <a:r>
              <a:rPr lang="en-US" dirty="0" err="1"/>
              <a:t>basant</a:t>
            </a:r>
            <a:r>
              <a:rPr lang="en-US" dirty="0"/>
              <a:t> sur :</a:t>
            </a:r>
          </a:p>
          <a:p>
            <a:pPr marL="285750" indent="-285750">
              <a:buFont typeface="Arial" panose="020B0604020202020204" pitchFamily="34" charset="0"/>
              <a:buChar char="•"/>
            </a:pPr>
            <a:r>
              <a:rPr lang="en-US" dirty="0">
                <a:effectLst/>
              </a:rPr>
              <a:t>Quelles sont les </a:t>
            </a:r>
            <a:r>
              <a:rPr lang="en-US" b="1" dirty="0">
                <a:effectLst/>
              </a:rPr>
              <a:t>lacunes en matière de connaissances </a:t>
            </a:r>
            <a:r>
              <a:rPr lang="en-US" dirty="0">
                <a:effectLst/>
              </a:rPr>
              <a:t>et de </a:t>
            </a:r>
            <a:r>
              <a:rPr lang="en-US" b="1" dirty="0">
                <a:effectLst/>
              </a:rPr>
              <a:t>données </a:t>
            </a:r>
            <a:r>
              <a:rPr lang="en-US" dirty="0">
                <a:effectLst/>
              </a:rPr>
              <a:t>?</a:t>
            </a:r>
          </a:p>
          <a:p>
            <a:pPr marL="285750" indent="-285750">
              <a:buFont typeface="Arial" panose="020B0604020202020204" pitchFamily="34" charset="0"/>
              <a:buChar char="•"/>
            </a:pPr>
            <a:r>
              <a:rPr lang="en-US" dirty="0"/>
              <a:t>Compte tenu des ressources, quelles analyses sont </a:t>
            </a:r>
            <a:r>
              <a:rPr lang="en-US" b="1" dirty="0"/>
              <a:t>réalisables </a:t>
            </a:r>
            <a:r>
              <a:rPr lang="en-US" dirty="0"/>
              <a:t>dans la zone d'évaluation ?</a:t>
            </a:r>
            <a:endParaRPr lang="en-US" dirty="0">
              <a:effectLst/>
            </a:endParaRPr>
          </a:p>
        </p:txBody>
      </p:sp>
      <p:grpSp>
        <p:nvGrpSpPr>
          <p:cNvPr id="15" name="Group 14">
            <a:extLst>
              <a:ext uri="{FF2B5EF4-FFF2-40B4-BE49-F238E27FC236}">
                <a16:creationId xmlns:a16="http://schemas.microsoft.com/office/drawing/2014/main" id="{C5B1F340-0FCF-2D4B-A634-BA5C1B1F3738}"/>
              </a:ext>
            </a:extLst>
          </p:cNvPr>
          <p:cNvGrpSpPr/>
          <p:nvPr/>
        </p:nvGrpSpPr>
        <p:grpSpPr>
          <a:xfrm>
            <a:off x="9883175" y="322288"/>
            <a:ext cx="1469037" cy="269823"/>
            <a:chOff x="7315200" y="340009"/>
            <a:chExt cx="1469037" cy="269823"/>
          </a:xfrm>
        </p:grpSpPr>
        <p:sp>
          <p:nvSpPr>
            <p:cNvPr id="16" name="Oval 15">
              <a:extLst>
                <a:ext uri="{FF2B5EF4-FFF2-40B4-BE49-F238E27FC236}">
                  <a16:creationId xmlns:a16="http://schemas.microsoft.com/office/drawing/2014/main" id="{4E2E9E30-A408-224D-8A5B-FAEB55F32EEA}"/>
                </a:ext>
              </a:extLst>
            </p:cNvPr>
            <p:cNvSpPr/>
            <p:nvPr/>
          </p:nvSpPr>
          <p:spPr>
            <a:xfrm>
              <a:off x="7315200"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721871C7-6596-B84B-8B7F-B4F522C985AB}"/>
                </a:ext>
              </a:extLst>
            </p:cNvPr>
            <p:cNvSpPr/>
            <p:nvPr/>
          </p:nvSpPr>
          <p:spPr>
            <a:xfrm>
              <a:off x="7714938" y="340009"/>
              <a:ext cx="269823" cy="269823"/>
            </a:xfrm>
            <a:prstGeom prst="ellipse">
              <a:avLst/>
            </a:prstGeom>
            <a:solidFill>
              <a:srgbClr val="A8412C"/>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EF436725-D676-8646-BE7F-25DA74751D5F}"/>
                </a:ext>
              </a:extLst>
            </p:cNvPr>
            <p:cNvSpPr/>
            <p:nvPr/>
          </p:nvSpPr>
          <p:spPr>
            <a:xfrm>
              <a:off x="8114676"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69210CA5-0BC5-D94A-AFAF-6BE00CC306D3}"/>
                </a:ext>
              </a:extLst>
            </p:cNvPr>
            <p:cNvSpPr/>
            <p:nvPr/>
          </p:nvSpPr>
          <p:spPr>
            <a:xfrm>
              <a:off x="8514414"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 name="Oval 2">
            <a:extLst>
              <a:ext uri="{FF2B5EF4-FFF2-40B4-BE49-F238E27FC236}">
                <a16:creationId xmlns:a16="http://schemas.microsoft.com/office/drawing/2014/main" id="{3F8A7874-9182-4C4B-9A2E-3840409E0A7E}"/>
              </a:ext>
            </a:extLst>
          </p:cNvPr>
          <p:cNvSpPr/>
          <p:nvPr/>
        </p:nvSpPr>
        <p:spPr>
          <a:xfrm rot="-1080000">
            <a:off x="126609" y="188041"/>
            <a:ext cx="2774989" cy="1258951"/>
          </a:xfrm>
          <a:prstGeom prst="ellipse">
            <a:avLst/>
          </a:prstGeom>
          <a:solidFill>
            <a:srgbClr val="A8412C"/>
          </a:solidFill>
          <a:ln>
            <a:solidFill>
              <a:srgbClr val="A84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Envisagez également d'intégrer l'analyse de genre</a:t>
            </a:r>
          </a:p>
        </p:txBody>
      </p:sp>
    </p:spTree>
    <p:extLst>
      <p:ext uri="{BB962C8B-B14F-4D97-AF65-F5344CB8AC3E}">
        <p14:creationId xmlns:p14="http://schemas.microsoft.com/office/powerpoint/2010/main" val="531124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406B-6164-AF4C-AE81-B19A9D7AFE6E}"/>
              </a:ext>
            </a:extLst>
          </p:cNvPr>
          <p:cNvSpPr>
            <a:spLocks noGrp="1"/>
          </p:cNvSpPr>
          <p:nvPr>
            <p:ph type="title"/>
          </p:nvPr>
        </p:nvSpPr>
        <p:spPr>
          <a:xfrm>
            <a:off x="7196447" y="1048244"/>
            <a:ext cx="4306428" cy="1600200"/>
          </a:xfrm>
        </p:spPr>
        <p:txBody>
          <a:bodyPr>
            <a:normAutofit fontScale="90000"/>
          </a:bodyPr>
          <a:lstStyle/>
          <a:p>
            <a:pPr algn="r"/>
            <a:r>
              <a:rPr lang="en-US" dirty="0"/>
              <a:t>Diagnostic de la présence </a:t>
            </a:r>
            <a:br>
              <a:rPr lang="en-US" dirty="0"/>
            </a:br>
            <a:r>
              <a:rPr lang="en-US" dirty="0"/>
              <a:t>de facteurs clés de succès </a:t>
            </a:r>
            <a:br>
              <a:rPr lang="en-US" dirty="0"/>
            </a:br>
            <a:endParaRPr lang="en-US" dirty="0"/>
          </a:p>
        </p:txBody>
      </p:sp>
      <p:sp>
        <p:nvSpPr>
          <p:cNvPr id="10" name="Text Placeholder 9">
            <a:extLst>
              <a:ext uri="{FF2B5EF4-FFF2-40B4-BE49-F238E27FC236}">
                <a16:creationId xmlns:a16="http://schemas.microsoft.com/office/drawing/2014/main" id="{CBE7156C-CA6A-D142-A7B7-4187A49C9E64}"/>
              </a:ext>
            </a:extLst>
          </p:cNvPr>
          <p:cNvSpPr>
            <a:spLocks noGrp="1"/>
          </p:cNvSpPr>
          <p:nvPr>
            <p:ph type="body" sz="half" idx="2"/>
          </p:nvPr>
        </p:nvSpPr>
        <p:spPr>
          <a:xfrm>
            <a:off x="7570638" y="2606508"/>
            <a:ext cx="3932237" cy="3811588"/>
          </a:xfrm>
        </p:spPr>
        <p:txBody>
          <a:bodyPr/>
          <a:lstStyle/>
          <a:p>
            <a:pPr marL="285750" indent="-285750" algn="r">
              <a:buFont typeface="Arial" panose="020B0604020202020204" pitchFamily="34" charset="0"/>
              <a:buChar char="•"/>
            </a:pPr>
            <a:r>
              <a:rPr lang="en-US" dirty="0"/>
              <a:t>Dans quelle mesure </a:t>
            </a:r>
            <a:r>
              <a:rPr lang="en-US" b="1" dirty="0"/>
              <a:t>les facteurs clés de succès sont-ils actuellement en place </a:t>
            </a:r>
            <a:r>
              <a:rPr lang="en-US" dirty="0"/>
              <a:t>pour faciliter la restauration?</a:t>
            </a:r>
          </a:p>
          <a:p>
            <a:pPr marL="285750" indent="-285750" algn="r">
              <a:buFont typeface="Arial" panose="020B0604020202020204" pitchFamily="34" charset="0"/>
              <a:buChar char="•"/>
            </a:pPr>
            <a:r>
              <a:rPr lang="en-US" dirty="0"/>
              <a:t>Et </a:t>
            </a:r>
            <a:r>
              <a:rPr lang="en-US" b="1" dirty="0"/>
              <a:t>que faut-il faire </a:t>
            </a:r>
            <a:r>
              <a:rPr lang="en-US" dirty="0"/>
              <a:t>pour répondre aux facteurs clés de succès manquants ?</a:t>
            </a:r>
          </a:p>
        </p:txBody>
      </p:sp>
      <p:pic>
        <p:nvPicPr>
          <p:cNvPr id="6" name="Content Placeholder 5" descr="A picture containing calendar&#10;&#10;Description automatically generated">
            <a:extLst>
              <a:ext uri="{FF2B5EF4-FFF2-40B4-BE49-F238E27FC236}">
                <a16:creationId xmlns:a16="http://schemas.microsoft.com/office/drawing/2014/main" id="{53381F14-C006-9941-887B-DA7071F2BE7C}"/>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808864" y="574815"/>
            <a:ext cx="5604070" cy="4331487"/>
          </a:xfrm>
        </p:spPr>
      </p:pic>
      <p:pic>
        <p:nvPicPr>
          <p:cNvPr id="8" name="Picture 7" descr="Text&#10;&#10;Description automatically generated">
            <a:extLst>
              <a:ext uri="{FF2B5EF4-FFF2-40B4-BE49-F238E27FC236}">
                <a16:creationId xmlns:a16="http://schemas.microsoft.com/office/drawing/2014/main" id="{5133E0E7-A94D-C346-BB4E-87AF3AA8BE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4748" y="4313647"/>
            <a:ext cx="5299836" cy="2073849"/>
          </a:xfrm>
          <a:prstGeom prst="rect">
            <a:avLst/>
          </a:prstGeom>
        </p:spPr>
      </p:pic>
      <p:grpSp>
        <p:nvGrpSpPr>
          <p:cNvPr id="22" name="Group 21">
            <a:extLst>
              <a:ext uri="{FF2B5EF4-FFF2-40B4-BE49-F238E27FC236}">
                <a16:creationId xmlns:a16="http://schemas.microsoft.com/office/drawing/2014/main" id="{5676DFA5-5DF8-7941-8899-6375F10CCB16}"/>
              </a:ext>
            </a:extLst>
          </p:cNvPr>
          <p:cNvGrpSpPr/>
          <p:nvPr/>
        </p:nvGrpSpPr>
        <p:grpSpPr>
          <a:xfrm>
            <a:off x="9883175" y="322288"/>
            <a:ext cx="1469037" cy="269823"/>
            <a:chOff x="7315200" y="340009"/>
            <a:chExt cx="1469037" cy="269823"/>
          </a:xfrm>
        </p:grpSpPr>
        <p:sp>
          <p:nvSpPr>
            <p:cNvPr id="24" name="Oval 23">
              <a:extLst>
                <a:ext uri="{FF2B5EF4-FFF2-40B4-BE49-F238E27FC236}">
                  <a16:creationId xmlns:a16="http://schemas.microsoft.com/office/drawing/2014/main" id="{56548959-A57B-CB44-9846-6333CA16782E}"/>
                </a:ext>
              </a:extLst>
            </p:cNvPr>
            <p:cNvSpPr/>
            <p:nvPr/>
          </p:nvSpPr>
          <p:spPr>
            <a:xfrm>
              <a:off x="7315200"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B140B6A2-096B-0448-A006-8C2CD48C4A06}"/>
                </a:ext>
              </a:extLst>
            </p:cNvPr>
            <p:cNvSpPr/>
            <p:nvPr/>
          </p:nvSpPr>
          <p:spPr>
            <a:xfrm>
              <a:off x="7714938"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C1AD1991-BC5A-D14E-918C-DFCC36020274}"/>
                </a:ext>
              </a:extLst>
            </p:cNvPr>
            <p:cNvSpPr/>
            <p:nvPr/>
          </p:nvSpPr>
          <p:spPr>
            <a:xfrm>
              <a:off x="8114676" y="340009"/>
              <a:ext cx="269823" cy="269823"/>
            </a:xfrm>
            <a:prstGeom prst="ellipse">
              <a:avLst/>
            </a:prstGeom>
            <a:solidFill>
              <a:srgbClr val="A8412C"/>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14787CA1-6E7C-C14B-A293-00E8EFDC845E}"/>
                </a:ext>
              </a:extLst>
            </p:cNvPr>
            <p:cNvSpPr/>
            <p:nvPr/>
          </p:nvSpPr>
          <p:spPr>
            <a:xfrm>
              <a:off x="8514414"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1" name="Picture 10" descr="Diagram&#10;&#10;Description automatically generated with medium confidence">
            <a:extLst>
              <a:ext uri="{FF2B5EF4-FFF2-40B4-BE49-F238E27FC236}">
                <a16:creationId xmlns:a16="http://schemas.microsoft.com/office/drawing/2014/main" id="{39E025CF-94B9-7D46-AEFD-68EC833F2D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29851" y="4391804"/>
            <a:ext cx="1408878" cy="1634122"/>
          </a:xfrm>
          <a:prstGeom prst="rect">
            <a:avLst/>
          </a:prstGeom>
        </p:spPr>
      </p:pic>
    </p:spTree>
    <p:extLst>
      <p:ext uri="{BB962C8B-B14F-4D97-AF65-F5344CB8AC3E}">
        <p14:creationId xmlns:p14="http://schemas.microsoft.com/office/powerpoint/2010/main" val="43521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8F65-EF3D-2F4A-BC03-53CB78FD602E}"/>
              </a:ext>
            </a:extLst>
          </p:cNvPr>
          <p:cNvSpPr>
            <a:spLocks noGrp="1"/>
          </p:cNvSpPr>
          <p:nvPr>
            <p:ph type="title"/>
          </p:nvPr>
        </p:nvSpPr>
        <p:spPr>
          <a:xfrm>
            <a:off x="7840461" y="997977"/>
            <a:ext cx="3932237" cy="1600200"/>
          </a:xfrm>
        </p:spPr>
        <p:txBody>
          <a:bodyPr>
            <a:normAutofit fontScale="90000"/>
          </a:bodyPr>
          <a:lstStyle/>
          <a:p>
            <a:r>
              <a:rPr lang="en-US" dirty="0"/>
              <a:t>Évaluation du potentiel d'investissements privés</a:t>
            </a:r>
            <a:br>
              <a:rPr lang="en-US" dirty="0"/>
            </a:br>
            <a:endParaRPr lang="en-US" dirty="0"/>
          </a:p>
        </p:txBody>
      </p:sp>
      <p:sp>
        <p:nvSpPr>
          <p:cNvPr id="9" name="Text Placeholder 8">
            <a:extLst>
              <a:ext uri="{FF2B5EF4-FFF2-40B4-BE49-F238E27FC236}">
                <a16:creationId xmlns:a16="http://schemas.microsoft.com/office/drawing/2014/main" id="{78489417-C85A-5348-B536-B0FD914813A3}"/>
              </a:ext>
            </a:extLst>
          </p:cNvPr>
          <p:cNvSpPr>
            <a:spLocks noGrp="1"/>
          </p:cNvSpPr>
          <p:nvPr>
            <p:ph type="body" sz="half" idx="2"/>
          </p:nvPr>
        </p:nvSpPr>
        <p:spPr>
          <a:xfrm>
            <a:off x="7840461" y="2598177"/>
            <a:ext cx="3932237" cy="3811588"/>
          </a:xfrm>
        </p:spPr>
        <p:txBody>
          <a:bodyPr/>
          <a:lstStyle/>
          <a:p>
            <a:pPr marL="285750" indent="-285750">
              <a:buFont typeface="Arial" panose="020B0604020202020204" pitchFamily="34" charset="0"/>
              <a:buChar char="•"/>
            </a:pPr>
            <a:r>
              <a:rPr lang="en-US" dirty="0"/>
              <a:t>Quel est le </a:t>
            </a:r>
            <a:r>
              <a:rPr lang="en-US" b="1" dirty="0"/>
              <a:t>potentiel d'</a:t>
            </a:r>
            <a:r>
              <a:rPr lang="en-US" dirty="0"/>
              <a:t>investissement du secteur privé dans les options de restauration sélectionnées ? </a:t>
            </a:r>
          </a:p>
          <a:p>
            <a:pPr marL="285750" indent="-285750">
              <a:buFont typeface="Arial" panose="020B0604020202020204" pitchFamily="34" charset="0"/>
              <a:buChar char="•"/>
            </a:pPr>
            <a:r>
              <a:rPr lang="en-US" dirty="0"/>
              <a:t>Quels sont les </a:t>
            </a:r>
            <a:r>
              <a:rPr lang="en-US" b="1" dirty="0"/>
              <a:t>obstacles </a:t>
            </a:r>
            <a:r>
              <a:rPr lang="en-US" dirty="0"/>
              <a:t>existants et comment les surmonter ?</a:t>
            </a:r>
          </a:p>
          <a:p>
            <a:pPr marL="285750" indent="-285750">
              <a:buFont typeface="Arial" panose="020B0604020202020204" pitchFamily="34" charset="0"/>
              <a:buChar char="•"/>
            </a:pPr>
            <a:r>
              <a:rPr lang="en-US" dirty="0"/>
              <a:t>Quels </a:t>
            </a:r>
            <a:r>
              <a:rPr lang="en-US" b="1" dirty="0"/>
              <a:t>instruments de réduction des risques </a:t>
            </a:r>
            <a:r>
              <a:rPr lang="en-US" dirty="0"/>
              <a:t>sont disponibles ou nécessaires ?</a:t>
            </a:r>
          </a:p>
        </p:txBody>
      </p:sp>
      <p:pic>
        <p:nvPicPr>
          <p:cNvPr id="10" name="Content Placeholder 4" descr="Timeline&#10;&#10;Description automatically generated">
            <a:extLst>
              <a:ext uri="{FF2B5EF4-FFF2-40B4-BE49-F238E27FC236}">
                <a16:creationId xmlns:a16="http://schemas.microsoft.com/office/drawing/2014/main" id="{B379EB98-DA36-F64C-916B-86E5710737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133891" cy="6651960"/>
          </a:xfrm>
          <a:prstGeom prst="rect">
            <a:avLst/>
          </a:prstGeom>
        </p:spPr>
      </p:pic>
      <p:pic>
        <p:nvPicPr>
          <p:cNvPr id="25" name="Picture 24">
            <a:extLst>
              <a:ext uri="{FF2B5EF4-FFF2-40B4-BE49-F238E27FC236}">
                <a16:creationId xmlns:a16="http://schemas.microsoft.com/office/drawing/2014/main" id="{15588DB8-5ECF-724B-95D2-F682683EBD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3891" y="5713696"/>
            <a:ext cx="3272951" cy="359058"/>
          </a:xfrm>
          <a:prstGeom prst="rect">
            <a:avLst/>
          </a:prstGeom>
        </p:spPr>
      </p:pic>
      <p:grpSp>
        <p:nvGrpSpPr>
          <p:cNvPr id="24" name="Group 23">
            <a:extLst>
              <a:ext uri="{FF2B5EF4-FFF2-40B4-BE49-F238E27FC236}">
                <a16:creationId xmlns:a16="http://schemas.microsoft.com/office/drawing/2014/main" id="{A862EE0E-E4E0-2D42-A08D-AACF6D0210A3}"/>
              </a:ext>
            </a:extLst>
          </p:cNvPr>
          <p:cNvGrpSpPr/>
          <p:nvPr/>
        </p:nvGrpSpPr>
        <p:grpSpPr>
          <a:xfrm>
            <a:off x="9883175" y="322288"/>
            <a:ext cx="1469037" cy="269823"/>
            <a:chOff x="7315200" y="340009"/>
            <a:chExt cx="1469037" cy="269823"/>
          </a:xfrm>
        </p:grpSpPr>
        <p:sp>
          <p:nvSpPr>
            <p:cNvPr id="26" name="Oval 25">
              <a:extLst>
                <a:ext uri="{FF2B5EF4-FFF2-40B4-BE49-F238E27FC236}">
                  <a16:creationId xmlns:a16="http://schemas.microsoft.com/office/drawing/2014/main" id="{657667C7-D924-A14E-8452-9CFABCAB84FA}"/>
                </a:ext>
              </a:extLst>
            </p:cNvPr>
            <p:cNvSpPr/>
            <p:nvPr/>
          </p:nvSpPr>
          <p:spPr>
            <a:xfrm>
              <a:off x="7315200"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C0E3DCD7-9BCB-0D4B-AC1E-70E9EF7DC4D3}"/>
                </a:ext>
              </a:extLst>
            </p:cNvPr>
            <p:cNvSpPr/>
            <p:nvPr/>
          </p:nvSpPr>
          <p:spPr>
            <a:xfrm>
              <a:off x="7714938"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Oval 27">
              <a:extLst>
                <a:ext uri="{FF2B5EF4-FFF2-40B4-BE49-F238E27FC236}">
                  <a16:creationId xmlns:a16="http://schemas.microsoft.com/office/drawing/2014/main" id="{EBDA3718-4BD8-D742-B321-96B0B031654F}"/>
                </a:ext>
              </a:extLst>
            </p:cNvPr>
            <p:cNvSpPr/>
            <p:nvPr/>
          </p:nvSpPr>
          <p:spPr>
            <a:xfrm>
              <a:off x="8114676"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Oval 28">
              <a:extLst>
                <a:ext uri="{FF2B5EF4-FFF2-40B4-BE49-F238E27FC236}">
                  <a16:creationId xmlns:a16="http://schemas.microsoft.com/office/drawing/2014/main" id="{702FA85D-FDBA-0244-9B82-5B2B85D1BEC4}"/>
                </a:ext>
              </a:extLst>
            </p:cNvPr>
            <p:cNvSpPr/>
            <p:nvPr/>
          </p:nvSpPr>
          <p:spPr>
            <a:xfrm>
              <a:off x="8514414" y="340009"/>
              <a:ext cx="269823" cy="269823"/>
            </a:xfrm>
            <a:prstGeom prst="ellipse">
              <a:avLst/>
            </a:prstGeom>
            <a:solidFill>
              <a:srgbClr val="A8412C"/>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67080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49930-F5E6-384B-8CC2-69600C6DFFE1}"/>
              </a:ext>
            </a:extLst>
          </p:cNvPr>
          <p:cNvSpPr>
            <a:spLocks noGrp="1"/>
          </p:cNvSpPr>
          <p:nvPr>
            <p:ph type="title"/>
          </p:nvPr>
        </p:nvSpPr>
        <p:spPr>
          <a:xfrm>
            <a:off x="5088055" y="436776"/>
            <a:ext cx="7103945" cy="1325563"/>
          </a:xfrm>
        </p:spPr>
        <p:txBody>
          <a:bodyPr>
            <a:normAutofit fontScale="90000"/>
          </a:bodyPr>
          <a:lstStyle/>
          <a:p>
            <a:r>
              <a:rPr lang="en-US" sz="4000" b="1" dirty="0">
                <a:solidFill>
                  <a:srgbClr val="0070C0"/>
                </a:solidFill>
              </a:rPr>
              <a:t>Phase 3 : </a:t>
            </a:r>
            <a:r>
              <a:rPr lang="en-US" sz="4000" b="1" dirty="0"/>
              <a:t>Des</a:t>
            </a:r>
            <a:r>
              <a:rPr lang="en-US" sz="4000" b="1" dirty="0">
                <a:solidFill>
                  <a:srgbClr val="0070C0"/>
                </a:solidFill>
              </a:rPr>
              <a:t> </a:t>
            </a:r>
            <a:r>
              <a:rPr lang="en-US" sz="4000" b="1" dirty="0" err="1"/>
              <a:t>résultats</a:t>
            </a:r>
            <a:r>
              <a:rPr lang="en-US" sz="4000" b="1" dirty="0"/>
              <a:t> de </a:t>
            </a:r>
            <a:r>
              <a:rPr lang="en-US" sz="4000" b="1" dirty="0" err="1"/>
              <a:t>l’évaluation</a:t>
            </a:r>
            <a:r>
              <a:rPr lang="en-US" sz="4000" b="1" dirty="0"/>
              <a:t> aux recommandations </a:t>
            </a:r>
            <a:br>
              <a:rPr lang="en-US" dirty="0"/>
            </a:br>
            <a:endParaRPr lang="en-US" dirty="0"/>
          </a:p>
        </p:txBody>
      </p:sp>
      <p:pic>
        <p:nvPicPr>
          <p:cNvPr id="5" name="Content Placeholder 4" descr="A picture containing text&#10;&#10;Description automatically generated">
            <a:extLst>
              <a:ext uri="{FF2B5EF4-FFF2-40B4-BE49-F238E27FC236}">
                <a16:creationId xmlns:a16="http://schemas.microsoft.com/office/drawing/2014/main" id="{6360E82F-5246-DE48-94C2-4D7E748D526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 y="0"/>
            <a:ext cx="4918841" cy="6861046"/>
          </a:xfrm>
        </p:spPr>
      </p:pic>
      <p:sp>
        <p:nvSpPr>
          <p:cNvPr id="9" name="TextBox 8">
            <a:extLst>
              <a:ext uri="{FF2B5EF4-FFF2-40B4-BE49-F238E27FC236}">
                <a16:creationId xmlns:a16="http://schemas.microsoft.com/office/drawing/2014/main" id="{842BD7DB-2829-9841-8EFA-CF19E6FE84EE}"/>
              </a:ext>
            </a:extLst>
          </p:cNvPr>
          <p:cNvSpPr txBox="1"/>
          <p:nvPr/>
        </p:nvSpPr>
        <p:spPr>
          <a:xfrm>
            <a:off x="5486400" y="1892968"/>
            <a:ext cx="5867399" cy="2805063"/>
          </a:xfrm>
          <a:prstGeom prst="rect">
            <a:avLst/>
          </a:prstGeom>
          <a:noFill/>
        </p:spPr>
        <p:txBody>
          <a:bodyPr wrap="square" rtlCol="0">
            <a:spAutoFit/>
          </a:bodyPr>
          <a:lstStyle/>
          <a:p>
            <a:pPr marL="285750" indent="-285750">
              <a:lnSpc>
                <a:spcPct val="150000"/>
              </a:lnSpc>
              <a:buFont typeface="Wingdings" pitchFamily="2" charset="2"/>
              <a:buChar char="ü"/>
            </a:pPr>
            <a:r>
              <a:rPr lang="en-US" sz="2400" dirty="0"/>
              <a:t>Validation des résultats par les parties prenantes </a:t>
            </a:r>
          </a:p>
          <a:p>
            <a:pPr marL="285750" indent="-285750">
              <a:lnSpc>
                <a:spcPct val="150000"/>
              </a:lnSpc>
              <a:buFont typeface="Wingdings" pitchFamily="2" charset="2"/>
              <a:buChar char="ü"/>
            </a:pPr>
            <a:r>
              <a:rPr lang="en-US" sz="2400" dirty="0"/>
              <a:t>Soutenir les résultats de l'évaluation auprès des décideurs.</a:t>
            </a:r>
          </a:p>
          <a:p>
            <a:pPr marL="285750" indent="-285750">
              <a:lnSpc>
                <a:spcPct val="150000"/>
              </a:lnSpc>
              <a:buFont typeface="Wingdings" pitchFamily="2" charset="2"/>
              <a:buChar char="ü"/>
            </a:pPr>
            <a:r>
              <a:rPr lang="en-US" sz="2400" dirty="0"/>
              <a:t>Rédiger des recommandations politiques et institutionnelles et planifier les prochaines étapes. </a:t>
            </a:r>
          </a:p>
        </p:txBody>
      </p:sp>
    </p:spTree>
    <p:extLst>
      <p:ext uri="{BB962C8B-B14F-4D97-AF65-F5344CB8AC3E}">
        <p14:creationId xmlns:p14="http://schemas.microsoft.com/office/powerpoint/2010/main" val="417766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E1F2-D504-4B4A-BFC4-A860A142EC93}"/>
              </a:ext>
            </a:extLst>
          </p:cNvPr>
          <p:cNvSpPr>
            <a:spLocks noGrp="1"/>
          </p:cNvSpPr>
          <p:nvPr>
            <p:ph type="title"/>
          </p:nvPr>
        </p:nvSpPr>
        <p:spPr>
          <a:xfrm>
            <a:off x="549087" y="268940"/>
            <a:ext cx="4520453" cy="2738315"/>
          </a:xfrm>
        </p:spPr>
        <p:txBody>
          <a:bodyPr/>
          <a:lstStyle/>
          <a:p>
            <a:r>
              <a:rPr lang="en-US" sz="2800" dirty="0"/>
              <a:t>Qu'est-ce </a:t>
            </a:r>
            <a:r>
              <a:rPr lang="en-US" sz="2800" dirty="0" err="1"/>
              <a:t>qu'un</a:t>
            </a:r>
            <a:r>
              <a:rPr lang="en-US" sz="2800" dirty="0"/>
              <a:t> </a:t>
            </a:r>
            <a:r>
              <a:rPr lang="en-US" sz="2800" dirty="0" err="1"/>
              <a:t>paysage</a:t>
            </a:r>
            <a:r>
              <a:rPr lang="en-US" sz="2800" dirty="0"/>
              <a:t> dans le </a:t>
            </a:r>
            <a:r>
              <a:rPr lang="en-US" sz="2800" dirty="0" err="1"/>
              <a:t>contexte</a:t>
            </a:r>
            <a:r>
              <a:rPr lang="en-US" sz="2800" dirty="0"/>
              <a:t> du </a:t>
            </a:r>
            <a:r>
              <a:rPr lang="en-US" sz="2800" dirty="0" err="1"/>
              <a:t>changement</a:t>
            </a:r>
            <a:r>
              <a:rPr lang="en-US" sz="2800" dirty="0"/>
              <a:t> </a:t>
            </a:r>
            <a:r>
              <a:rPr lang="en-US" sz="2800" dirty="0" err="1"/>
              <a:t>climatiques</a:t>
            </a:r>
            <a:r>
              <a:rPr lang="en-US" sz="2800" dirty="0"/>
              <a:t> ?</a:t>
            </a:r>
          </a:p>
        </p:txBody>
      </p:sp>
      <p:sp>
        <p:nvSpPr>
          <p:cNvPr id="6" name="Text Placeholder 5">
            <a:extLst>
              <a:ext uri="{FF2B5EF4-FFF2-40B4-BE49-F238E27FC236}">
                <a16:creationId xmlns:a16="http://schemas.microsoft.com/office/drawing/2014/main" id="{E458AE81-A265-804D-890B-2B5449823285}"/>
              </a:ext>
            </a:extLst>
          </p:cNvPr>
          <p:cNvSpPr>
            <a:spLocks noGrp="1"/>
          </p:cNvSpPr>
          <p:nvPr>
            <p:ph type="body" sz="half" idx="2"/>
          </p:nvPr>
        </p:nvSpPr>
        <p:spPr>
          <a:xfrm>
            <a:off x="766249" y="1923472"/>
            <a:ext cx="3855720" cy="3011056"/>
          </a:xfrm>
        </p:spPr>
        <p:txBody>
          <a:bodyPr>
            <a:normAutofit fontScale="85000" lnSpcReduction="20000"/>
          </a:bodyPr>
          <a:lstStyle/>
          <a:p>
            <a:r>
              <a:rPr lang="en-GB" sz="1900" dirty="0">
                <a:solidFill>
                  <a:schemeClr val="bg1"/>
                </a:solidFill>
              </a:rPr>
              <a:t>Un </a:t>
            </a:r>
            <a:r>
              <a:rPr lang="en-GB" sz="1900" b="1" dirty="0">
                <a:solidFill>
                  <a:schemeClr val="bg1"/>
                </a:solidFill>
              </a:rPr>
              <a:t>paysage </a:t>
            </a:r>
            <a:r>
              <a:rPr lang="en-GB" sz="1900" dirty="0">
                <a:solidFill>
                  <a:schemeClr val="bg1"/>
                </a:solidFill>
              </a:rPr>
              <a:t>est </a:t>
            </a:r>
            <a:r>
              <a:rPr lang="en-GB" sz="1900" dirty="0" err="1">
                <a:solidFill>
                  <a:schemeClr val="bg1"/>
                </a:solidFill>
              </a:rPr>
              <a:t>une</a:t>
            </a:r>
            <a:r>
              <a:rPr lang="en-GB" sz="1900" dirty="0">
                <a:solidFill>
                  <a:schemeClr val="bg1"/>
                </a:solidFill>
              </a:rPr>
              <a:t> </a:t>
            </a:r>
            <a:r>
              <a:rPr lang="en-GB" sz="1900" b="1" dirty="0" err="1"/>
              <a:t>mosaïque</a:t>
            </a:r>
            <a:r>
              <a:rPr lang="en-GB" sz="1900" dirty="0">
                <a:solidFill>
                  <a:schemeClr val="bg1"/>
                </a:solidFill>
              </a:rPr>
              <a:t> </a:t>
            </a:r>
            <a:r>
              <a:rPr lang="en-GB" sz="1900" dirty="0" err="1">
                <a:solidFill>
                  <a:schemeClr val="bg1"/>
                </a:solidFill>
              </a:rPr>
              <a:t>présentant</a:t>
            </a:r>
            <a:r>
              <a:rPr lang="en-GB" sz="1900" dirty="0">
                <a:solidFill>
                  <a:schemeClr val="bg1"/>
                </a:solidFill>
              </a:rPr>
              <a:t> les </a:t>
            </a:r>
            <a:r>
              <a:rPr lang="en-GB" sz="1900" dirty="0" err="1">
                <a:solidFill>
                  <a:schemeClr val="bg1"/>
                </a:solidFill>
              </a:rPr>
              <a:t>différentes</a:t>
            </a:r>
            <a:r>
              <a:rPr lang="en-GB" sz="1900" dirty="0">
                <a:solidFill>
                  <a:schemeClr val="bg1"/>
                </a:solidFill>
              </a:rPr>
              <a:t> utilisations du sol avec des composantes multiples et des interactions entre et à travers les </a:t>
            </a:r>
            <a:r>
              <a:rPr lang="en-GB" sz="1900" b="1" dirty="0"/>
              <a:t>processus écologiques, sociaux et socio-écologiques </a:t>
            </a:r>
            <a:r>
              <a:rPr lang="en-GB" sz="1900" dirty="0">
                <a:solidFill>
                  <a:schemeClr val="bg1"/>
                </a:solidFill>
              </a:rPr>
              <a:t>(interactions fonctionnelles), composé de </a:t>
            </a:r>
            <a:r>
              <a:rPr lang="en-GB" sz="1900" b="1" dirty="0"/>
              <a:t>multiples acteurs </a:t>
            </a:r>
            <a:r>
              <a:rPr lang="en-GB" sz="1900" dirty="0">
                <a:solidFill>
                  <a:schemeClr val="bg1"/>
                </a:solidFill>
              </a:rPr>
              <a:t>et parties prenantes aux intérêts variés (espaces négociés), et composé de composantes imbriquées se produisant à </a:t>
            </a:r>
            <a:r>
              <a:rPr lang="en-GB" sz="1900" b="1" dirty="0"/>
              <a:t>différentes échelles </a:t>
            </a:r>
            <a:r>
              <a:rPr lang="en-GB" sz="1900" dirty="0">
                <a:solidFill>
                  <a:schemeClr val="bg1"/>
                </a:solidFill>
              </a:rPr>
              <a:t>(échelles multiples). </a:t>
            </a:r>
          </a:p>
          <a:p>
            <a:endParaRPr lang="en-US" dirty="0"/>
          </a:p>
        </p:txBody>
      </p:sp>
      <p:pic>
        <p:nvPicPr>
          <p:cNvPr id="7" name="Content Placeholder 4" descr="Diagram&#10;&#10;Description automatically generated">
            <a:extLst>
              <a:ext uri="{FF2B5EF4-FFF2-40B4-BE49-F238E27FC236}">
                <a16:creationId xmlns:a16="http://schemas.microsoft.com/office/drawing/2014/main" id="{8598E919-2041-304F-9E4B-436831524F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2637" y="1159329"/>
            <a:ext cx="5998846" cy="4228194"/>
          </a:xfrm>
          <a:prstGeom prst="rect">
            <a:avLst/>
          </a:prstGeom>
        </p:spPr>
      </p:pic>
      <p:sp>
        <p:nvSpPr>
          <p:cNvPr id="9" name="TextBox 8">
            <a:extLst>
              <a:ext uri="{FF2B5EF4-FFF2-40B4-BE49-F238E27FC236}">
                <a16:creationId xmlns:a16="http://schemas.microsoft.com/office/drawing/2014/main" id="{A65BE007-2DB9-5C45-85DB-BFE0503A96C7}"/>
              </a:ext>
            </a:extLst>
          </p:cNvPr>
          <p:cNvSpPr txBox="1"/>
          <p:nvPr/>
        </p:nvSpPr>
        <p:spPr>
          <a:xfrm>
            <a:off x="10888133" y="5544782"/>
            <a:ext cx="260773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9A1AB"/>
                </a:solidFill>
                <a:effectLst/>
                <a:uLnTx/>
                <a:uFillTx/>
                <a:latin typeface="Franklin Gothic Book" panose="020B0503020102020204"/>
                <a:ea typeface="+mn-ea"/>
                <a:cs typeface="+mn-cs"/>
              </a:rPr>
              <a:t>FAO. 2017. </a:t>
            </a:r>
          </a:p>
        </p:txBody>
      </p:sp>
      <p:sp>
        <p:nvSpPr>
          <p:cNvPr id="13" name="TextBox 12">
            <a:extLst>
              <a:ext uri="{FF2B5EF4-FFF2-40B4-BE49-F238E27FC236}">
                <a16:creationId xmlns:a16="http://schemas.microsoft.com/office/drawing/2014/main" id="{35EAD452-B08C-DA43-BD36-1CE360A1CBBC}"/>
              </a:ext>
            </a:extLst>
          </p:cNvPr>
          <p:cNvSpPr txBox="1"/>
          <p:nvPr/>
        </p:nvSpPr>
        <p:spPr>
          <a:xfrm>
            <a:off x="2895600" y="6018311"/>
            <a:ext cx="260773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Minang </a:t>
            </a:r>
            <a:r>
              <a:rPr kumimoji="0" lang="fr-FR" sz="1400" b="0" i="0" u="none" strike="noStrike" kern="1200" cap="none" spc="0" normalizeH="0" baseline="0" noProof="0" dirty="0">
                <a:ln>
                  <a:noFill/>
                </a:ln>
                <a:solidFill>
                  <a:prstClr val="white"/>
                </a:solidFill>
                <a:effectLst/>
                <a:uLnTx/>
                <a:uFillTx/>
                <a:latin typeface="Franklin Gothic Book" panose="020B0503020102020204"/>
                <a:ea typeface="+mn-ea"/>
                <a:cs typeface="+mn-cs"/>
              </a:rPr>
              <a:t>et al. 2015</a:t>
            </a:r>
            <a:endParaRPr kumimoji="0" lang="en-US" sz="14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46387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2790D-6388-814C-A6C8-E170D385F514}"/>
              </a:ext>
            </a:extLst>
          </p:cNvPr>
          <p:cNvSpPr>
            <a:spLocks noGrp="1"/>
          </p:cNvSpPr>
          <p:nvPr>
            <p:ph type="title"/>
          </p:nvPr>
        </p:nvSpPr>
        <p:spPr/>
        <p:txBody>
          <a:bodyPr/>
          <a:lstStyle/>
          <a:p>
            <a:r>
              <a:rPr lang="en-US" dirty="0"/>
              <a:t> Principaux résultats de </a:t>
            </a:r>
            <a:r>
              <a:rPr lang="en-US" dirty="0" err="1"/>
              <a:t>l'évaluation</a:t>
            </a:r>
            <a:r>
              <a:rPr lang="en-US" dirty="0"/>
              <a:t> du paysage </a:t>
            </a:r>
          </a:p>
        </p:txBody>
      </p:sp>
      <p:graphicFrame>
        <p:nvGraphicFramePr>
          <p:cNvPr id="10" name="Content Placeholder 6">
            <a:extLst>
              <a:ext uri="{FF2B5EF4-FFF2-40B4-BE49-F238E27FC236}">
                <a16:creationId xmlns:a16="http://schemas.microsoft.com/office/drawing/2014/main" id="{E3B07B3F-6DB9-401C-A4C5-3CB88777CCBE}"/>
              </a:ext>
            </a:extLst>
          </p:cNvPr>
          <p:cNvGraphicFramePr>
            <a:graphicFrameLocks noGrp="1"/>
          </p:cNvGraphicFramePr>
          <p:nvPr>
            <p:ph idx="1"/>
            <p:extLst>
              <p:ext uri="{D42A27DB-BD31-4B8C-83A1-F6EECF244321}">
                <p14:modId xmlns:p14="http://schemas.microsoft.com/office/powerpoint/2010/main" val="1860502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2818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02CF8A9-5852-1441-9414-655D90FA85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5852" y="643466"/>
            <a:ext cx="9860295" cy="5571067"/>
          </a:xfrm>
          <a:prstGeom prst="rect">
            <a:avLst/>
          </a:prstGeom>
        </p:spPr>
      </p:pic>
      <p:sp>
        <p:nvSpPr>
          <p:cNvPr id="4" name="TextBox 3">
            <a:extLst>
              <a:ext uri="{FF2B5EF4-FFF2-40B4-BE49-F238E27FC236}">
                <a16:creationId xmlns:a16="http://schemas.microsoft.com/office/drawing/2014/main" id="{5E40E888-69CD-4648-819C-B562A8C2EC6F}"/>
              </a:ext>
            </a:extLst>
          </p:cNvPr>
          <p:cNvSpPr txBox="1"/>
          <p:nvPr/>
        </p:nvSpPr>
        <p:spPr>
          <a:xfrm>
            <a:off x="4363453" y="2999874"/>
            <a:ext cx="4924926" cy="1107996"/>
          </a:xfrm>
          <a:prstGeom prst="rect">
            <a:avLst/>
          </a:prstGeom>
          <a:noFill/>
        </p:spPr>
        <p:txBody>
          <a:bodyPr wrap="square" rtlCol="0">
            <a:spAutoFit/>
          </a:bodyPr>
          <a:lstStyle/>
          <a:p>
            <a:r>
              <a:rPr lang="en-US" sz="6600" b="1" dirty="0">
                <a:solidFill>
                  <a:schemeClr val="bg1"/>
                </a:solidFill>
              </a:rPr>
              <a:t>Merci !</a:t>
            </a:r>
          </a:p>
        </p:txBody>
      </p:sp>
    </p:spTree>
    <p:extLst>
      <p:ext uri="{BB962C8B-B14F-4D97-AF65-F5344CB8AC3E}">
        <p14:creationId xmlns:p14="http://schemas.microsoft.com/office/powerpoint/2010/main" val="612036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2855-A852-064F-B168-F21B367C23AB}"/>
              </a:ext>
            </a:extLst>
          </p:cNvPr>
          <p:cNvSpPr>
            <a:spLocks noGrp="1"/>
          </p:cNvSpPr>
          <p:nvPr>
            <p:ph type="title"/>
          </p:nvPr>
        </p:nvSpPr>
        <p:spPr/>
        <p:txBody>
          <a:bodyPr/>
          <a:lstStyle/>
          <a:p>
            <a:r>
              <a:rPr lang="en-US" dirty="0"/>
              <a:t>Références clés</a:t>
            </a:r>
          </a:p>
        </p:txBody>
      </p:sp>
      <p:sp>
        <p:nvSpPr>
          <p:cNvPr id="3" name="Content Placeholder 2">
            <a:extLst>
              <a:ext uri="{FF2B5EF4-FFF2-40B4-BE49-F238E27FC236}">
                <a16:creationId xmlns:a16="http://schemas.microsoft.com/office/drawing/2014/main" id="{9947A2B3-7E72-CB47-85E5-00645602C509}"/>
              </a:ext>
            </a:extLst>
          </p:cNvPr>
          <p:cNvSpPr>
            <a:spLocks noGrp="1"/>
          </p:cNvSpPr>
          <p:nvPr>
            <p:ph idx="1"/>
          </p:nvPr>
        </p:nvSpPr>
        <p:spPr/>
        <p:txBody>
          <a:bodyPr>
            <a:normAutofit fontScale="62500" lnSpcReduction="20000"/>
          </a:bodyPr>
          <a:lstStyle/>
          <a:p>
            <a:r>
              <a:rPr lang="en-GB" b="1" dirty="0"/>
              <a:t>FAO. </a:t>
            </a:r>
            <a:r>
              <a:rPr lang="en-GB" dirty="0"/>
              <a:t>2011. Évaluations de la dégradation des terres dans les zones arides (LADA) : manuels d'évaluation au niveau local. </a:t>
            </a:r>
            <a:r>
              <a:rPr lang="en-GB" u="sng" dirty="0">
                <a:hlinkClick r:id="rId3"/>
              </a:rPr>
              <a:t>https://www.</a:t>
            </a:r>
            <a:r>
              <a:rPr lang="en-GB" dirty="0"/>
              <a:t>fao.org/nr/kagera/tools-and-methods/lada-local-level-assessment-manuals/en/ </a:t>
            </a:r>
            <a:endParaRPr lang="en-US" dirty="0"/>
          </a:p>
          <a:p>
            <a:r>
              <a:rPr lang="en-US" b="1" dirty="0"/>
              <a:t>FAO</a:t>
            </a:r>
            <a:r>
              <a:rPr lang="en-US" dirty="0"/>
              <a:t>. 2017. Des paysages pour la vie.  Approches de la gestion des paysages pour une alimentation et une agriculture durables https://www.fao.org/3/i8324en/i8324en.pdf. </a:t>
            </a:r>
          </a:p>
          <a:p>
            <a:r>
              <a:rPr lang="en-US" b="1" dirty="0"/>
              <a:t>Conservation International. </a:t>
            </a:r>
            <a:r>
              <a:rPr lang="en-US" dirty="0"/>
              <a:t>2017. Cadre d'évaluation des paysages : Concepts et lignes directrices. (également disponible sur https://www.conservation.org/projects/landscape-assessment-framework) </a:t>
            </a:r>
          </a:p>
          <a:p>
            <a:r>
              <a:rPr lang="en-GB" b="1" dirty="0"/>
              <a:t>LA FAO. </a:t>
            </a:r>
            <a:r>
              <a:rPr lang="en-GB" dirty="0"/>
              <a:t>2017</a:t>
            </a:r>
            <a:r>
              <a:rPr lang="en-GB" b="1" dirty="0"/>
              <a:t>. </a:t>
            </a:r>
            <a:r>
              <a:rPr lang="en-GB" dirty="0"/>
              <a:t>Step-by-step guide to implement landscape approaches for climate-smart agriculture. </a:t>
            </a:r>
            <a:r>
              <a:rPr lang="en-GB" u="sng" dirty="0">
                <a:hlinkClick r:id="rId4"/>
              </a:rPr>
              <a:t>https://www.</a:t>
            </a:r>
            <a:r>
              <a:rPr lang="en-GB" b="1" dirty="0"/>
              <a:t>fao.org/climate-smart-agriculture-sourcebook/concept/module-a3-landscapes/chapter-a3-3/en/ </a:t>
            </a:r>
            <a:endParaRPr lang="en-US" dirty="0"/>
          </a:p>
          <a:p>
            <a:r>
              <a:rPr lang="en-US" b="1" dirty="0" err="1"/>
              <a:t> Minang </a:t>
            </a:r>
            <a:r>
              <a:rPr lang="en-US" b="1" dirty="0"/>
              <a:t>et al.</a:t>
            </a:r>
            <a:r>
              <a:rPr lang="en-US" dirty="0"/>
              <a:t>.2015. Paysages intelligents face au climat : Multifonctionnalité en pratique. Nairobi, Kenya : World Agroforestry Centre (ICRAF). </a:t>
            </a:r>
            <a:r>
              <a:rPr lang="en-US" u="sng" dirty="0">
                <a:hlinkClick r:id="rId5"/>
              </a:rPr>
              <a:t>http://www.</a:t>
            </a:r>
            <a:r>
              <a:rPr lang="en-US" dirty="0"/>
              <a:t>asb.cgiar.org/climate-smart-landscapes/digital-edition/resources/Climate-Smart_Landscapes-LR.pdf  </a:t>
            </a:r>
          </a:p>
          <a:p>
            <a:r>
              <a:rPr lang="en-US" b="1" dirty="0"/>
              <a:t>UICN et WRI.</a:t>
            </a:r>
            <a:r>
              <a:rPr lang="en-US" dirty="0"/>
              <a:t> 2014. </a:t>
            </a:r>
            <a:r>
              <a:rPr lang="en-GB" dirty="0"/>
              <a:t>Guide de la méthodologie d'évaluation des opportunités de restauration (ROAM)</a:t>
            </a:r>
            <a:r>
              <a:rPr lang="en-US" dirty="0"/>
              <a:t>. (également disponible à l'adresse https://www.iucn.org/downloads/roam_handbook_lowres_web.pdf).</a:t>
            </a:r>
          </a:p>
          <a:p>
            <a:endParaRPr lang="en-US" dirty="0"/>
          </a:p>
        </p:txBody>
      </p:sp>
    </p:spTree>
    <p:extLst>
      <p:ext uri="{BB962C8B-B14F-4D97-AF65-F5344CB8AC3E}">
        <p14:creationId xmlns:p14="http://schemas.microsoft.com/office/powerpoint/2010/main" val="177762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3638F2F-4688-4030-B1CC-80272444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8" name="Freeform 6">
            <a:extLst>
              <a:ext uri="{FF2B5EF4-FFF2-40B4-BE49-F238E27FC236}">
                <a16:creationId xmlns:a16="http://schemas.microsoft.com/office/drawing/2014/main" id="{48C811F0-0ED8-4A7B-BFDE-6433C690E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973751" y="303896"/>
            <a:ext cx="1910102" cy="257067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543B3BC0-6A81-B54D-A788-D004331F35A9}"/>
              </a:ext>
            </a:extLst>
          </p:cNvPr>
          <p:cNvSpPr>
            <a:spLocks noGrp="1"/>
          </p:cNvSpPr>
          <p:nvPr>
            <p:ph type="title"/>
          </p:nvPr>
        </p:nvSpPr>
        <p:spPr>
          <a:xfrm>
            <a:off x="1321498" y="1066010"/>
            <a:ext cx="3559425" cy="4482564"/>
          </a:xfrm>
        </p:spPr>
        <p:txBody>
          <a:bodyPr>
            <a:normAutofit/>
          </a:bodyPr>
          <a:lstStyle/>
          <a:p>
            <a:r>
              <a:rPr lang="en-US" dirty="0" err="1"/>
              <a:t>En</a:t>
            </a:r>
            <a:r>
              <a:rPr lang="en-US" dirty="0"/>
              <a:t> quoi </a:t>
            </a:r>
            <a:r>
              <a:rPr lang="en-US" dirty="0" err="1"/>
              <a:t>consiste</a:t>
            </a:r>
            <a:r>
              <a:rPr lang="en-US" dirty="0"/>
              <a:t> les approaches du </a:t>
            </a:r>
            <a:r>
              <a:rPr lang="en-US" dirty="0" err="1"/>
              <a:t>paysage</a:t>
            </a:r>
            <a:r>
              <a:rPr lang="en-US" dirty="0"/>
              <a:t> ?</a:t>
            </a:r>
          </a:p>
        </p:txBody>
      </p:sp>
      <p:sp>
        <p:nvSpPr>
          <p:cNvPr id="4" name="Content Placeholder 3">
            <a:extLst>
              <a:ext uri="{FF2B5EF4-FFF2-40B4-BE49-F238E27FC236}">
                <a16:creationId xmlns:a16="http://schemas.microsoft.com/office/drawing/2014/main" id="{54D0D0B3-B449-6B42-A257-48C6F707B9F6}"/>
              </a:ext>
            </a:extLst>
          </p:cNvPr>
          <p:cNvSpPr>
            <a:spLocks noGrp="1"/>
          </p:cNvSpPr>
          <p:nvPr>
            <p:ph idx="1"/>
          </p:nvPr>
        </p:nvSpPr>
        <p:spPr>
          <a:xfrm>
            <a:off x="6100123" y="1327356"/>
            <a:ext cx="4872677" cy="4482564"/>
          </a:xfrm>
        </p:spPr>
        <p:txBody>
          <a:bodyPr>
            <a:normAutofit lnSpcReduction="10000"/>
          </a:bodyPr>
          <a:lstStyle/>
          <a:p>
            <a:pPr marL="0" indent="0">
              <a:buNone/>
            </a:pPr>
            <a:r>
              <a:rPr lang="en-US" sz="1700" dirty="0"/>
              <a:t>Dix principes :</a:t>
            </a:r>
          </a:p>
          <a:p>
            <a:pPr>
              <a:buFont typeface="System Font Regular"/>
              <a:buChar char="✓"/>
            </a:pPr>
            <a:r>
              <a:rPr lang="en-US" sz="1700" i="1" dirty="0"/>
              <a:t>Apprentissage et adaptation continus</a:t>
            </a:r>
          </a:p>
          <a:p>
            <a:pPr>
              <a:buFont typeface="System Font Regular"/>
              <a:buChar char="✓"/>
            </a:pPr>
            <a:r>
              <a:rPr lang="en-US" sz="1700" i="1" dirty="0"/>
              <a:t>Point d'entrée des préoccupations communes</a:t>
            </a:r>
          </a:p>
          <a:p>
            <a:pPr>
              <a:buFont typeface="System Font Regular"/>
              <a:buChar char="✓"/>
            </a:pPr>
            <a:r>
              <a:rPr lang="en-US" sz="1700" i="1" dirty="0"/>
              <a:t>Échelles multiples</a:t>
            </a:r>
          </a:p>
          <a:p>
            <a:pPr>
              <a:buFont typeface="System Font Regular"/>
              <a:buChar char="✓"/>
            </a:pPr>
            <a:r>
              <a:rPr lang="en-US" sz="1700" i="1" dirty="0"/>
              <a:t>Multifonctionnalité</a:t>
            </a:r>
          </a:p>
          <a:p>
            <a:pPr>
              <a:buFont typeface="System Font Regular"/>
              <a:buChar char="✓"/>
            </a:pPr>
            <a:r>
              <a:rPr lang="en-US" sz="1700" i="1" dirty="0"/>
              <a:t>Plusieurs parties prenantes</a:t>
            </a:r>
          </a:p>
          <a:p>
            <a:pPr>
              <a:buFont typeface="System Font Regular"/>
              <a:buChar char="✓"/>
            </a:pPr>
            <a:r>
              <a:rPr lang="en-US" sz="1700" i="1" dirty="0"/>
              <a:t>Une logique de changement négociée et transparente</a:t>
            </a:r>
          </a:p>
          <a:p>
            <a:pPr>
              <a:buFont typeface="System Font Regular"/>
              <a:buChar char="✓"/>
            </a:pPr>
            <a:r>
              <a:rPr lang="en-US" sz="1700" i="1" dirty="0"/>
              <a:t>Clarifier les droits et les responsabilités</a:t>
            </a:r>
          </a:p>
          <a:p>
            <a:pPr>
              <a:buFont typeface="System Font Regular"/>
              <a:buChar char="✓"/>
            </a:pPr>
            <a:r>
              <a:rPr lang="en-US" sz="1700" i="1" dirty="0"/>
              <a:t>Un suivi participatif et convivial</a:t>
            </a:r>
          </a:p>
          <a:p>
            <a:pPr>
              <a:buFont typeface="System Font Regular"/>
              <a:buChar char="✓"/>
            </a:pPr>
            <a:r>
              <a:rPr lang="en-US" sz="1700" i="1" dirty="0"/>
              <a:t>Résilience</a:t>
            </a:r>
          </a:p>
          <a:p>
            <a:pPr>
              <a:buFont typeface="System Font Regular"/>
              <a:buChar char="✓"/>
            </a:pPr>
            <a:r>
              <a:rPr lang="en-US" sz="1700" i="1" dirty="0"/>
              <a:t>Renforcement des capacités des parties prenantes.</a:t>
            </a:r>
          </a:p>
        </p:txBody>
      </p:sp>
      <p:sp>
        <p:nvSpPr>
          <p:cNvPr id="20" name="Rectangle 19">
            <a:extLst>
              <a:ext uri="{FF2B5EF4-FFF2-40B4-BE49-F238E27FC236}">
                <a16:creationId xmlns:a16="http://schemas.microsoft.com/office/drawing/2014/main" id="{AAC19CEE-435E-4643-849E-5194A5743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10" name="Rectangle 9">
            <a:extLst>
              <a:ext uri="{FF2B5EF4-FFF2-40B4-BE49-F238E27FC236}">
                <a16:creationId xmlns:a16="http://schemas.microsoft.com/office/drawing/2014/main" id="{F84F56A6-165F-F149-B05F-613C9CDA5B49}"/>
              </a:ext>
            </a:extLst>
          </p:cNvPr>
          <p:cNvSpPr/>
          <p:nvPr/>
        </p:nvSpPr>
        <p:spPr>
          <a:xfrm>
            <a:off x="757238" y="3629025"/>
            <a:ext cx="4813881" cy="2180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Un ensemble de concepts, d'outils, de méthodes et d'approches déployés dans les paysages dans le but d'atteindre de multiples objectifs économiques, sociaux et environnementaux par le biais de processus qui reconnaissent, concilient et mettent en synergie les intérêts, les attitudes et les actions de multiples acteurs " (</a:t>
            </a:r>
            <a:r>
              <a:rPr kumimoji="0" lang="en-GB" sz="18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Minang </a:t>
            </a:r>
            <a:r>
              <a:rPr kumimoji="0" lang="en-GB"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et al. 2015). </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19" name="TextBox 18">
            <a:extLst>
              <a:ext uri="{FF2B5EF4-FFF2-40B4-BE49-F238E27FC236}">
                <a16:creationId xmlns:a16="http://schemas.microsoft.com/office/drawing/2014/main" id="{C4242877-6605-C34A-9B45-B2529DCB1F27}"/>
              </a:ext>
            </a:extLst>
          </p:cNvPr>
          <p:cNvSpPr txBox="1"/>
          <p:nvPr/>
        </p:nvSpPr>
        <p:spPr>
          <a:xfrm>
            <a:off x="10210800" y="5823875"/>
            <a:ext cx="26077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BE7DD"/>
                </a:solidFill>
                <a:effectLst/>
                <a:uLnTx/>
                <a:uFillTx/>
                <a:latin typeface="Franklin Gothic Book" panose="020B0503020102020204"/>
                <a:ea typeface="+mn-ea"/>
                <a:cs typeface="+mn-cs"/>
              </a:rPr>
              <a:t>Sayer et al. 2013</a:t>
            </a:r>
            <a:endParaRPr kumimoji="0" lang="en-US" sz="1400" b="0" i="0" u="none" strike="noStrike" kern="0" cap="none" spc="0" normalizeH="0" baseline="0" noProof="0" dirty="0">
              <a:ln>
                <a:noFill/>
              </a:ln>
              <a:solidFill>
                <a:srgbClr val="EBE7D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1546710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DA6F-6BD1-B14E-BF1B-E648FFCEFBCD}"/>
              </a:ext>
            </a:extLst>
          </p:cNvPr>
          <p:cNvSpPr>
            <a:spLocks noGrp="1"/>
          </p:cNvSpPr>
          <p:nvPr>
            <p:ph type="title"/>
          </p:nvPr>
        </p:nvSpPr>
        <p:spPr>
          <a:xfrm>
            <a:off x="4954181" y="685800"/>
            <a:ext cx="6562905" cy="1485900"/>
          </a:xfrm>
        </p:spPr>
        <p:txBody>
          <a:bodyPr vert="horz" lIns="91440" tIns="45720" rIns="91440" bIns="45720" rtlCol="0" anchor="t">
            <a:normAutofit/>
          </a:bodyPr>
          <a:lstStyle/>
          <a:p>
            <a:r>
              <a:rPr lang="en-US" dirty="0"/>
              <a:t>Paysages intelligents sur le plan climatique</a:t>
            </a:r>
          </a:p>
        </p:txBody>
      </p:sp>
      <p:pic>
        <p:nvPicPr>
          <p:cNvPr id="12" name="Content Placeholder 8">
            <a:extLst>
              <a:ext uri="{FF2B5EF4-FFF2-40B4-BE49-F238E27FC236}">
                <a16:creationId xmlns:a16="http://schemas.microsoft.com/office/drawing/2014/main" id="{324481FE-59BE-6541-815B-F7D109630840}"/>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23562" y="843642"/>
            <a:ext cx="3613752" cy="4850675"/>
          </a:xfrm>
          <a:prstGeom prst="rect">
            <a:avLst/>
          </a:prstGeom>
        </p:spPr>
      </p:pic>
      <p:sp>
        <p:nvSpPr>
          <p:cNvPr id="11" name="Content Placeholder 10">
            <a:extLst>
              <a:ext uri="{FF2B5EF4-FFF2-40B4-BE49-F238E27FC236}">
                <a16:creationId xmlns:a16="http://schemas.microsoft.com/office/drawing/2014/main" id="{769C6FE2-6269-2241-9904-A7B80D1E4150}"/>
              </a:ext>
            </a:extLst>
          </p:cNvPr>
          <p:cNvSpPr>
            <a:spLocks noGrp="1"/>
          </p:cNvSpPr>
          <p:nvPr>
            <p:ph sz="half" idx="2"/>
          </p:nvPr>
        </p:nvSpPr>
        <p:spPr>
          <a:xfrm>
            <a:off x="4954181" y="2286000"/>
            <a:ext cx="6562905" cy="3581400"/>
          </a:xfrm>
        </p:spPr>
        <p:txBody>
          <a:bodyPr vert="horz" lIns="91440" tIns="45720" rIns="91440" bIns="45720" rtlCol="0">
            <a:normAutofit/>
          </a:bodyPr>
          <a:lstStyle/>
          <a:p>
            <a:r>
              <a:rPr lang="en-US" dirty="0"/>
              <a:t>Les paysages agricoles climato-intelligents fonctionnent selon les principes de la gestion intégrée du paysage avec l'incorporation explicite des objectifs d'</a:t>
            </a:r>
            <a:r>
              <a:rPr lang="en-US" b="1" dirty="0">
                <a:solidFill>
                  <a:schemeClr val="accent1"/>
                </a:solidFill>
              </a:rPr>
              <a:t>adaptation </a:t>
            </a:r>
            <a:r>
              <a:rPr lang="en-US" dirty="0"/>
              <a:t>et d'</a:t>
            </a:r>
            <a:r>
              <a:rPr lang="en-US" b="1" dirty="0">
                <a:solidFill>
                  <a:schemeClr val="accent1"/>
                </a:solidFill>
              </a:rPr>
              <a:t>atténuation </a:t>
            </a:r>
            <a:r>
              <a:rPr lang="en-US" dirty="0"/>
              <a:t>ainsi que des améliorations de la </a:t>
            </a:r>
            <a:r>
              <a:rPr lang="en-US" b="1" dirty="0">
                <a:solidFill>
                  <a:schemeClr val="accent1"/>
                </a:solidFill>
              </a:rPr>
              <a:t>sécurité alimentaire</a:t>
            </a:r>
            <a:r>
              <a:rPr lang="en-US" dirty="0"/>
              <a:t>, des </a:t>
            </a:r>
            <a:r>
              <a:rPr lang="en-US" b="1" dirty="0">
                <a:solidFill>
                  <a:schemeClr val="accent1"/>
                </a:solidFill>
              </a:rPr>
              <a:t>moyens de subsistance ruraux, de la </a:t>
            </a:r>
            <a:r>
              <a:rPr lang="en-US" dirty="0"/>
              <a:t>conservation de la </a:t>
            </a:r>
            <a:r>
              <a:rPr lang="en-US" b="1" dirty="0">
                <a:solidFill>
                  <a:schemeClr val="accent1"/>
                </a:solidFill>
              </a:rPr>
              <a:t>biodiversité </a:t>
            </a:r>
            <a:r>
              <a:rPr lang="en-US" dirty="0"/>
              <a:t>et des </a:t>
            </a:r>
            <a:r>
              <a:rPr lang="en-US" b="1" dirty="0">
                <a:solidFill>
                  <a:schemeClr val="accent1"/>
                </a:solidFill>
              </a:rPr>
              <a:t>services écosystémiques </a:t>
            </a:r>
            <a:r>
              <a:rPr lang="en-US" dirty="0"/>
              <a:t>(Scherr et al., 2012 ; Harvey et al., 2014). </a:t>
            </a:r>
          </a:p>
          <a:p>
            <a:endParaRPr lang="en-US" dirty="0"/>
          </a:p>
        </p:txBody>
      </p:sp>
    </p:spTree>
    <p:extLst>
      <p:ext uri="{BB962C8B-B14F-4D97-AF65-F5344CB8AC3E}">
        <p14:creationId xmlns:p14="http://schemas.microsoft.com/office/powerpoint/2010/main" val="133771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B0245FC1-669A-4558-8341-5A7148C77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35" name="Freeform 6">
              <a:extLst>
                <a:ext uri="{FF2B5EF4-FFF2-40B4-BE49-F238E27FC236}">
                  <a16:creationId xmlns:a16="http://schemas.microsoft.com/office/drawing/2014/main" id="{F2D3FC59-9FB9-48FC-8D66-9ACDB840E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6" name="Freeform 6">
              <a:extLst>
                <a:ext uri="{FF2B5EF4-FFF2-40B4-BE49-F238E27FC236}">
                  <a16:creationId xmlns:a16="http://schemas.microsoft.com/office/drawing/2014/main" id="{27D0D12F-DDEA-45FE-91AE-E35A03B65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38" name="Rectangle 37">
            <a:extLst>
              <a:ext uri="{FF2B5EF4-FFF2-40B4-BE49-F238E27FC236}">
                <a16:creationId xmlns:a16="http://schemas.microsoft.com/office/drawing/2014/main" id="{7E600175-39F0-43C7-8405-DD4579CF7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C4E6CBF4-4B85-5749-82AC-E43A344561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57" y="640080"/>
            <a:ext cx="4225213" cy="5577840"/>
          </a:xfrm>
          <a:prstGeom prst="rect">
            <a:avLst/>
          </a:prstGeom>
        </p:spPr>
      </p:pic>
      <p:sp>
        <p:nvSpPr>
          <p:cNvPr id="40" name="Freeform 6">
            <a:extLst>
              <a:ext uri="{FF2B5EF4-FFF2-40B4-BE49-F238E27FC236}">
                <a16:creationId xmlns:a16="http://schemas.microsoft.com/office/drawing/2014/main" id="{DEB46E1F-0372-4440-887E-8B147731B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8FAC7277-F1F7-6446-84B1-DB5A7833883E}"/>
              </a:ext>
            </a:extLst>
          </p:cNvPr>
          <p:cNvSpPr>
            <a:spLocks noGrp="1"/>
          </p:cNvSpPr>
          <p:nvPr>
            <p:ph type="title"/>
          </p:nvPr>
        </p:nvSpPr>
        <p:spPr>
          <a:xfrm>
            <a:off x="6138004" y="1480930"/>
            <a:ext cx="5607908" cy="3254321"/>
          </a:xfrm>
        </p:spPr>
        <p:txBody>
          <a:bodyPr vert="horz" lIns="91440" tIns="45720" rIns="91440" bIns="45720" rtlCol="0" anchor="b">
            <a:normAutofit/>
          </a:bodyPr>
          <a:lstStyle/>
          <a:p>
            <a:pPr algn="l"/>
            <a:r>
              <a:rPr lang="en-US" sz="7000" dirty="0">
                <a:solidFill>
                  <a:schemeClr val="tx2"/>
                </a:solidFill>
              </a:rPr>
              <a:t>Étude de cas</a:t>
            </a:r>
          </a:p>
        </p:txBody>
      </p:sp>
      <p:sp>
        <p:nvSpPr>
          <p:cNvPr id="6" name="Text Placeholder 5">
            <a:extLst>
              <a:ext uri="{FF2B5EF4-FFF2-40B4-BE49-F238E27FC236}">
                <a16:creationId xmlns:a16="http://schemas.microsoft.com/office/drawing/2014/main" id="{0C3F1012-1B03-5448-A7A7-E15B0437503D}"/>
              </a:ext>
            </a:extLst>
          </p:cNvPr>
          <p:cNvSpPr>
            <a:spLocks noGrp="1"/>
          </p:cNvSpPr>
          <p:nvPr>
            <p:ph type="body" idx="1"/>
          </p:nvPr>
        </p:nvSpPr>
        <p:spPr>
          <a:xfrm>
            <a:off x="6138006" y="4804850"/>
            <a:ext cx="5607906" cy="1086237"/>
          </a:xfrm>
        </p:spPr>
        <p:txBody>
          <a:bodyPr vert="horz" lIns="91440" tIns="45720" rIns="91440" bIns="45720" rtlCol="0">
            <a:normAutofit/>
          </a:bodyPr>
          <a:lstStyle/>
          <a:p>
            <a:pPr algn="l">
              <a:spcAft>
                <a:spcPts val="600"/>
              </a:spcAft>
            </a:pPr>
            <a:endParaRPr lang="en-US" sz="2300" dirty="0"/>
          </a:p>
        </p:txBody>
      </p:sp>
    </p:spTree>
    <p:extLst>
      <p:ext uri="{BB962C8B-B14F-4D97-AF65-F5344CB8AC3E}">
        <p14:creationId xmlns:p14="http://schemas.microsoft.com/office/powerpoint/2010/main" val="264543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12CB-CA92-C249-853C-73086F169D33}"/>
              </a:ext>
            </a:extLst>
          </p:cNvPr>
          <p:cNvSpPr>
            <a:spLocks noGrp="1"/>
          </p:cNvSpPr>
          <p:nvPr>
            <p:ph type="title"/>
          </p:nvPr>
        </p:nvSpPr>
        <p:spPr/>
        <p:txBody>
          <a:bodyPr>
            <a:normAutofit/>
          </a:bodyPr>
          <a:lstStyle/>
          <a:p>
            <a:r>
              <a:rPr lang="en-US" dirty="0"/>
              <a:t>Méthodologie d'évaluation des possibilités de restauration </a:t>
            </a:r>
          </a:p>
        </p:txBody>
      </p:sp>
      <p:sp>
        <p:nvSpPr>
          <p:cNvPr id="3" name="Content Placeholder 2">
            <a:extLst>
              <a:ext uri="{FF2B5EF4-FFF2-40B4-BE49-F238E27FC236}">
                <a16:creationId xmlns:a16="http://schemas.microsoft.com/office/drawing/2014/main" id="{C9059647-CE1E-0944-9CA9-445DE5153464}"/>
              </a:ext>
            </a:extLst>
          </p:cNvPr>
          <p:cNvSpPr>
            <a:spLocks noGrp="1"/>
          </p:cNvSpPr>
          <p:nvPr>
            <p:ph idx="1"/>
          </p:nvPr>
        </p:nvSpPr>
        <p:spPr/>
        <p:txBody>
          <a:bodyPr/>
          <a:lstStyle/>
          <a:p>
            <a:r>
              <a:rPr lang="en-US" dirty="0">
                <a:solidFill>
                  <a:schemeClr val="tx1"/>
                </a:solidFill>
              </a:rPr>
              <a:t>Objectif : identifier et </a:t>
            </a:r>
            <a:r>
              <a:rPr lang="en-US" dirty="0" err="1">
                <a:solidFill>
                  <a:schemeClr val="tx1"/>
                </a:solidFill>
              </a:rPr>
              <a:t>analyser </a:t>
            </a:r>
            <a:r>
              <a:rPr lang="en-US" dirty="0">
                <a:solidFill>
                  <a:schemeClr val="tx1"/>
                </a:solidFill>
              </a:rPr>
              <a:t>rapidement le potentiel de restauration des paysages forestiers (RPF) et localiser les zones d'opportunité spécifiques au niveau national ou sous-national.</a:t>
            </a:r>
          </a:p>
          <a:p>
            <a:r>
              <a:rPr lang="en-US" dirty="0">
                <a:solidFill>
                  <a:schemeClr val="tx1"/>
                </a:solidFill>
              </a:rPr>
              <a:t>Cadre flexible et abordable en trois phases :</a:t>
            </a:r>
            <a:endParaRPr lang="en-US" dirty="0"/>
          </a:p>
          <a:p>
            <a:endParaRPr lang="en-US" dirty="0"/>
          </a:p>
        </p:txBody>
      </p:sp>
      <p:pic>
        <p:nvPicPr>
          <p:cNvPr id="4" name="Picture 3" descr="Diagram&#10;&#10;Description automatically generated">
            <a:extLst>
              <a:ext uri="{FF2B5EF4-FFF2-40B4-BE49-F238E27FC236}">
                <a16:creationId xmlns:a16="http://schemas.microsoft.com/office/drawing/2014/main" id="{79BDFC87-0D49-5041-A532-BB9AF2ECF1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720000">
            <a:off x="9570244" y="3300887"/>
            <a:ext cx="1606509" cy="2271048"/>
          </a:xfrm>
          <a:prstGeom prst="rect">
            <a:avLst/>
          </a:prstGeom>
        </p:spPr>
      </p:pic>
      <p:graphicFrame>
        <p:nvGraphicFramePr>
          <p:cNvPr id="5" name="Content Placeholder 3">
            <a:extLst>
              <a:ext uri="{FF2B5EF4-FFF2-40B4-BE49-F238E27FC236}">
                <a16:creationId xmlns:a16="http://schemas.microsoft.com/office/drawing/2014/main" id="{FD63B748-AACD-774A-BDA3-C28F7972D5B4}"/>
              </a:ext>
            </a:extLst>
          </p:cNvPr>
          <p:cNvGraphicFramePr>
            <a:graphicFrameLocks/>
          </p:cNvGraphicFramePr>
          <p:nvPr>
            <p:extLst>
              <p:ext uri="{D42A27DB-BD31-4B8C-83A1-F6EECF244321}">
                <p14:modId xmlns:p14="http://schemas.microsoft.com/office/powerpoint/2010/main" val="1282644056"/>
              </p:ext>
            </p:extLst>
          </p:nvPr>
        </p:nvGraphicFramePr>
        <p:xfrm>
          <a:off x="1532239" y="2349843"/>
          <a:ext cx="8241956" cy="4508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8B97A663-A8FD-AA44-A1D3-147D8546D8DA}"/>
              </a:ext>
            </a:extLst>
          </p:cNvPr>
          <p:cNvSpPr txBox="1"/>
          <p:nvPr/>
        </p:nvSpPr>
        <p:spPr>
          <a:xfrm>
            <a:off x="9351708" y="6279045"/>
            <a:ext cx="4167352" cy="307777"/>
          </a:xfrm>
          <a:prstGeom prst="rect">
            <a:avLst/>
          </a:prstGeom>
          <a:noFill/>
        </p:spPr>
        <p:txBody>
          <a:bodyPr wrap="square" rtlCol="0">
            <a:spAutoFit/>
          </a:bodyPr>
          <a:lstStyle/>
          <a:p>
            <a:r>
              <a:rPr lang="en-US" sz="1400" dirty="0">
                <a:solidFill>
                  <a:schemeClr val="accent1"/>
                </a:solidFill>
              </a:rPr>
              <a:t>Source : UICN et WRI, 2014</a:t>
            </a:r>
          </a:p>
        </p:txBody>
      </p:sp>
    </p:spTree>
    <p:extLst>
      <p:ext uri="{BB962C8B-B14F-4D97-AF65-F5344CB8AC3E}">
        <p14:creationId xmlns:p14="http://schemas.microsoft.com/office/powerpoint/2010/main" val="3880687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C841-0F7F-B748-A795-CD49567D80CE}"/>
              </a:ext>
            </a:extLst>
          </p:cNvPr>
          <p:cNvSpPr>
            <a:spLocks noGrp="1"/>
          </p:cNvSpPr>
          <p:nvPr>
            <p:ph type="title"/>
          </p:nvPr>
        </p:nvSpPr>
        <p:spPr>
          <a:xfrm>
            <a:off x="4965430" y="629268"/>
            <a:ext cx="6586491" cy="1286160"/>
          </a:xfrm>
        </p:spPr>
        <p:txBody>
          <a:bodyPr anchor="b">
            <a:normAutofit/>
          </a:bodyPr>
          <a:lstStyle/>
          <a:p>
            <a:r>
              <a:rPr lang="en-US" sz="4100"/>
              <a:t>Phase 1 : </a:t>
            </a:r>
            <a:r>
              <a:rPr lang="en-US" sz="4100" b="1"/>
              <a:t>Préparation </a:t>
            </a:r>
            <a:br>
              <a:rPr lang="en-US" sz="4100"/>
            </a:br>
            <a:r>
              <a:rPr lang="en-US" sz="4100" b="1"/>
              <a:t>et planification </a:t>
            </a:r>
            <a:endParaRPr lang="en-US" sz="4100"/>
          </a:p>
        </p:txBody>
      </p:sp>
      <p:sp>
        <p:nvSpPr>
          <p:cNvPr id="20" name="Content Placeholder 8">
            <a:extLst>
              <a:ext uri="{FF2B5EF4-FFF2-40B4-BE49-F238E27FC236}">
                <a16:creationId xmlns:a16="http://schemas.microsoft.com/office/drawing/2014/main" id="{B02B982A-7759-4DCF-A6F8-D02F8FC726B9}"/>
              </a:ext>
            </a:extLst>
          </p:cNvPr>
          <p:cNvSpPr>
            <a:spLocks noGrp="1"/>
          </p:cNvSpPr>
          <p:nvPr>
            <p:ph idx="1"/>
          </p:nvPr>
        </p:nvSpPr>
        <p:spPr>
          <a:xfrm>
            <a:off x="4965431" y="2438400"/>
            <a:ext cx="6586489" cy="3785419"/>
          </a:xfrm>
        </p:spPr>
        <p:txBody>
          <a:bodyPr>
            <a:normAutofit/>
          </a:bodyPr>
          <a:lstStyle/>
          <a:p>
            <a:endParaRPr lang="en-US" sz="2000" dirty="0"/>
          </a:p>
        </p:txBody>
      </p:sp>
      <p:pic>
        <p:nvPicPr>
          <p:cNvPr id="5" name="Content Placeholder 4" descr="A picture containing icon&#10;&#10;Description automatically generated">
            <a:extLst>
              <a:ext uri="{FF2B5EF4-FFF2-40B4-BE49-F238E27FC236}">
                <a16:creationId xmlns:a16="http://schemas.microsoft.com/office/drawing/2014/main" id="{1BAC5F79-E2C7-B54E-866E-00A71B95F1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21"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492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246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7B1B-424A-3940-979B-691487FD5AE9}"/>
              </a:ext>
            </a:extLst>
          </p:cNvPr>
          <p:cNvSpPr>
            <a:spLocks noGrp="1"/>
          </p:cNvSpPr>
          <p:nvPr>
            <p:ph type="title"/>
          </p:nvPr>
        </p:nvSpPr>
        <p:spPr/>
        <p:txBody>
          <a:bodyPr/>
          <a:lstStyle/>
          <a:p>
            <a:r>
              <a:rPr lang="en-US" dirty="0"/>
              <a:t>ÉTAPE 1 : Définition du problème et des objectifs</a:t>
            </a:r>
          </a:p>
        </p:txBody>
      </p:sp>
      <p:sp>
        <p:nvSpPr>
          <p:cNvPr id="38" name="Text Placeholder 37">
            <a:extLst>
              <a:ext uri="{FF2B5EF4-FFF2-40B4-BE49-F238E27FC236}">
                <a16:creationId xmlns:a16="http://schemas.microsoft.com/office/drawing/2014/main" id="{2285DDB9-2F12-AD44-BA15-B2CAF51798EC}"/>
              </a:ext>
            </a:extLst>
          </p:cNvPr>
          <p:cNvSpPr>
            <a:spLocks noGrp="1"/>
          </p:cNvSpPr>
          <p:nvPr>
            <p:ph type="body" idx="1"/>
          </p:nvPr>
        </p:nvSpPr>
        <p:spPr/>
        <p:txBody>
          <a:bodyPr/>
          <a:lstStyle/>
          <a:p>
            <a:r>
              <a:rPr lang="en-US" dirty="0"/>
              <a:t>Quels sont les principaux problèmes ? </a:t>
            </a:r>
          </a:p>
        </p:txBody>
      </p:sp>
      <p:sp>
        <p:nvSpPr>
          <p:cNvPr id="24" name="Content Placeholder 23">
            <a:extLst>
              <a:ext uri="{FF2B5EF4-FFF2-40B4-BE49-F238E27FC236}">
                <a16:creationId xmlns:a16="http://schemas.microsoft.com/office/drawing/2014/main" id="{C80DCDFB-55E3-4845-8321-3EFF251DF486}"/>
              </a:ext>
            </a:extLst>
          </p:cNvPr>
          <p:cNvSpPr>
            <a:spLocks noGrp="1"/>
          </p:cNvSpPr>
          <p:nvPr>
            <p:ph sz="half" idx="2"/>
          </p:nvPr>
        </p:nvSpPr>
        <p:spPr>
          <a:xfrm>
            <a:off x="839788" y="2505075"/>
            <a:ext cx="5332412" cy="3361335"/>
          </a:xfrm>
        </p:spPr>
        <p:txBody>
          <a:bodyPr>
            <a:normAutofit lnSpcReduction="10000"/>
          </a:bodyPr>
          <a:lstStyle/>
          <a:p>
            <a:r>
              <a:rPr lang="en-US" sz="2000" dirty="0">
                <a:solidFill>
                  <a:schemeClr val="accent1">
                    <a:lumMod val="50000"/>
                  </a:schemeClr>
                </a:solidFill>
              </a:rPr>
              <a:t>Forte diminution de la couverture forestière depuis 1990</a:t>
            </a:r>
          </a:p>
          <a:p>
            <a:r>
              <a:rPr lang="en-US" sz="2000" dirty="0">
                <a:solidFill>
                  <a:schemeClr val="accent1">
                    <a:lumMod val="50000"/>
                  </a:schemeClr>
                </a:solidFill>
              </a:rPr>
              <a:t>Dégradation des terres due à l'érosion des sols</a:t>
            </a:r>
          </a:p>
          <a:p>
            <a:r>
              <a:rPr lang="en-US" sz="2000" dirty="0">
                <a:solidFill>
                  <a:schemeClr val="accent1">
                    <a:lumMod val="50000"/>
                  </a:schemeClr>
                </a:solidFill>
              </a:rPr>
              <a:t>Baisse de la fertilité des sols et perte de récoltes</a:t>
            </a:r>
          </a:p>
          <a:p>
            <a:r>
              <a:rPr lang="en-US" sz="2000" dirty="0">
                <a:solidFill>
                  <a:schemeClr val="accent1">
                    <a:lumMod val="50000"/>
                  </a:schemeClr>
                </a:solidFill>
              </a:rPr>
              <a:t>Surpâturage dans les prairies</a:t>
            </a:r>
          </a:p>
          <a:p>
            <a:r>
              <a:rPr lang="en-US" sz="2000" dirty="0">
                <a:solidFill>
                  <a:schemeClr val="accent1">
                    <a:lumMod val="50000"/>
                  </a:schemeClr>
                </a:solidFill>
              </a:rPr>
              <a:t>Systèmes fonciers inéquitables</a:t>
            </a:r>
          </a:p>
          <a:p>
            <a:endParaRPr lang="en-US" dirty="0"/>
          </a:p>
        </p:txBody>
      </p:sp>
      <p:sp>
        <p:nvSpPr>
          <p:cNvPr id="39" name="Text Placeholder 38">
            <a:extLst>
              <a:ext uri="{FF2B5EF4-FFF2-40B4-BE49-F238E27FC236}">
                <a16:creationId xmlns:a16="http://schemas.microsoft.com/office/drawing/2014/main" id="{1FD3BC9F-D4A3-9944-A75A-F8EF1F404303}"/>
              </a:ext>
            </a:extLst>
          </p:cNvPr>
          <p:cNvSpPr>
            <a:spLocks noGrp="1"/>
          </p:cNvSpPr>
          <p:nvPr>
            <p:ph type="body" sz="quarter" idx="3"/>
          </p:nvPr>
        </p:nvSpPr>
        <p:spPr/>
        <p:txBody>
          <a:bodyPr/>
          <a:lstStyle/>
          <a:p>
            <a:r>
              <a:rPr lang="en-US" dirty="0"/>
              <a:t>Quels sont les objectifs à long terme ? </a:t>
            </a:r>
          </a:p>
        </p:txBody>
      </p:sp>
      <p:sp>
        <p:nvSpPr>
          <p:cNvPr id="40" name="Content Placeholder 39">
            <a:extLst>
              <a:ext uri="{FF2B5EF4-FFF2-40B4-BE49-F238E27FC236}">
                <a16:creationId xmlns:a16="http://schemas.microsoft.com/office/drawing/2014/main" id="{FEC23E65-1B86-0A43-81EE-FD35D03A8239}"/>
              </a:ext>
            </a:extLst>
          </p:cNvPr>
          <p:cNvSpPr>
            <a:spLocks noGrp="1"/>
          </p:cNvSpPr>
          <p:nvPr>
            <p:ph sz="quarter" idx="4"/>
          </p:nvPr>
        </p:nvSpPr>
        <p:spPr>
          <a:xfrm>
            <a:off x="6172200" y="2505075"/>
            <a:ext cx="5183188" cy="2389654"/>
          </a:xfrm>
          <a:solidFill>
            <a:schemeClr val="accent1"/>
          </a:solidFill>
        </p:spPr>
        <p:txBody>
          <a:bodyPr anchor="ctr">
            <a:normAutofit lnSpcReduction="10000"/>
          </a:bodyPr>
          <a:lstStyle/>
          <a:p>
            <a:r>
              <a:rPr lang="en-US" sz="2000" dirty="0"/>
              <a:t>L'Ouganda vise à restaurer les paysages forestiers dégradés afin d'améliorer la qualité et la résilience des écosystèmes, d'offrir de nouvelles possibilités de moyens de subsistance en milieu rural, tout en garantissant un approvisionnement adéquat en eau et en énergie et en soutenant un développement économique à faible intensité de carbone. </a:t>
            </a:r>
          </a:p>
        </p:txBody>
      </p:sp>
      <p:grpSp>
        <p:nvGrpSpPr>
          <p:cNvPr id="21" name="Group 20">
            <a:extLst>
              <a:ext uri="{FF2B5EF4-FFF2-40B4-BE49-F238E27FC236}">
                <a16:creationId xmlns:a16="http://schemas.microsoft.com/office/drawing/2014/main" id="{6E4E4090-CAD0-444C-BD6C-871A184876EE}"/>
              </a:ext>
            </a:extLst>
          </p:cNvPr>
          <p:cNvGrpSpPr/>
          <p:nvPr/>
        </p:nvGrpSpPr>
        <p:grpSpPr>
          <a:xfrm>
            <a:off x="8820461" y="398514"/>
            <a:ext cx="2268513" cy="269823"/>
            <a:chOff x="7315200" y="340009"/>
            <a:chExt cx="2268513" cy="269823"/>
          </a:xfrm>
        </p:grpSpPr>
        <p:sp>
          <p:nvSpPr>
            <p:cNvPr id="14" name="Oval 13">
              <a:extLst>
                <a:ext uri="{FF2B5EF4-FFF2-40B4-BE49-F238E27FC236}">
                  <a16:creationId xmlns:a16="http://schemas.microsoft.com/office/drawing/2014/main" id="{D9C15EC2-9D05-FC42-88F0-F976A1FC10DA}"/>
                </a:ext>
              </a:extLst>
            </p:cNvPr>
            <p:cNvSpPr/>
            <p:nvPr/>
          </p:nvSpPr>
          <p:spPr>
            <a:xfrm>
              <a:off x="7315200" y="340009"/>
              <a:ext cx="269823" cy="269823"/>
            </a:xfrm>
            <a:prstGeom prst="ellipse">
              <a:avLst/>
            </a:prstGeom>
            <a:solidFill>
              <a:schemeClr val="accent1">
                <a:lumMod val="5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4C5D43CA-A534-BD4B-8ECA-DD8D8F613A28}"/>
                </a:ext>
              </a:extLst>
            </p:cNvPr>
            <p:cNvSpPr/>
            <p:nvPr/>
          </p:nvSpPr>
          <p:spPr>
            <a:xfrm>
              <a:off x="7714938"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1D504585-94BD-0444-B0F5-109989A43AD7}"/>
                </a:ext>
              </a:extLst>
            </p:cNvPr>
            <p:cNvSpPr/>
            <p:nvPr/>
          </p:nvSpPr>
          <p:spPr>
            <a:xfrm>
              <a:off x="8114676"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7B4B65A9-9C9A-C54B-8E4F-86CC7E2DC37B}"/>
                </a:ext>
              </a:extLst>
            </p:cNvPr>
            <p:cNvSpPr/>
            <p:nvPr/>
          </p:nvSpPr>
          <p:spPr>
            <a:xfrm>
              <a:off x="8514414"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AFD69CE6-A866-A643-BFC2-A2C125E28DE0}"/>
                </a:ext>
              </a:extLst>
            </p:cNvPr>
            <p:cNvSpPr/>
            <p:nvPr/>
          </p:nvSpPr>
          <p:spPr>
            <a:xfrm>
              <a:off x="8914152"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6F4325CC-7E92-5244-BC12-C2EFB588EA22}"/>
                </a:ext>
              </a:extLst>
            </p:cNvPr>
            <p:cNvSpPr/>
            <p:nvPr/>
          </p:nvSpPr>
          <p:spPr>
            <a:xfrm>
              <a:off x="9313890"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43A6D458-B930-064D-8535-2466A7FEA0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4427" y="5367263"/>
            <a:ext cx="896294" cy="1045676"/>
          </a:xfrm>
          <a:prstGeom prst="rect">
            <a:avLst/>
          </a:prstGeom>
        </p:spPr>
      </p:pic>
      <p:pic>
        <p:nvPicPr>
          <p:cNvPr id="5" name="Picture 4" descr="A blue and white logo&#10;&#10;Description automatically generated with low confidence">
            <a:extLst>
              <a:ext uri="{FF2B5EF4-FFF2-40B4-BE49-F238E27FC236}">
                <a16:creationId xmlns:a16="http://schemas.microsoft.com/office/drawing/2014/main" id="{FAA87BC3-A3CB-9540-9DE4-FD3F8F58CC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1412" y="5610048"/>
            <a:ext cx="1155700" cy="828053"/>
          </a:xfrm>
          <a:prstGeom prst="rect">
            <a:avLst/>
          </a:prstGeom>
        </p:spPr>
      </p:pic>
      <p:pic>
        <p:nvPicPr>
          <p:cNvPr id="7" name="Picture 6" descr="A picture containing text, clipart, doll&#10;&#10;Description automatically generated">
            <a:extLst>
              <a:ext uri="{FF2B5EF4-FFF2-40B4-BE49-F238E27FC236}">
                <a16:creationId xmlns:a16="http://schemas.microsoft.com/office/drawing/2014/main" id="{A5236B75-FC3A-0F4C-B80A-2159066E9C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07803" y="5341477"/>
            <a:ext cx="1139825" cy="1244077"/>
          </a:xfrm>
          <a:prstGeom prst="rect">
            <a:avLst/>
          </a:prstGeom>
        </p:spPr>
      </p:pic>
      <p:pic>
        <p:nvPicPr>
          <p:cNvPr id="1028" name="Picture 4">
            <a:extLst>
              <a:ext uri="{FF2B5EF4-FFF2-40B4-BE49-F238E27FC236}">
                <a16:creationId xmlns:a16="http://schemas.microsoft.com/office/drawing/2014/main" id="{E0C717A2-9D97-B54F-9FBD-CD337D40EF0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50670" y="4806743"/>
            <a:ext cx="2858194" cy="19057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Logo&#10;&#10;Description automatically generated">
            <a:extLst>
              <a:ext uri="{FF2B5EF4-FFF2-40B4-BE49-F238E27FC236}">
                <a16:creationId xmlns:a16="http://schemas.microsoft.com/office/drawing/2014/main" id="{55F141E1-ECC5-DB45-AE9E-7027A5C856C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49835" y="5445094"/>
            <a:ext cx="1139825" cy="856207"/>
          </a:xfrm>
          <a:prstGeom prst="rect">
            <a:avLst/>
          </a:prstGeom>
        </p:spPr>
      </p:pic>
    </p:spTree>
    <p:extLst>
      <p:ext uri="{BB962C8B-B14F-4D97-AF65-F5344CB8AC3E}">
        <p14:creationId xmlns:p14="http://schemas.microsoft.com/office/powerpoint/2010/main" val="415945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7CE1-BCE0-B742-BFFC-CD9C8358D627}"/>
              </a:ext>
            </a:extLst>
          </p:cNvPr>
          <p:cNvSpPr>
            <a:spLocks noGrp="1"/>
          </p:cNvSpPr>
          <p:nvPr>
            <p:ph type="title"/>
          </p:nvPr>
        </p:nvSpPr>
        <p:spPr>
          <a:xfrm>
            <a:off x="839788" y="457200"/>
            <a:ext cx="5531032" cy="1600200"/>
          </a:xfrm>
        </p:spPr>
        <p:txBody>
          <a:bodyPr anchor="t"/>
          <a:lstStyle/>
          <a:p>
            <a:r>
              <a:rPr lang="en-US" b="1" dirty="0">
                <a:solidFill>
                  <a:schemeClr val="accent1">
                    <a:lumMod val="50000"/>
                  </a:schemeClr>
                </a:solidFill>
              </a:rPr>
              <a:t>ÉTAPE 2 : </a:t>
            </a:r>
            <a:r>
              <a:rPr lang="en-US" dirty="0"/>
              <a:t>Engager des partenaires clés </a:t>
            </a:r>
          </a:p>
        </p:txBody>
      </p:sp>
      <p:pic>
        <p:nvPicPr>
          <p:cNvPr id="5" name="Content Placeholder 4" descr="Graphical user interface&#10;&#10;Description automatically generated">
            <a:extLst>
              <a:ext uri="{FF2B5EF4-FFF2-40B4-BE49-F238E27FC236}">
                <a16:creationId xmlns:a16="http://schemas.microsoft.com/office/drawing/2014/main" id="{2F3AAAE9-D875-B747-A032-9747EB3EF4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03575" y="4187618"/>
            <a:ext cx="4717582" cy="2166079"/>
          </a:xfrm>
        </p:spPr>
      </p:pic>
      <p:sp>
        <p:nvSpPr>
          <p:cNvPr id="8" name="Text Placeholder 7">
            <a:extLst>
              <a:ext uri="{FF2B5EF4-FFF2-40B4-BE49-F238E27FC236}">
                <a16:creationId xmlns:a16="http://schemas.microsoft.com/office/drawing/2014/main" id="{F7254CF6-E4C6-3046-8867-C4CC7001708B}"/>
              </a:ext>
            </a:extLst>
          </p:cNvPr>
          <p:cNvSpPr>
            <a:spLocks noGrp="1"/>
          </p:cNvSpPr>
          <p:nvPr>
            <p:ph type="body" sz="half" idx="2"/>
          </p:nvPr>
        </p:nvSpPr>
        <p:spPr>
          <a:xfrm>
            <a:off x="839788" y="1371171"/>
            <a:ext cx="4991386" cy="3811588"/>
          </a:xfrm>
        </p:spPr>
        <p:txBody>
          <a:bodyPr>
            <a:normAutofit/>
          </a:bodyPr>
          <a:lstStyle/>
          <a:p>
            <a:pPr marL="285750" indent="-285750">
              <a:buFont typeface="Arial" panose="020B0604020202020204" pitchFamily="34" charset="0"/>
              <a:buChar char="•"/>
            </a:pPr>
            <a:r>
              <a:rPr lang="en-US" sz="1800" dirty="0"/>
              <a:t>Quelle(s) </a:t>
            </a:r>
            <a:r>
              <a:rPr lang="en-US" sz="1800" b="1" dirty="0"/>
              <a:t>institution</a:t>
            </a:r>
            <a:r>
              <a:rPr lang="en-US" sz="1800" dirty="0"/>
              <a:t>(s) serai(</a:t>
            </a:r>
            <a:r>
              <a:rPr lang="en-US" sz="1800" dirty="0" err="1"/>
              <a:t>en</a:t>
            </a:r>
            <a:r>
              <a:rPr lang="en-US" sz="1800" dirty="0"/>
              <a:t>)t la(les) plus </a:t>
            </a:r>
            <a:r>
              <a:rPr lang="en-US" sz="1800" dirty="0" err="1"/>
              <a:t>apte</a:t>
            </a:r>
            <a:r>
              <a:rPr lang="en-US" sz="1800" dirty="0"/>
              <a:t>(s) à diriger l'évaluation ? Quelles autres institutions devraient être étroitement impliquées ?</a:t>
            </a:r>
          </a:p>
          <a:p>
            <a:pPr marL="285750" indent="-285750">
              <a:buFont typeface="Arial" panose="020B0604020202020204" pitchFamily="34" charset="0"/>
              <a:buChar char="•"/>
            </a:pPr>
            <a:r>
              <a:rPr lang="en-US" sz="1800" dirty="0"/>
              <a:t>Quelles connaissances et compétences sont nécessaires au sein de l'</a:t>
            </a:r>
            <a:r>
              <a:rPr lang="en-US" sz="1800" b="1" dirty="0"/>
              <a:t>équipe d'évaluation </a:t>
            </a:r>
            <a:r>
              <a:rPr lang="en-US" sz="1800" dirty="0"/>
              <a:t>?</a:t>
            </a:r>
          </a:p>
          <a:p>
            <a:pPr marL="285750" indent="-285750">
              <a:buFont typeface="Arial" panose="020B0604020202020204" pitchFamily="34" charset="0"/>
              <a:buChar char="•"/>
            </a:pPr>
            <a:r>
              <a:rPr lang="en-US" sz="1800" dirty="0"/>
              <a:t>Qui sont les </a:t>
            </a:r>
            <a:r>
              <a:rPr lang="en-US" sz="1800" b="1" dirty="0"/>
              <a:t>parties prenantes </a:t>
            </a:r>
            <a:r>
              <a:rPr lang="en-US" sz="1800" dirty="0"/>
              <a:t>pertinentes dans la zone d'évaluation ?</a:t>
            </a:r>
          </a:p>
        </p:txBody>
      </p:sp>
      <p:pic>
        <p:nvPicPr>
          <p:cNvPr id="7" name="Picture 6" descr="Diagram&#10;&#10;Description automatically generated">
            <a:extLst>
              <a:ext uri="{FF2B5EF4-FFF2-40B4-BE49-F238E27FC236}">
                <a16:creationId xmlns:a16="http://schemas.microsoft.com/office/drawing/2014/main" id="{07BB00CC-4D59-4444-A743-3D2614C8DB5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21157" y="1019467"/>
            <a:ext cx="6570843" cy="4514996"/>
          </a:xfrm>
          <a:prstGeom prst="rect">
            <a:avLst/>
          </a:prstGeom>
        </p:spPr>
      </p:pic>
      <p:grpSp>
        <p:nvGrpSpPr>
          <p:cNvPr id="9" name="Group 8">
            <a:extLst>
              <a:ext uri="{FF2B5EF4-FFF2-40B4-BE49-F238E27FC236}">
                <a16:creationId xmlns:a16="http://schemas.microsoft.com/office/drawing/2014/main" id="{2B116E72-D7F7-3544-A23B-B4A0BA457349}"/>
              </a:ext>
            </a:extLst>
          </p:cNvPr>
          <p:cNvGrpSpPr/>
          <p:nvPr/>
        </p:nvGrpSpPr>
        <p:grpSpPr>
          <a:xfrm>
            <a:off x="8820461" y="365125"/>
            <a:ext cx="2268513" cy="269823"/>
            <a:chOff x="7315200" y="340009"/>
            <a:chExt cx="2268513" cy="269823"/>
          </a:xfrm>
        </p:grpSpPr>
        <p:sp>
          <p:nvSpPr>
            <p:cNvPr id="10" name="Oval 9">
              <a:extLst>
                <a:ext uri="{FF2B5EF4-FFF2-40B4-BE49-F238E27FC236}">
                  <a16:creationId xmlns:a16="http://schemas.microsoft.com/office/drawing/2014/main" id="{38C442BD-5242-654A-B4FF-C40FA6EB36FA}"/>
                </a:ext>
              </a:extLst>
            </p:cNvPr>
            <p:cNvSpPr/>
            <p:nvPr/>
          </p:nvSpPr>
          <p:spPr>
            <a:xfrm>
              <a:off x="7315200" y="340009"/>
              <a:ext cx="269823" cy="269823"/>
            </a:xfrm>
            <a:prstGeom prst="ellipse">
              <a:avLst/>
            </a:prstGeom>
            <a:no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C55ECE72-B553-6342-9013-CBBA52BCA8A1}"/>
                </a:ext>
              </a:extLst>
            </p:cNvPr>
            <p:cNvSpPr/>
            <p:nvPr/>
          </p:nvSpPr>
          <p:spPr>
            <a:xfrm>
              <a:off x="7714938" y="340009"/>
              <a:ext cx="269823" cy="269823"/>
            </a:xfrm>
            <a:prstGeom prst="ellipse">
              <a:avLst/>
            </a:prstGeom>
            <a:solidFill>
              <a:schemeClr val="accent1">
                <a:lumMod val="5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4196F30C-C0E8-DF4E-9F93-0DD12E667CEE}"/>
                </a:ext>
              </a:extLst>
            </p:cNvPr>
            <p:cNvSpPr/>
            <p:nvPr/>
          </p:nvSpPr>
          <p:spPr>
            <a:xfrm>
              <a:off x="8114676"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6FAB3724-DC49-A043-BD0A-543797614B1B}"/>
                </a:ext>
              </a:extLst>
            </p:cNvPr>
            <p:cNvSpPr/>
            <p:nvPr/>
          </p:nvSpPr>
          <p:spPr>
            <a:xfrm>
              <a:off x="8514414"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2232A747-54A8-3546-B6C9-F50E472A2779}"/>
                </a:ext>
              </a:extLst>
            </p:cNvPr>
            <p:cNvSpPr/>
            <p:nvPr/>
          </p:nvSpPr>
          <p:spPr>
            <a:xfrm>
              <a:off x="8914152"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9343C806-AD44-4E46-81A0-AB6E1A70B8DB}"/>
                </a:ext>
              </a:extLst>
            </p:cNvPr>
            <p:cNvSpPr/>
            <p:nvPr/>
          </p:nvSpPr>
          <p:spPr>
            <a:xfrm>
              <a:off x="9313890"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87722149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0EC04D0D110140932F1F3370AD1894" ma:contentTypeVersion="13" ma:contentTypeDescription="Create a new document." ma:contentTypeScope="" ma:versionID="90fc575f5acdf523cf50822ef921e1ee">
  <xsd:schema xmlns:xsd="http://www.w3.org/2001/XMLSchema" xmlns:xs="http://www.w3.org/2001/XMLSchema" xmlns:p="http://schemas.microsoft.com/office/2006/metadata/properties" xmlns:ns2="74256197-604b-42f5-aacf-fefb1a968110" xmlns:ns3="82271603-98a2-43a6-905d-03f34327d955" targetNamespace="http://schemas.microsoft.com/office/2006/metadata/properties" ma:root="true" ma:fieldsID="9885230d3806baad452203ced53348c6" ns2:_="" ns3:_="">
    <xsd:import namespace="74256197-604b-42f5-aacf-fefb1a968110"/>
    <xsd:import namespace="82271603-98a2-43a6-905d-03f34327d9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56197-604b-42f5-aacf-fefb1a968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271603-98a2-43a6-905d-03f34327d95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E26DB4-7FC6-40B9-A175-47E3DF7E3DFE}"/>
</file>

<file path=customXml/itemProps2.xml><?xml version="1.0" encoding="utf-8"?>
<ds:datastoreItem xmlns:ds="http://schemas.openxmlformats.org/officeDocument/2006/customXml" ds:itemID="{9529229F-4381-42FD-99CF-545FC964417D}"/>
</file>

<file path=customXml/itemProps3.xml><?xml version="1.0" encoding="utf-8"?>
<ds:datastoreItem xmlns:ds="http://schemas.openxmlformats.org/officeDocument/2006/customXml" ds:itemID="{CAA4A3C7-B74F-4442-B5F3-BE1AED247D7E}"/>
</file>

<file path=docProps/app.xml><?xml version="1.0" encoding="utf-8"?>
<Properties xmlns="http://schemas.openxmlformats.org/officeDocument/2006/extended-properties" xmlns:vt="http://schemas.openxmlformats.org/officeDocument/2006/docPropsVTypes">
  <TotalTime>4807</TotalTime>
  <Words>2955</Words>
  <Application>Microsoft Macintosh PowerPoint</Application>
  <PresentationFormat>Widescreen</PresentationFormat>
  <Paragraphs>172</Paragraphs>
  <Slides>22</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System Font Regular</vt:lpstr>
      <vt:lpstr>Arial</vt:lpstr>
      <vt:lpstr>Calibri</vt:lpstr>
      <vt:lpstr>Calibri Light</vt:lpstr>
      <vt:lpstr>Franklin Gothic Book</vt:lpstr>
      <vt:lpstr>Wingdings</vt:lpstr>
      <vt:lpstr>Office Theme</vt:lpstr>
      <vt:lpstr>Crop</vt:lpstr>
      <vt:lpstr>Les approches du paysage dans le cadre de l'évaluation des systèmes</vt:lpstr>
      <vt:lpstr>Qu'est-ce qu'un paysage dans le contexte du changement climatiques ?</vt:lpstr>
      <vt:lpstr>En quoi consiste les approaches du paysage ?</vt:lpstr>
      <vt:lpstr>Paysages intelligents sur le plan climatique</vt:lpstr>
      <vt:lpstr>Étude de cas</vt:lpstr>
      <vt:lpstr>Méthodologie d'évaluation des possibilités de restauration </vt:lpstr>
      <vt:lpstr>Phase 1 : Préparation  et planification </vt:lpstr>
      <vt:lpstr>ÉTAPE 1 : Définition du problème et des objectifs</vt:lpstr>
      <vt:lpstr>ÉTAPE 2 : Engager des partenaires clés </vt:lpstr>
      <vt:lpstr>ÉTAPE 3 : Définition des produits et des résultats de l'évaluation</vt:lpstr>
      <vt:lpstr>ÉTAPE 4 : Définition de la portée</vt:lpstr>
      <vt:lpstr>ÉTAPE 5 : Identification des critères d'évaluation  et des indicateurs </vt:lpstr>
      <vt:lpstr>ÉTAPE 6 : Identification des options potentielles </vt:lpstr>
      <vt:lpstr>Phase 2 : Collecte des données  et analyse </vt:lpstr>
      <vt:lpstr>ÉTAPE 1 : Collecte des données</vt:lpstr>
      <vt:lpstr>ÉTAPE 2 : Analyse </vt:lpstr>
      <vt:lpstr>Diagnostic de la présence  de facteurs clés de succès  </vt:lpstr>
      <vt:lpstr>Évaluation du potentiel d'investissements privés </vt:lpstr>
      <vt:lpstr>Phase 3 : Des résultats de l’évaluation aux recommandations  </vt:lpstr>
      <vt:lpstr> Principaux résultats de l'évaluation du paysage </vt:lpstr>
      <vt:lpstr>PowerPoint Presentation</vt:lpstr>
      <vt:lpstr>Références clés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 approaches to system assesments</dc:title>
  <dc:creator>Crumpler, KrystalNicole (OCB)</dc:creator>
  <cp:keywords>, docId:CE373B2E29E8FA193AD8512324C9F1E7</cp:keywords>
  <cp:lastModifiedBy>Thibault Le Pivain</cp:lastModifiedBy>
  <cp:revision>12</cp:revision>
  <dcterms:created xsi:type="dcterms:W3CDTF">2022-03-04T10:51:24Z</dcterms:created>
  <dcterms:modified xsi:type="dcterms:W3CDTF">2022-03-08T17:27:31Z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0x010100210EC04D0D110140932F1F3370AD1894</vt:lpwstr>
  </property>
</Properties>
</file>