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8" r:id="rId3"/>
    <p:sldId id="292" r:id="rId4"/>
    <p:sldId id="277" r:id="rId5"/>
    <p:sldId id="294" r:id="rId6"/>
    <p:sldId id="297" r:id="rId7"/>
    <p:sldId id="289" r:id="rId8"/>
    <p:sldId id="296" r:id="rId9"/>
    <p:sldId id="290" r:id="rId10"/>
    <p:sldId id="298" r:id="rId11"/>
    <p:sldId id="263" r:id="rId12"/>
  </p:sldIdLst>
  <p:sldSz cx="9144000" cy="6858000" type="screen4x3"/>
  <p:notesSz cx="6797675" cy="98742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9146" autoAdjust="0"/>
  </p:normalViewPr>
  <p:slideViewPr>
    <p:cSldViewPr>
      <p:cViewPr varScale="1">
        <p:scale>
          <a:sx n="62" d="100"/>
          <a:sy n="62" d="100"/>
        </p:scale>
        <p:origin x="1402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070A83-9299-4B87-A636-9F282DA337FF}" type="datetimeFigureOut">
              <a:rPr lang="en-GB" smtClean="0"/>
              <a:pPr/>
              <a:t>15/03/2016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BDE949-E267-4EEA-904B-958684C7109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2666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EE878-68B7-46AB-9C0C-7559992EF085}" type="datetimeFigureOut">
              <a:rPr lang="en-US" smtClean="0"/>
              <a:t>3/15/2016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691063"/>
            <a:ext cx="5438775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8FB0F-841B-4812-BA9A-F06C87B0EA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49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18FB0F-841B-4812-BA9A-F06C87B0EA6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999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18FB0F-841B-4812-BA9A-F06C87B0EA6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73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18FB0F-841B-4812-BA9A-F06C87B0EA6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477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6824E-0CD6-48C9-980F-062A46519AB9}" type="datetimeFigureOut">
              <a:rPr lang="en-US"/>
              <a:pPr>
                <a:defRPr/>
              </a:pPr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750F6-3B5E-48FB-A98E-95E320E1A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CE4B2-C6F7-4332-ACB1-C847B7C9261A}" type="datetimeFigureOut">
              <a:rPr lang="en-US"/>
              <a:pPr>
                <a:defRPr/>
              </a:pPr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B77B5-F7BA-46C6-A67C-699FC14B3D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A798C-9EB4-4EA9-8A6B-7C8D94D0273F}" type="datetimeFigureOut">
              <a:rPr lang="en-US"/>
              <a:pPr>
                <a:defRPr/>
              </a:pPr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77586-19E3-40C9-B593-8F1523A47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C803B-6ABE-4C39-BF3B-A87ECDE18EF9}" type="datetimeFigureOut">
              <a:rPr lang="en-US"/>
              <a:pPr>
                <a:defRPr/>
              </a:pPr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BB9FA-DB07-438F-89F4-2D52CB884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CB78A-99F4-4E7C-AD55-A8EB6D674922}" type="datetimeFigureOut">
              <a:rPr lang="en-US"/>
              <a:pPr>
                <a:defRPr/>
              </a:pPr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6FE6B-AB4D-44BD-A59E-47A2CB249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6606A-543B-48B2-9BBB-D0B6721659EA}" type="datetimeFigureOut">
              <a:rPr lang="en-US"/>
              <a:pPr>
                <a:defRPr/>
              </a:pPr>
              <a:t>3/15/2016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A0986-F95D-4409-B479-0BCCEE31A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F4788-32A0-4AE0-8F75-840FF49C5404}" type="datetimeFigureOut">
              <a:rPr lang="en-US"/>
              <a:pPr>
                <a:defRPr/>
              </a:pPr>
              <a:t>3/15/2016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D0477D-5647-4BAC-B786-D8AA6022B1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EAE91-11A4-4C61-B941-A1D380C1050B}" type="datetimeFigureOut">
              <a:rPr lang="en-US"/>
              <a:pPr>
                <a:defRPr/>
              </a:pPr>
              <a:t>3/15/2016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6C8FC7-E385-4A60-A004-4F8B85D274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BCECC-CDD8-466A-89C4-68FDE660F837}" type="datetimeFigureOut">
              <a:rPr lang="en-US"/>
              <a:pPr>
                <a:defRPr/>
              </a:pPr>
              <a:t>3/15/2016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1586D-3D86-49C8-A809-424ECCCB50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8C307-11F2-4A9C-98E9-6182F2EEB90B}" type="datetimeFigureOut">
              <a:rPr lang="en-US"/>
              <a:pPr>
                <a:defRPr/>
              </a:pPr>
              <a:t>3/15/2016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44A44-BD74-4997-AE75-46ADFEBB82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27706-8A56-4D61-9138-B064506314DB}" type="datetimeFigureOut">
              <a:rPr lang="en-US"/>
              <a:pPr>
                <a:defRPr/>
              </a:pPr>
              <a:t>3/15/2016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6568E3-AD8E-4847-81F0-3350F67DF5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A355C10-462C-46D7-8C50-92E81102D12D}" type="datetimeFigureOut">
              <a:rPr lang="en-US"/>
              <a:pPr>
                <a:defRPr/>
              </a:pPr>
              <a:t>3/15/2016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95A19F8-AC7B-431B-80A4-0F8E6B934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962400"/>
            <a:ext cx="9144000" cy="2895600"/>
          </a:xfrm>
          <a:solidFill>
            <a:schemeClr val="accent2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</a:rPr>
              <a:t>Country Report for </a:t>
            </a:r>
            <a:r>
              <a:rPr lang="en-US" b="1" dirty="0" smtClean="0">
                <a:solidFill>
                  <a:schemeClr val="bg1"/>
                </a:solidFill>
              </a:rPr>
              <a:t>Malawi </a:t>
            </a:r>
            <a:r>
              <a:rPr lang="en-US" b="1" dirty="0">
                <a:solidFill>
                  <a:schemeClr val="bg1"/>
                </a:solidFill>
              </a:rPr>
              <a:t>to </a:t>
            </a:r>
            <a:r>
              <a:rPr lang="en-US" b="1" dirty="0" smtClean="0">
                <a:solidFill>
                  <a:schemeClr val="bg1"/>
                </a:solidFill>
              </a:rPr>
              <a:t>the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ZA" altLang="fr-FR" b="1" dirty="0">
                <a:solidFill>
                  <a:schemeClr val="tx2">
                    <a:lumMod val="75000"/>
                  </a:schemeClr>
                </a:solidFill>
              </a:rPr>
              <a:t>UNDP CIRDA Country Program Managers Workshop </a:t>
            </a:r>
            <a:br>
              <a:rPr lang="en-ZA" altLang="fr-FR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en-ZA" altLang="fr-FR" b="1" dirty="0" smtClean="0">
                <a:solidFill>
                  <a:schemeClr val="tx2">
                    <a:lumMod val="75000"/>
                  </a:schemeClr>
                </a:solidFill>
              </a:rPr>
              <a:t>15</a:t>
            </a:r>
            <a:r>
              <a:rPr lang="en-ZA" altLang="fr-FR" b="1" baseline="30000" dirty="0" smtClean="0">
                <a:solidFill>
                  <a:schemeClr val="tx2">
                    <a:lumMod val="75000"/>
                  </a:schemeClr>
                </a:solidFill>
              </a:rPr>
              <a:t>th</a:t>
            </a:r>
            <a:r>
              <a:rPr lang="en-ZA" altLang="fr-FR" b="1" dirty="0" smtClean="0">
                <a:solidFill>
                  <a:schemeClr val="tx2">
                    <a:lumMod val="75000"/>
                  </a:schemeClr>
                </a:solidFill>
              </a:rPr>
              <a:t> to 17</a:t>
            </a:r>
            <a:r>
              <a:rPr lang="en-ZA" altLang="fr-FR" b="1" baseline="30000" dirty="0" smtClean="0">
                <a:solidFill>
                  <a:schemeClr val="tx2">
                    <a:lumMod val="75000"/>
                  </a:schemeClr>
                </a:solidFill>
              </a:rPr>
              <a:t>th</a:t>
            </a:r>
            <a:r>
              <a:rPr lang="en-ZA" altLang="fr-FR" b="1" dirty="0" smtClean="0">
                <a:solidFill>
                  <a:schemeClr val="tx2">
                    <a:lumMod val="75000"/>
                  </a:schemeClr>
                </a:solidFill>
              </a:rPr>
              <a:t> March, 2015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ZA" b="1" dirty="0" smtClean="0">
                <a:solidFill>
                  <a:schemeClr val="tx2">
                    <a:lumMod val="75000"/>
                  </a:schemeClr>
                </a:solidFill>
              </a:rPr>
              <a:t>Livingstone, Zambia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0" y="838200"/>
            <a:ext cx="9144000" cy="2438400"/>
          </a:xfrm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en-US" sz="4000" b="1" dirty="0" smtClean="0"/>
              <a:t>Strengthening </a:t>
            </a:r>
            <a:r>
              <a:rPr lang="en-US" sz="4000" b="1" dirty="0"/>
              <a:t>National Climate Information/ Early Warning System (CI/EWS) Projects</a:t>
            </a:r>
            <a:br>
              <a:rPr lang="en-US" sz="4000" b="1" dirty="0"/>
            </a:br>
            <a:endParaRPr lang="en-US" sz="4000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67" y="76200"/>
            <a:ext cx="5153901" cy="6477000"/>
          </a:xfrm>
        </p:spPr>
      </p:pic>
      <p:sp>
        <p:nvSpPr>
          <p:cNvPr id="5" name="Rounded Rectangle 4"/>
          <p:cNvSpPr/>
          <p:nvPr/>
        </p:nvSpPr>
        <p:spPr>
          <a:xfrm>
            <a:off x="5715000" y="2133600"/>
            <a:ext cx="2133600" cy="1219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One of the AWS installed in </a:t>
            </a:r>
            <a:r>
              <a:rPr lang="en-US" dirty="0" err="1" smtClean="0"/>
              <a:t>Ntcheu</a:t>
            </a:r>
            <a:r>
              <a:rPr lang="en-US" dirty="0" smtClean="0"/>
              <a:t> district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24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40373" y="571480"/>
            <a:ext cx="6263253" cy="92333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THANK YOU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chemeClr val="accent2"/>
          </a:solidFill>
        </p:spPr>
        <p:txBody>
          <a:bodyPr/>
          <a:lstStyle/>
          <a:p>
            <a:r>
              <a:rPr lang="en-US" sz="5400" b="1" dirty="0" smtClean="0">
                <a:solidFill>
                  <a:schemeClr val="bg1"/>
                </a:solidFill>
              </a:rPr>
              <a:t> Project Specific Outcomes</a:t>
            </a:r>
            <a:endParaRPr lang="en-GB" sz="5400" dirty="0" smtClean="0">
              <a:solidFill>
                <a:schemeClr val="bg1"/>
              </a:solidFill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35563"/>
          </a:xfrm>
        </p:spPr>
        <p:txBody>
          <a:bodyPr/>
          <a:lstStyle/>
          <a:p>
            <a:r>
              <a:rPr lang="en-US" sz="2400" dirty="0" smtClean="0"/>
              <a:t> </a:t>
            </a:r>
            <a:r>
              <a:rPr lang="en-US" sz="2800" dirty="0" smtClean="0"/>
              <a:t>Enhanced capacity of the Department of Climate Change and Meteorological Services (DCCMS) and Department of Water Resources (DWR) to monitor and forecast extreme weather, hydrology and climate change.</a:t>
            </a:r>
          </a:p>
          <a:p>
            <a:endParaRPr lang="en-GB" sz="2800" dirty="0" smtClean="0"/>
          </a:p>
          <a:p>
            <a:pPr lvl="0"/>
            <a:r>
              <a:rPr lang="en-US" sz="2800" dirty="0" smtClean="0"/>
              <a:t>Efficient and effective use of hydro-meteorological and environmental information for making early warnings and long-term development plans.</a:t>
            </a:r>
            <a:endParaRPr lang="en-IN" sz="24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dirty="0" smtClean="0"/>
              <a:t>Department of Disaster Management Affairs (Coordinator)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 smtClean="0"/>
              <a:t>Department of Climate Change and Meteorological Services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3600" dirty="0" smtClean="0"/>
              <a:t>Department of Water Resources</a:t>
            </a:r>
            <a:endParaRPr lang="en-US" sz="3600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0" y="0"/>
            <a:ext cx="9144000" cy="141763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5400" b="1" dirty="0" smtClean="0">
                <a:solidFill>
                  <a:schemeClr val="bg1"/>
                </a:solidFill>
              </a:rPr>
              <a:t> Implementing Partners</a:t>
            </a:r>
            <a:endParaRPr lang="en-GB" sz="5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707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en-IN" sz="3200" b="1" dirty="0" smtClean="0">
                <a:solidFill>
                  <a:schemeClr val="bg1"/>
                </a:solidFill>
                <a:latin typeface="Calibri" pitchFamily="34" charset="0"/>
              </a:rPr>
              <a:t>Progress Made under the Project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914399"/>
            <a:ext cx="8305800" cy="5638801"/>
          </a:xfrm>
        </p:spPr>
        <p:txBody>
          <a:bodyPr/>
          <a:lstStyle/>
          <a:p>
            <a:pPr lvl="0"/>
            <a:endParaRPr lang="en-US" sz="1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10 automatic weather stations procured  and installed in key areas in the country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15 </a:t>
            </a:r>
            <a:r>
              <a:rPr lang="en-US" dirty="0"/>
              <a:t>automated hydrological equipment have been </a:t>
            </a:r>
            <a:r>
              <a:rPr lang="en-US" dirty="0" smtClean="0"/>
              <a:t>procured-</a:t>
            </a:r>
            <a:r>
              <a:rPr lang="en-US" dirty="0"/>
              <a:t>Installation awaiting construction of data collection platform </a:t>
            </a:r>
            <a:r>
              <a:rPr lang="en-US" dirty="0" smtClean="0"/>
              <a:t>houses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 </a:t>
            </a:r>
            <a:r>
              <a:rPr lang="en-US" dirty="0" smtClean="0"/>
              <a:t>Data digitization done for 66 </a:t>
            </a:r>
            <a:r>
              <a:rPr lang="en-US" dirty="0"/>
              <a:t>rainfall stations and subsidiary </a:t>
            </a:r>
            <a:r>
              <a:rPr lang="en-US" dirty="0" smtClean="0"/>
              <a:t>stations</a:t>
            </a:r>
            <a:endParaRPr lang="en-GB" dirty="0" smtClean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en-IN" sz="3200" b="1" dirty="0" smtClean="0">
                <a:solidFill>
                  <a:schemeClr val="bg1"/>
                </a:solidFill>
                <a:latin typeface="Calibri" pitchFamily="34" charset="0"/>
              </a:rPr>
              <a:t>Progress Made Under the Project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914399"/>
            <a:ext cx="8305800" cy="5638801"/>
          </a:xfrm>
        </p:spPr>
        <p:txBody>
          <a:bodyPr/>
          <a:lstStyle/>
          <a:p>
            <a:pPr lvl="0"/>
            <a:endParaRPr lang="en-US" sz="1200" dirty="0" smtClean="0"/>
          </a:p>
          <a:p>
            <a:pPr marL="514350" indent="-457200">
              <a:buFont typeface="Wingdings" panose="05000000000000000000" pitchFamily="2" charset="2"/>
              <a:buChar char="q"/>
            </a:pPr>
            <a:r>
              <a:rPr lang="en-US" sz="2800" dirty="0"/>
              <a:t>Procurement of various meteorological equipment which has been installed in various </a:t>
            </a:r>
            <a:r>
              <a:rPr lang="en-US" sz="2800" dirty="0" smtClean="0"/>
              <a:t>stations </a:t>
            </a:r>
            <a:r>
              <a:rPr lang="en-US" sz="2800" dirty="0"/>
              <a:t>such as Stevenson screens, solar panels, batteries, </a:t>
            </a:r>
          </a:p>
          <a:p>
            <a:pPr marL="514350" indent="-457200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chemeClr val="dk1"/>
                </a:solidFill>
              </a:rPr>
              <a:t>DCCMS has </a:t>
            </a:r>
            <a:r>
              <a:rPr lang="en-US" sz="2800" dirty="0" smtClean="0">
                <a:solidFill>
                  <a:schemeClr val="dk1"/>
                </a:solidFill>
              </a:rPr>
              <a:t>upgraded </a:t>
            </a:r>
            <a:r>
              <a:rPr lang="en-US" sz="2800" dirty="0">
                <a:solidFill>
                  <a:schemeClr val="dk1"/>
                </a:solidFill>
              </a:rPr>
              <a:t>and updated its database and information management system through an expert from Kenya Meteorological Department</a:t>
            </a:r>
          </a:p>
          <a:p>
            <a:pPr marL="514350" indent="-457200">
              <a:buFont typeface="Wingdings" panose="05000000000000000000" pitchFamily="2" charset="2"/>
              <a:buChar char="q"/>
            </a:pPr>
            <a:r>
              <a:rPr lang="en-US" sz="2800" dirty="0">
                <a:solidFill>
                  <a:schemeClr val="dk1"/>
                </a:solidFill>
              </a:rPr>
              <a:t>Facilitate inter-</a:t>
            </a:r>
            <a:r>
              <a:rPr lang="en-US" sz="2800" dirty="0" err="1">
                <a:solidFill>
                  <a:schemeClr val="dk1"/>
                </a:solidFill>
              </a:rPr>
              <a:t>sectoral</a:t>
            </a:r>
            <a:r>
              <a:rPr lang="en-US" sz="2800" dirty="0">
                <a:solidFill>
                  <a:schemeClr val="dk1"/>
                </a:solidFill>
              </a:rPr>
              <a:t> sharing of weather and climate through enhanced district climate information </a:t>
            </a:r>
            <a:r>
              <a:rPr lang="en-US" sz="2800" dirty="0" smtClean="0">
                <a:solidFill>
                  <a:schemeClr val="dk1"/>
                </a:solidFill>
              </a:rPr>
              <a:t>centers</a:t>
            </a:r>
          </a:p>
          <a:p>
            <a:pPr indent="-285750"/>
            <a:endParaRPr lang="en-US" sz="2800" dirty="0"/>
          </a:p>
          <a:p>
            <a:endParaRPr lang="en-US" sz="2800" dirty="0"/>
          </a:p>
          <a:p>
            <a:pPr marL="0" indent="0" algn="just" eaLnBrk="1" hangingPunct="1">
              <a:buNone/>
              <a:defRPr/>
            </a:pPr>
            <a:endParaRPr lang="en-GB" sz="12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01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en-IN" sz="3200" b="1" dirty="0" smtClean="0">
                <a:solidFill>
                  <a:schemeClr val="bg1"/>
                </a:solidFill>
                <a:latin typeface="Calibri" pitchFamily="34" charset="0"/>
              </a:rPr>
              <a:t>Progress Made under the Project</a:t>
            </a:r>
            <a:endParaRPr lang="en-US" sz="3200" b="1" dirty="0" smtClean="0">
              <a:solidFill>
                <a:schemeClr val="bg1"/>
              </a:solidFill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914399"/>
            <a:ext cx="8305800" cy="5638801"/>
          </a:xfrm>
        </p:spPr>
        <p:txBody>
          <a:bodyPr/>
          <a:lstStyle/>
          <a:p>
            <a:pPr lvl="0"/>
            <a:endParaRPr lang="en-US" sz="1200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en-US" sz="2400" dirty="0"/>
              <a:t>Capacity Built for various officers: </a:t>
            </a:r>
          </a:p>
          <a:p>
            <a:pPr lvl="1" algn="just"/>
            <a:r>
              <a:rPr lang="en-US" sz="2400" dirty="0"/>
              <a:t>1 officer completed advanced diploma in Electrical </a:t>
            </a:r>
            <a:r>
              <a:rPr lang="en-US" sz="2400" dirty="0" smtClean="0"/>
              <a:t>Engineering</a:t>
            </a:r>
            <a:endParaRPr lang="en-US" sz="2400" dirty="0" smtClean="0"/>
          </a:p>
          <a:p>
            <a:pPr lvl="1" algn="just"/>
            <a:r>
              <a:rPr lang="en-US" sz="2400" dirty="0" smtClean="0"/>
              <a:t>Four </a:t>
            </a:r>
            <a:r>
              <a:rPr lang="en-US" sz="2400" dirty="0"/>
              <a:t>officers from DCCMS </a:t>
            </a:r>
            <a:r>
              <a:rPr lang="en-US" sz="2400" dirty="0" smtClean="0"/>
              <a:t>are undergoing a two </a:t>
            </a:r>
            <a:r>
              <a:rPr lang="en-US" sz="2400" dirty="0"/>
              <a:t>year </a:t>
            </a:r>
            <a:r>
              <a:rPr lang="en-US" sz="2400" dirty="0" smtClean="0"/>
              <a:t>Advanced Meteorological </a:t>
            </a:r>
            <a:r>
              <a:rPr lang="en-US" sz="2400" dirty="0"/>
              <a:t>F</a:t>
            </a:r>
            <a:r>
              <a:rPr lang="en-US" sz="2400" dirty="0" smtClean="0"/>
              <a:t>orecasting Course </a:t>
            </a:r>
            <a:r>
              <a:rPr lang="en-US" sz="2400" dirty="0"/>
              <a:t>(WMO CLASS II) at Institute of Meteorological Training and Research </a:t>
            </a:r>
            <a:r>
              <a:rPr lang="en-US" sz="2400" dirty="0" smtClean="0"/>
              <a:t>in </a:t>
            </a:r>
            <a:r>
              <a:rPr lang="en-US" sz="2400" dirty="0"/>
              <a:t>Nairobi </a:t>
            </a:r>
            <a:r>
              <a:rPr lang="en-US" sz="2400" dirty="0" smtClean="0"/>
              <a:t>Kenya</a:t>
            </a:r>
          </a:p>
          <a:p>
            <a:pPr lvl="1" algn="just"/>
            <a:r>
              <a:rPr lang="en-US" sz="2400" dirty="0" smtClean="0"/>
              <a:t>One Officer undergoing Post Graduate Diploma in Operational Hydrology In Nairobi, Kenya</a:t>
            </a:r>
            <a:endParaRPr lang="en-US" sz="2400" dirty="0"/>
          </a:p>
          <a:p>
            <a:pPr lvl="1" algn="just"/>
            <a:r>
              <a:rPr lang="en-US" sz="2400" dirty="0" smtClean="0"/>
              <a:t>Training </a:t>
            </a:r>
            <a:r>
              <a:rPr lang="en-US" sz="2400" dirty="0"/>
              <a:t>of community members on climate information interpretation and </a:t>
            </a:r>
            <a:r>
              <a:rPr lang="en-US" sz="2400" dirty="0" smtClean="0"/>
              <a:t>use</a:t>
            </a:r>
          </a:p>
          <a:p>
            <a:pPr lvl="1" algn="just"/>
            <a:r>
              <a:rPr lang="en-US" sz="2400" dirty="0" smtClean="0"/>
              <a:t>Tailor made trainings </a:t>
            </a:r>
            <a:r>
              <a:rPr lang="en-US" sz="2400" dirty="0" err="1" smtClean="0"/>
              <a:t>eg</a:t>
            </a:r>
            <a:r>
              <a:rPr lang="en-US" sz="2400" dirty="0" smtClean="0"/>
              <a:t>. Three </a:t>
            </a:r>
            <a:r>
              <a:rPr lang="en-US" sz="2400" dirty="0"/>
              <a:t>engineers underwent a weather observation networks factory training Campbell Scientific Factory in Cape Town, South Africa</a:t>
            </a:r>
          </a:p>
          <a:p>
            <a:endParaRPr lang="en-US" sz="1400" dirty="0"/>
          </a:p>
          <a:p>
            <a:pPr marL="0" indent="0" algn="just" eaLnBrk="1" hangingPunct="1">
              <a:buNone/>
              <a:defRPr/>
            </a:pPr>
            <a:endParaRPr lang="en-GB" sz="12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071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en-GB" sz="3200" b="1" i="1" dirty="0" smtClean="0">
                <a:solidFill>
                  <a:prstClr val="white"/>
                </a:solidFill>
              </a:rPr>
              <a:t>National Plans for Communicating with End Users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486400"/>
          </a:xfrm>
        </p:spPr>
        <p:txBody>
          <a:bodyPr/>
          <a:lstStyle/>
          <a:p>
            <a:pPr marL="457200" lvl="0" indent="-457200" eaLnBrk="1" fontAlgn="auto" hangingPunct="1">
              <a:spcAft>
                <a:spcPts val="0"/>
              </a:spcAft>
              <a:buFont typeface="+mj-lt"/>
              <a:buAutoNum type="arabicPeriod"/>
            </a:pPr>
            <a:r>
              <a:rPr lang="en-US" sz="2400" dirty="0" smtClean="0">
                <a:cs typeface="Arial" pitchFamily="34" charset="0"/>
              </a:rPr>
              <a:t>Have developed a climate information dissemination mobile platform called </a:t>
            </a:r>
            <a:r>
              <a:rPr lang="en-US" sz="2400" dirty="0" smtClean="0">
                <a:cs typeface="Arial" pitchFamily="34" charset="0"/>
              </a:rPr>
              <a:t>321 in partnership with Human Network International</a:t>
            </a:r>
          </a:p>
          <a:p>
            <a:pPr marL="685800" lvl="1"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smtClean="0">
                <a:cs typeface="Arial" pitchFamily="34" charset="0"/>
              </a:rPr>
              <a:t>Users access free weather information</a:t>
            </a:r>
          </a:p>
          <a:p>
            <a:pPr marL="685800" lvl="1"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smtClean="0">
                <a:cs typeface="Arial" pitchFamily="34" charset="0"/>
              </a:rPr>
              <a:t>Can choose to be </a:t>
            </a:r>
            <a:r>
              <a:rPr lang="en-US" sz="2000" dirty="0" err="1" smtClean="0">
                <a:cs typeface="Arial" pitchFamily="34" charset="0"/>
              </a:rPr>
              <a:t>reveing</a:t>
            </a:r>
            <a:r>
              <a:rPr lang="en-US" sz="2000" dirty="0" smtClean="0">
                <a:cs typeface="Arial" pitchFamily="34" charset="0"/>
              </a:rPr>
              <a:t> weather information through </a:t>
            </a:r>
            <a:r>
              <a:rPr lang="en-US" sz="2000" dirty="0" err="1" smtClean="0">
                <a:cs typeface="Arial" pitchFamily="34" charset="0"/>
              </a:rPr>
              <a:t>sms’s</a:t>
            </a:r>
            <a:endParaRPr lang="en-US" sz="2000" dirty="0" smtClean="0">
              <a:cs typeface="Arial" pitchFamily="34" charset="0"/>
            </a:endParaRPr>
          </a:p>
          <a:p>
            <a:pPr marL="685800" lvl="1" eaLnBrk="1" fontAlgn="auto" hangingPunct="1">
              <a:spcAft>
                <a:spcPts val="0"/>
              </a:spcAft>
              <a:buFont typeface="Wingdings" panose="05000000000000000000" pitchFamily="2" charset="2"/>
              <a:buChar char="q"/>
            </a:pPr>
            <a:r>
              <a:rPr lang="en-US" sz="2000" dirty="0" smtClean="0">
                <a:cs typeface="Arial" pitchFamily="34" charset="0"/>
              </a:rPr>
              <a:t>Working with HDI to advance the platform so that we use of disseminating specific warning alerts</a:t>
            </a:r>
            <a:endParaRPr lang="en-GB" sz="2000" dirty="0">
              <a:solidFill>
                <a:prstClr val="black"/>
              </a:solidFill>
            </a:endParaRPr>
          </a:p>
          <a:p>
            <a:pPr marL="457200" lvl="0" indent="-457200" eaLnBrk="1" fontAlgn="auto" hangingPunct="1">
              <a:spcAft>
                <a:spcPts val="0"/>
              </a:spcAft>
              <a:buFont typeface="+mj-lt"/>
              <a:buAutoNum type="arabicPeriod"/>
            </a:pPr>
            <a:r>
              <a:rPr lang="en-GB" sz="2400" dirty="0" smtClean="0">
                <a:solidFill>
                  <a:prstClr val="black"/>
                </a:solidFill>
              </a:rPr>
              <a:t>Using social media: </a:t>
            </a:r>
            <a:r>
              <a:rPr lang="en-GB" sz="2400" dirty="0" smtClean="0">
                <a:solidFill>
                  <a:prstClr val="black"/>
                </a:solidFill>
              </a:rPr>
              <a:t>Facebook; </a:t>
            </a:r>
            <a:r>
              <a:rPr lang="en-GB" sz="2400" i="1" dirty="0" smtClean="0">
                <a:solidFill>
                  <a:srgbClr val="FF0000"/>
                </a:solidFill>
              </a:rPr>
              <a:t>Malawi Weather,  </a:t>
            </a:r>
            <a:r>
              <a:rPr lang="en-GB" sz="2400" dirty="0" err="1" smtClean="0"/>
              <a:t>Whatsapp</a:t>
            </a:r>
            <a:r>
              <a:rPr lang="en-GB" sz="2400" dirty="0" smtClean="0"/>
              <a:t> </a:t>
            </a:r>
            <a:r>
              <a:rPr lang="en-GB" sz="2400" dirty="0" smtClean="0"/>
              <a:t>group</a:t>
            </a:r>
            <a:r>
              <a:rPr lang="en-GB" sz="2400" i="1" dirty="0" smtClean="0">
                <a:solidFill>
                  <a:srgbClr val="FF0000"/>
                </a:solidFill>
              </a:rPr>
              <a:t>; </a:t>
            </a:r>
            <a:r>
              <a:rPr lang="en-GB" sz="2400" i="1" dirty="0" smtClean="0">
                <a:solidFill>
                  <a:srgbClr val="FF0000"/>
                </a:solidFill>
              </a:rPr>
              <a:t>Weather </a:t>
            </a:r>
            <a:r>
              <a:rPr lang="en-GB" sz="2400" i="1" dirty="0" smtClean="0">
                <a:solidFill>
                  <a:srgbClr val="FF0000"/>
                </a:solidFill>
              </a:rPr>
              <a:t>W</a:t>
            </a:r>
            <a:r>
              <a:rPr lang="en-GB" sz="2400" i="1" dirty="0" smtClean="0">
                <a:solidFill>
                  <a:srgbClr val="FF0000"/>
                </a:solidFill>
              </a:rPr>
              <a:t>atchers Malawi</a:t>
            </a:r>
            <a:endParaRPr lang="en-GB" sz="2400" i="1" dirty="0">
              <a:solidFill>
                <a:srgbClr val="FF0000"/>
              </a:solidFill>
            </a:endParaRPr>
          </a:p>
          <a:p>
            <a:pPr marL="457200" lvl="0" indent="-457200" eaLnBrk="1" fontAlgn="auto" hangingPunct="1">
              <a:spcAft>
                <a:spcPts val="0"/>
              </a:spcAft>
              <a:buFont typeface="+mj-lt"/>
              <a:buAutoNum type="arabicPeriod"/>
            </a:pPr>
            <a:r>
              <a:rPr lang="en-GB" sz="2400" dirty="0" smtClean="0">
                <a:solidFill>
                  <a:prstClr val="black"/>
                </a:solidFill>
              </a:rPr>
              <a:t>Working with district officers and extension workers to bring climate information across to communities</a:t>
            </a:r>
            <a:endParaRPr lang="en-GB" sz="2400" dirty="0">
              <a:solidFill>
                <a:prstClr val="black"/>
              </a:solidFill>
            </a:endParaRPr>
          </a:p>
          <a:p>
            <a:pPr marL="457200" lvl="0" indent="-457200" eaLnBrk="1" fontAlgn="auto" hangingPunct="1">
              <a:spcAft>
                <a:spcPts val="0"/>
              </a:spcAft>
              <a:buFont typeface="+mj-lt"/>
              <a:buAutoNum type="arabicPeriod"/>
            </a:pPr>
            <a:r>
              <a:rPr lang="en-GB" sz="2400" dirty="0" smtClean="0">
                <a:solidFill>
                  <a:prstClr val="black"/>
                </a:solidFill>
              </a:rPr>
              <a:t>Using print media, electronic media to disseminate climate information through among others, issuing short term and medium term weather bulletins and warning alerts</a:t>
            </a:r>
            <a:endParaRPr lang="en-GB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35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en-GB" sz="3200" b="1" i="1" dirty="0" smtClean="0">
                <a:solidFill>
                  <a:prstClr val="white"/>
                </a:solidFill>
              </a:rPr>
              <a:t>National Plans for Communicating with End Users</a:t>
            </a:r>
            <a:endParaRPr lang="en-US" b="1" dirty="0" smtClean="0">
              <a:solidFill>
                <a:schemeClr val="bg1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486400"/>
          </a:xfrm>
        </p:spPr>
        <p:txBody>
          <a:bodyPr/>
          <a:lstStyle/>
          <a:p>
            <a:pPr marL="0" lvl="0" indent="0" eaLnBrk="1" fontAlgn="auto" hangingPunct="1">
              <a:spcAft>
                <a:spcPts val="0"/>
              </a:spcAft>
              <a:buNone/>
            </a:pPr>
            <a:r>
              <a:rPr lang="en-GB" dirty="0" smtClean="0">
                <a:solidFill>
                  <a:prstClr val="black"/>
                </a:solidFill>
              </a:rPr>
              <a:t>5. 	</a:t>
            </a:r>
            <a:r>
              <a:rPr lang="en-GB" sz="2400" dirty="0" smtClean="0">
                <a:solidFill>
                  <a:prstClr val="black"/>
                </a:solidFill>
              </a:rPr>
              <a:t>Weather </a:t>
            </a:r>
            <a:r>
              <a:rPr lang="en-GB" sz="2400" dirty="0">
                <a:solidFill>
                  <a:prstClr val="black"/>
                </a:solidFill>
              </a:rPr>
              <a:t>EW messages dissemination by </a:t>
            </a:r>
            <a:r>
              <a:rPr lang="en-GB" sz="2400" dirty="0" smtClean="0">
                <a:solidFill>
                  <a:prstClr val="black"/>
                </a:solidFill>
              </a:rPr>
              <a:t>	NGOs 	and 	private </a:t>
            </a:r>
            <a:r>
              <a:rPr lang="en-GB" sz="2400" dirty="0">
                <a:solidFill>
                  <a:prstClr val="black"/>
                </a:solidFill>
              </a:rPr>
              <a:t>radio stations</a:t>
            </a:r>
          </a:p>
          <a:p>
            <a:pPr marL="0" lvl="0" indent="0" eaLnBrk="1" fontAlgn="auto" hangingPunct="1">
              <a:spcAft>
                <a:spcPts val="0"/>
              </a:spcAft>
              <a:buNone/>
            </a:pPr>
            <a:r>
              <a:rPr lang="en-GB" sz="2400" dirty="0" smtClean="0">
                <a:solidFill>
                  <a:prstClr val="black"/>
                </a:solidFill>
              </a:rPr>
              <a:t>6. 	Using </a:t>
            </a:r>
            <a:r>
              <a:rPr lang="en-GB" sz="2400" dirty="0">
                <a:solidFill>
                  <a:prstClr val="black"/>
                </a:solidFill>
              </a:rPr>
              <a:t>community based early warning </a:t>
            </a:r>
            <a:r>
              <a:rPr lang="en-GB" sz="2400" dirty="0" smtClean="0">
                <a:solidFill>
                  <a:prstClr val="black"/>
                </a:solidFill>
              </a:rPr>
              <a:t>	systems 	where </a:t>
            </a:r>
            <a:r>
              <a:rPr lang="en-GB" sz="2400" dirty="0">
                <a:solidFill>
                  <a:prstClr val="black"/>
                </a:solidFill>
              </a:rPr>
              <a:t>the communities are </a:t>
            </a:r>
            <a:r>
              <a:rPr lang="en-GB" sz="2400" dirty="0" smtClean="0">
                <a:solidFill>
                  <a:prstClr val="black"/>
                </a:solidFill>
              </a:rPr>
              <a:t>	responsible </a:t>
            </a:r>
            <a:r>
              <a:rPr lang="en-GB" sz="2400" dirty="0">
                <a:solidFill>
                  <a:prstClr val="black"/>
                </a:solidFill>
              </a:rPr>
              <a:t>for generating </a:t>
            </a:r>
            <a:r>
              <a:rPr lang="en-GB" sz="2400" dirty="0" smtClean="0">
                <a:solidFill>
                  <a:prstClr val="black"/>
                </a:solidFill>
              </a:rPr>
              <a:t>	and 	disseminating </a:t>
            </a:r>
            <a:r>
              <a:rPr lang="en-GB" sz="2400" dirty="0">
                <a:solidFill>
                  <a:prstClr val="black"/>
                </a:solidFill>
              </a:rPr>
              <a:t>EW information</a:t>
            </a:r>
            <a:endParaRPr lang="en-GB" sz="24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7. 	Undertook </a:t>
            </a:r>
            <a:r>
              <a:rPr lang="en-US" sz="2400" dirty="0"/>
              <a:t>a comprehensive assessment of </a:t>
            </a:r>
            <a:r>
              <a:rPr lang="en-US" sz="2400" dirty="0" smtClean="0"/>
              <a:t>	existing 	centralized </a:t>
            </a:r>
            <a:r>
              <a:rPr lang="en-US" sz="2400" dirty="0"/>
              <a:t>and decentralized early </a:t>
            </a:r>
            <a:r>
              <a:rPr lang="en-US" sz="2400" dirty="0" smtClean="0"/>
              <a:t>	warning </a:t>
            </a:r>
            <a:r>
              <a:rPr lang="en-US" sz="2400" dirty="0"/>
              <a:t>systems.</a:t>
            </a:r>
          </a:p>
          <a:p>
            <a:pPr lvl="2"/>
            <a:r>
              <a:rPr lang="en-US" sz="2000" dirty="0"/>
              <a:t>Inadequate monitoring and </a:t>
            </a:r>
            <a:r>
              <a:rPr lang="en-US" sz="2000" dirty="0" smtClean="0"/>
              <a:t>warning </a:t>
            </a:r>
            <a:r>
              <a:rPr lang="en-US" sz="2000" dirty="0"/>
              <a:t>services</a:t>
            </a:r>
          </a:p>
          <a:p>
            <a:pPr lvl="2"/>
            <a:r>
              <a:rPr lang="en-US" sz="2000" dirty="0"/>
              <a:t>Limited modes of communicating climate information</a:t>
            </a:r>
          </a:p>
          <a:p>
            <a:pPr marL="0" indent="0">
              <a:buNone/>
            </a:pPr>
            <a:endParaRPr lang="en-GB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46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Conduct user need assessments for supporting production and dissemination of weather and climate information and warnings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Produce tailored information for various institution and </a:t>
            </a:r>
            <a:r>
              <a:rPr lang="en-US" dirty="0" smtClean="0"/>
              <a:t>communities</a:t>
            </a:r>
          </a:p>
          <a:p>
            <a:r>
              <a:rPr lang="en-US" dirty="0"/>
              <a:t>Procurement of lightening detector systems will be done this year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0" y="0"/>
            <a:ext cx="9144000" cy="12192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GB" sz="4000" b="1" dirty="0" smtClean="0">
                <a:solidFill>
                  <a:prstClr val="white"/>
                </a:solidFill>
              </a:rPr>
              <a:t>Further Plans for Communication with End Users </a:t>
            </a:r>
            <a:endParaRPr lang="en-US" sz="4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89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4984</TotalTime>
  <Words>415</Words>
  <Application>Microsoft Office PowerPoint</Application>
  <PresentationFormat>On-screen Show (4:3)</PresentationFormat>
  <Paragraphs>54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Office Theme</vt:lpstr>
      <vt:lpstr>Strengthening National Climate Information/ Early Warning System (CI/EWS) Projects </vt:lpstr>
      <vt:lpstr> Project Specific Outcomes</vt:lpstr>
      <vt:lpstr>PowerPoint Presentation</vt:lpstr>
      <vt:lpstr>Progress Made under the Project</vt:lpstr>
      <vt:lpstr>Progress Made Under the Project</vt:lpstr>
      <vt:lpstr>Progress Made under the Project</vt:lpstr>
      <vt:lpstr>National Plans for Communicating with End Users</vt:lpstr>
      <vt:lpstr>National Plans for Communicating with End Users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Mid-Year Review January to August 2013</dc:title>
  <dc:creator>tapona.manjolo</dc:creator>
  <cp:lastModifiedBy>PC</cp:lastModifiedBy>
  <cp:revision>238</cp:revision>
  <cp:lastPrinted>2014-09-17T11:45:46Z</cp:lastPrinted>
  <dcterms:created xsi:type="dcterms:W3CDTF">2013-08-14T07:10:42Z</dcterms:created>
  <dcterms:modified xsi:type="dcterms:W3CDTF">2016-03-15T08:52:13Z</dcterms:modified>
</cp:coreProperties>
</file>