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2" r:id="rId2"/>
    <p:sldMasterId id="2147483749" r:id="rId3"/>
  </p:sldMasterIdLst>
  <p:notesMasterIdLst>
    <p:notesMasterId r:id="rId36"/>
  </p:notesMasterIdLst>
  <p:sldIdLst>
    <p:sldId id="256" r:id="rId4"/>
    <p:sldId id="316" r:id="rId5"/>
    <p:sldId id="294" r:id="rId6"/>
    <p:sldId id="295" r:id="rId7"/>
    <p:sldId id="296" r:id="rId8"/>
    <p:sldId id="270" r:id="rId9"/>
    <p:sldId id="315" r:id="rId10"/>
    <p:sldId id="303" r:id="rId11"/>
    <p:sldId id="321" r:id="rId12"/>
    <p:sldId id="322" r:id="rId13"/>
    <p:sldId id="304" r:id="rId14"/>
    <p:sldId id="302" r:id="rId15"/>
    <p:sldId id="318" r:id="rId16"/>
    <p:sldId id="323" r:id="rId17"/>
    <p:sldId id="319" r:id="rId18"/>
    <p:sldId id="320" r:id="rId19"/>
    <p:sldId id="297" r:id="rId20"/>
    <p:sldId id="298" r:id="rId21"/>
    <p:sldId id="281" r:id="rId22"/>
    <p:sldId id="291" r:id="rId23"/>
    <p:sldId id="299" r:id="rId24"/>
    <p:sldId id="305" r:id="rId25"/>
    <p:sldId id="308" r:id="rId26"/>
    <p:sldId id="317" r:id="rId27"/>
    <p:sldId id="311" r:id="rId28"/>
    <p:sldId id="312" r:id="rId29"/>
    <p:sldId id="313" r:id="rId30"/>
    <p:sldId id="314" r:id="rId31"/>
    <p:sldId id="290" r:id="rId32"/>
    <p:sldId id="309" r:id="rId33"/>
    <p:sldId id="310" r:id="rId34"/>
    <p:sldId id="307" r:id="rId35"/>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FAC"/>
    <a:srgbClr val="1D60B0"/>
    <a:srgbClr val="86CEE3"/>
    <a:srgbClr val="009EB3"/>
    <a:srgbClr val="ADD6B3"/>
    <a:srgbClr val="F9A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7379" autoAdjust="0"/>
  </p:normalViewPr>
  <p:slideViewPr>
    <p:cSldViewPr snapToGrid="0">
      <p:cViewPr varScale="1">
        <p:scale>
          <a:sx n="60" d="100"/>
          <a:sy n="60" d="100"/>
        </p:scale>
        <p:origin x="48"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B8EA7-0737-794E-9C5F-7A637C6ED520}" type="doc">
      <dgm:prSet loTypeId="urn:microsoft.com/office/officeart/2005/8/layout/vList3" loCatId="" qsTypeId="urn:microsoft.com/office/officeart/2005/8/quickstyle/simple4" qsCatId="simple" csTypeId="urn:microsoft.com/office/officeart/2005/8/colors/accent3_2" csCatId="accent3" phldr="1"/>
      <dgm:spPr/>
    </dgm:pt>
    <dgm:pt modelId="{E3CFC60F-2D66-6645-9E0E-C98268DA9BE0}">
      <dgm:prSet phldrT="[Text]" custT="1"/>
      <dgm:spPr/>
      <dgm:t>
        <a:bodyPr/>
        <a:lstStyle/>
        <a:p>
          <a:r>
            <a:rPr lang="en-US" sz="2400" dirty="0" smtClean="0"/>
            <a:t>  Highlight </a:t>
          </a:r>
          <a:r>
            <a:rPr lang="en-US" sz="2400" dirty="0"/>
            <a:t>the agriculture sector-specific </a:t>
          </a:r>
          <a:r>
            <a:rPr lang="en-US" sz="2400" dirty="0" smtClean="0"/>
            <a:t/>
          </a:r>
          <a:br>
            <a:rPr lang="en-US" sz="2400" dirty="0" smtClean="0"/>
          </a:br>
          <a:r>
            <a:rPr lang="en-US" sz="2400" dirty="0" smtClean="0"/>
            <a:t>       aspects </a:t>
          </a:r>
          <a:r>
            <a:rPr lang="en-US" sz="2400" dirty="0"/>
            <a:t>in the process to formulate and implement NAPS</a:t>
          </a:r>
        </a:p>
      </dgm:t>
    </dgm:pt>
    <dgm:pt modelId="{4D78147F-A78B-3144-AC62-9A77A6705A34}" type="parTrans" cxnId="{E7A6A794-C98F-4949-A08F-B00C931958E6}">
      <dgm:prSet/>
      <dgm:spPr/>
      <dgm:t>
        <a:bodyPr/>
        <a:lstStyle/>
        <a:p>
          <a:endParaRPr lang="en-US"/>
        </a:p>
      </dgm:t>
    </dgm:pt>
    <dgm:pt modelId="{C33EFECF-E623-2246-81D6-CD72BA92A734}" type="sibTrans" cxnId="{E7A6A794-C98F-4949-A08F-B00C931958E6}">
      <dgm:prSet/>
      <dgm:spPr/>
      <dgm:t>
        <a:bodyPr/>
        <a:lstStyle/>
        <a:p>
          <a:endParaRPr lang="en-US"/>
        </a:p>
      </dgm:t>
    </dgm:pt>
    <dgm:pt modelId="{87109846-4031-0449-8A96-95C89BEC98F3}">
      <dgm:prSet phldrT="[Text]" custT="1"/>
      <dgm:spPr/>
      <dgm:t>
        <a:bodyPr/>
        <a:lstStyle/>
        <a:p>
          <a:pPr marL="177800" indent="-177800"/>
          <a:r>
            <a:rPr lang="en-US" sz="2400" dirty="0"/>
            <a:t>Integrate adaptation in the </a:t>
          </a:r>
          <a:r>
            <a:rPr lang="en-US" sz="2400" dirty="0" smtClean="0"/>
            <a:t/>
          </a:r>
          <a:br>
            <a:rPr lang="en-US" sz="2400" dirty="0" smtClean="0"/>
          </a:br>
          <a:r>
            <a:rPr lang="en-US" sz="2400" dirty="0" smtClean="0"/>
            <a:t>agriculture </a:t>
          </a:r>
          <a:r>
            <a:rPr lang="en-US" sz="2400" dirty="0"/>
            <a:t>sectors’ policies, plans and </a:t>
          </a:r>
          <a:r>
            <a:rPr lang="en-US" sz="2400" dirty="0" err="1"/>
            <a:t>programmes</a:t>
          </a:r>
          <a:r>
            <a:rPr lang="en-US" sz="2400" dirty="0"/>
            <a:t> </a:t>
          </a:r>
        </a:p>
      </dgm:t>
    </dgm:pt>
    <dgm:pt modelId="{82E04A08-D52E-8E41-96A8-D280F1BEC16A}" type="parTrans" cxnId="{A3FC4C57-43C6-A142-99E9-8A28A85103EE}">
      <dgm:prSet/>
      <dgm:spPr/>
      <dgm:t>
        <a:bodyPr/>
        <a:lstStyle/>
        <a:p>
          <a:endParaRPr lang="en-US"/>
        </a:p>
      </dgm:t>
    </dgm:pt>
    <dgm:pt modelId="{82B60C6F-D659-CF4F-AD67-2A91E9690E3F}" type="sibTrans" cxnId="{A3FC4C57-43C6-A142-99E9-8A28A85103EE}">
      <dgm:prSet/>
      <dgm:spPr/>
      <dgm:t>
        <a:bodyPr/>
        <a:lstStyle/>
        <a:p>
          <a:endParaRPr lang="en-US"/>
        </a:p>
      </dgm:t>
    </dgm:pt>
    <dgm:pt modelId="{3F8F9D42-CA40-C645-906B-B80BB7CBF854}">
      <dgm:prSet phldrT="[Text]" custT="1"/>
      <dgm:spPr/>
      <dgm:t>
        <a:bodyPr/>
        <a:lstStyle/>
        <a:p>
          <a:r>
            <a:rPr lang="en-US" sz="2400" dirty="0"/>
            <a:t>Support countries’ efforts to reduce vulnerability of the agriculture sectors on the impacts of climate change</a:t>
          </a:r>
        </a:p>
      </dgm:t>
    </dgm:pt>
    <dgm:pt modelId="{D1C5F004-5C96-6B45-B0D0-D8238110C7B7}" type="parTrans" cxnId="{28DAC55D-9844-8749-B091-431F8E2E75D5}">
      <dgm:prSet/>
      <dgm:spPr/>
      <dgm:t>
        <a:bodyPr/>
        <a:lstStyle/>
        <a:p>
          <a:endParaRPr lang="en-US"/>
        </a:p>
      </dgm:t>
    </dgm:pt>
    <dgm:pt modelId="{A52498EF-1A83-C849-8E35-A9F9B73A2EFD}" type="sibTrans" cxnId="{28DAC55D-9844-8749-B091-431F8E2E75D5}">
      <dgm:prSet/>
      <dgm:spPr/>
      <dgm:t>
        <a:bodyPr/>
        <a:lstStyle/>
        <a:p>
          <a:endParaRPr lang="en-US"/>
        </a:p>
      </dgm:t>
    </dgm:pt>
    <dgm:pt modelId="{F1BCFDA1-9414-5644-B6B5-3C8EC9A64D16}" type="pres">
      <dgm:prSet presAssocID="{DFEB8EA7-0737-794E-9C5F-7A637C6ED520}" presName="linearFlow" presStyleCnt="0">
        <dgm:presLayoutVars>
          <dgm:dir/>
          <dgm:resizeHandles val="exact"/>
        </dgm:presLayoutVars>
      </dgm:prSet>
      <dgm:spPr/>
    </dgm:pt>
    <dgm:pt modelId="{2B611882-178F-A545-919E-E263FD013C73}" type="pres">
      <dgm:prSet presAssocID="{E3CFC60F-2D66-6645-9E0E-C98268DA9BE0}" presName="composite" presStyleCnt="0"/>
      <dgm:spPr/>
    </dgm:pt>
    <dgm:pt modelId="{841116AA-4522-A147-B6F1-5F41F3E940CB}" type="pres">
      <dgm:prSet presAssocID="{E3CFC60F-2D66-6645-9E0E-C98268DA9BE0}" presName="imgShp" presStyleLbl="fgImgPlace1" presStyleIdx="0" presStyleCnt="3" custScaleX="96017" custLinFactNeighborX="-26036" custLinFactNeighborY="-24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pt>
    <dgm:pt modelId="{0B2E5298-BB00-1B4C-9BDD-878E647E9B9F}" type="pres">
      <dgm:prSet presAssocID="{E3CFC60F-2D66-6645-9E0E-C98268DA9BE0}" presName="txShp" presStyleLbl="node1" presStyleIdx="0" presStyleCnt="3" custScaleX="143974">
        <dgm:presLayoutVars>
          <dgm:bulletEnabled val="1"/>
        </dgm:presLayoutVars>
      </dgm:prSet>
      <dgm:spPr/>
      <dgm:t>
        <a:bodyPr/>
        <a:lstStyle/>
        <a:p>
          <a:endParaRPr lang="en-US"/>
        </a:p>
      </dgm:t>
    </dgm:pt>
    <dgm:pt modelId="{FFBBE264-94E2-744A-B3F2-53E848B16EBB}" type="pres">
      <dgm:prSet presAssocID="{C33EFECF-E623-2246-81D6-CD72BA92A734}" presName="spacing" presStyleCnt="0"/>
      <dgm:spPr/>
    </dgm:pt>
    <dgm:pt modelId="{DE19656D-50EA-7545-99B0-FE1E940922CD}" type="pres">
      <dgm:prSet presAssocID="{87109846-4031-0449-8A96-95C89BEC98F3}" presName="composite" presStyleCnt="0"/>
      <dgm:spPr/>
    </dgm:pt>
    <dgm:pt modelId="{40891D44-A4D6-3E40-ABC1-235D6A124211}" type="pres">
      <dgm:prSet presAssocID="{87109846-4031-0449-8A96-95C89BEC98F3}" presName="imgShp" presStyleLbl="fgImgPlace1" presStyleIdx="1" presStyleCnt="3" custLinFactNeighborX="-24044" custLinFactNeighborY="-44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dgm:spPr>
    </dgm:pt>
    <dgm:pt modelId="{765B2088-11D3-3246-9FA2-E3A49C8C4E64}" type="pres">
      <dgm:prSet presAssocID="{87109846-4031-0449-8A96-95C89BEC98F3}" presName="txShp" presStyleLbl="node1" presStyleIdx="1" presStyleCnt="3" custScaleX="132999">
        <dgm:presLayoutVars>
          <dgm:bulletEnabled val="1"/>
        </dgm:presLayoutVars>
      </dgm:prSet>
      <dgm:spPr/>
      <dgm:t>
        <a:bodyPr/>
        <a:lstStyle/>
        <a:p>
          <a:endParaRPr lang="en-US"/>
        </a:p>
      </dgm:t>
    </dgm:pt>
    <dgm:pt modelId="{57207F58-157A-184B-91FE-D7A3C9E4BCC1}" type="pres">
      <dgm:prSet presAssocID="{82B60C6F-D659-CF4F-AD67-2A91E9690E3F}" presName="spacing" presStyleCnt="0"/>
      <dgm:spPr/>
    </dgm:pt>
    <dgm:pt modelId="{895ECA71-1A09-9F43-92D4-55BE4ED8394C}" type="pres">
      <dgm:prSet presAssocID="{3F8F9D42-CA40-C645-906B-B80BB7CBF854}" presName="composite" presStyleCnt="0"/>
      <dgm:spPr/>
    </dgm:pt>
    <dgm:pt modelId="{1F9654D0-E138-0745-8C10-307C7A9346FA}" type="pres">
      <dgm:prSet presAssocID="{3F8F9D42-CA40-C645-906B-B80BB7CBF854}" presName="imgShp" presStyleLbl="fgImgPlace1" presStyleIdx="2" presStyleCnt="3" custLinFactNeighborX="-1992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EC9CCACC-92CA-7E46-B3E8-E8EA8799F23E}" type="pres">
      <dgm:prSet presAssocID="{3F8F9D42-CA40-C645-906B-B80BB7CBF854}" presName="txShp" presStyleLbl="node1" presStyleIdx="2" presStyleCnt="3" custScaleX="142650">
        <dgm:presLayoutVars>
          <dgm:bulletEnabled val="1"/>
        </dgm:presLayoutVars>
      </dgm:prSet>
      <dgm:spPr/>
      <dgm:t>
        <a:bodyPr/>
        <a:lstStyle/>
        <a:p>
          <a:endParaRPr lang="en-US"/>
        </a:p>
      </dgm:t>
    </dgm:pt>
  </dgm:ptLst>
  <dgm:cxnLst>
    <dgm:cxn modelId="{E7A6A794-C98F-4949-A08F-B00C931958E6}" srcId="{DFEB8EA7-0737-794E-9C5F-7A637C6ED520}" destId="{E3CFC60F-2D66-6645-9E0E-C98268DA9BE0}" srcOrd="0" destOrd="0" parTransId="{4D78147F-A78B-3144-AC62-9A77A6705A34}" sibTransId="{C33EFECF-E623-2246-81D6-CD72BA92A734}"/>
    <dgm:cxn modelId="{A91B0462-325D-41F5-A2BF-7BB4DB643949}" type="presOf" srcId="{3F8F9D42-CA40-C645-906B-B80BB7CBF854}" destId="{EC9CCACC-92CA-7E46-B3E8-E8EA8799F23E}" srcOrd="0" destOrd="0" presId="urn:microsoft.com/office/officeart/2005/8/layout/vList3"/>
    <dgm:cxn modelId="{E57363F6-5CCA-4A38-93BD-0D13F2336238}" type="presOf" srcId="{87109846-4031-0449-8A96-95C89BEC98F3}" destId="{765B2088-11D3-3246-9FA2-E3A49C8C4E64}" srcOrd="0" destOrd="0" presId="urn:microsoft.com/office/officeart/2005/8/layout/vList3"/>
    <dgm:cxn modelId="{97972F6C-DED4-49C1-988D-83471F90B39B}" type="presOf" srcId="{E3CFC60F-2D66-6645-9E0E-C98268DA9BE0}" destId="{0B2E5298-BB00-1B4C-9BDD-878E647E9B9F}" srcOrd="0" destOrd="0" presId="urn:microsoft.com/office/officeart/2005/8/layout/vList3"/>
    <dgm:cxn modelId="{B80723F7-7A84-44D3-A066-22F511A7DCCA}" type="presOf" srcId="{DFEB8EA7-0737-794E-9C5F-7A637C6ED520}" destId="{F1BCFDA1-9414-5644-B6B5-3C8EC9A64D16}" srcOrd="0" destOrd="0" presId="urn:microsoft.com/office/officeart/2005/8/layout/vList3"/>
    <dgm:cxn modelId="{A3FC4C57-43C6-A142-99E9-8A28A85103EE}" srcId="{DFEB8EA7-0737-794E-9C5F-7A637C6ED520}" destId="{87109846-4031-0449-8A96-95C89BEC98F3}" srcOrd="1" destOrd="0" parTransId="{82E04A08-D52E-8E41-96A8-D280F1BEC16A}" sibTransId="{82B60C6F-D659-CF4F-AD67-2A91E9690E3F}"/>
    <dgm:cxn modelId="{28DAC55D-9844-8749-B091-431F8E2E75D5}" srcId="{DFEB8EA7-0737-794E-9C5F-7A637C6ED520}" destId="{3F8F9D42-CA40-C645-906B-B80BB7CBF854}" srcOrd="2" destOrd="0" parTransId="{D1C5F004-5C96-6B45-B0D0-D8238110C7B7}" sibTransId="{A52498EF-1A83-C849-8E35-A9F9B73A2EFD}"/>
    <dgm:cxn modelId="{8289AF9B-C642-4CAF-9A21-FBD362518841}" type="presParOf" srcId="{F1BCFDA1-9414-5644-B6B5-3C8EC9A64D16}" destId="{2B611882-178F-A545-919E-E263FD013C73}" srcOrd="0" destOrd="0" presId="urn:microsoft.com/office/officeart/2005/8/layout/vList3"/>
    <dgm:cxn modelId="{5BCE3DD8-BB0F-4AEB-86D7-F6CE1C250C12}" type="presParOf" srcId="{2B611882-178F-A545-919E-E263FD013C73}" destId="{841116AA-4522-A147-B6F1-5F41F3E940CB}" srcOrd="0" destOrd="0" presId="urn:microsoft.com/office/officeart/2005/8/layout/vList3"/>
    <dgm:cxn modelId="{7E7899A6-5F7A-400A-80F6-27846E0AE346}" type="presParOf" srcId="{2B611882-178F-A545-919E-E263FD013C73}" destId="{0B2E5298-BB00-1B4C-9BDD-878E647E9B9F}" srcOrd="1" destOrd="0" presId="urn:microsoft.com/office/officeart/2005/8/layout/vList3"/>
    <dgm:cxn modelId="{040B79DC-6D81-437C-896C-3B38F7AEA274}" type="presParOf" srcId="{F1BCFDA1-9414-5644-B6B5-3C8EC9A64D16}" destId="{FFBBE264-94E2-744A-B3F2-53E848B16EBB}" srcOrd="1" destOrd="0" presId="urn:microsoft.com/office/officeart/2005/8/layout/vList3"/>
    <dgm:cxn modelId="{3B940420-AC03-49FA-BC77-7DB8E77F335B}" type="presParOf" srcId="{F1BCFDA1-9414-5644-B6B5-3C8EC9A64D16}" destId="{DE19656D-50EA-7545-99B0-FE1E940922CD}" srcOrd="2" destOrd="0" presId="urn:microsoft.com/office/officeart/2005/8/layout/vList3"/>
    <dgm:cxn modelId="{CF1B3C34-5F29-4B90-9838-B9C8B6767D57}" type="presParOf" srcId="{DE19656D-50EA-7545-99B0-FE1E940922CD}" destId="{40891D44-A4D6-3E40-ABC1-235D6A124211}" srcOrd="0" destOrd="0" presId="urn:microsoft.com/office/officeart/2005/8/layout/vList3"/>
    <dgm:cxn modelId="{24B2657F-9849-41D5-85A1-58317387B95B}" type="presParOf" srcId="{DE19656D-50EA-7545-99B0-FE1E940922CD}" destId="{765B2088-11D3-3246-9FA2-E3A49C8C4E64}" srcOrd="1" destOrd="0" presId="urn:microsoft.com/office/officeart/2005/8/layout/vList3"/>
    <dgm:cxn modelId="{C93A7B96-92E1-4DEB-B693-CDB39F383236}" type="presParOf" srcId="{F1BCFDA1-9414-5644-B6B5-3C8EC9A64D16}" destId="{57207F58-157A-184B-91FE-D7A3C9E4BCC1}" srcOrd="3" destOrd="0" presId="urn:microsoft.com/office/officeart/2005/8/layout/vList3"/>
    <dgm:cxn modelId="{465C7F65-3E17-474A-8BCC-3CFB0AAD2341}" type="presParOf" srcId="{F1BCFDA1-9414-5644-B6B5-3C8EC9A64D16}" destId="{895ECA71-1A09-9F43-92D4-55BE4ED8394C}" srcOrd="4" destOrd="0" presId="urn:microsoft.com/office/officeart/2005/8/layout/vList3"/>
    <dgm:cxn modelId="{E1E7814F-1911-4085-AB0B-1ED71814774E}" type="presParOf" srcId="{895ECA71-1A09-9F43-92D4-55BE4ED8394C}" destId="{1F9654D0-E138-0745-8C10-307C7A9346FA}" srcOrd="0" destOrd="0" presId="urn:microsoft.com/office/officeart/2005/8/layout/vList3"/>
    <dgm:cxn modelId="{46010237-51D1-4112-8603-CD00E2E33423}" type="presParOf" srcId="{895ECA71-1A09-9F43-92D4-55BE4ED8394C}" destId="{EC9CCACC-92CA-7E46-B3E8-E8EA8799F23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B685BDC-3F1C-4532-8597-FA8A0F91F14B}" type="datetimeFigureOut">
              <a:rPr lang="en-GB" smtClean="0"/>
              <a:t>19/12/2019</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C1FE046-0E86-4045-8A59-5E5B7438B87F}" type="slidenum">
              <a:rPr lang="en-GB" smtClean="0"/>
              <a:t>‹#›</a:t>
            </a:fld>
            <a:endParaRPr lang="en-GB"/>
          </a:p>
        </p:txBody>
      </p:sp>
    </p:spTree>
    <p:extLst>
      <p:ext uri="{BB962C8B-B14F-4D97-AF65-F5344CB8AC3E}">
        <p14:creationId xmlns:p14="http://schemas.microsoft.com/office/powerpoint/2010/main" val="265271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unstats.un.org/sdgs/iaeg-sdgs/member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1</a:t>
            </a:fld>
            <a:endParaRPr lang="en-GB"/>
          </a:p>
        </p:txBody>
      </p:sp>
    </p:spTree>
    <p:extLst>
      <p:ext uri="{BB962C8B-B14F-4D97-AF65-F5344CB8AC3E}">
        <p14:creationId xmlns:p14="http://schemas.microsoft.com/office/powerpoint/2010/main" val="29413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C1FE046-0E86-4045-8A59-5E5B7438B87F}" type="slidenum">
              <a:rPr lang="en-GB" smtClean="0"/>
              <a:t>10</a:t>
            </a:fld>
            <a:endParaRPr lang="en-GB"/>
          </a:p>
        </p:txBody>
      </p:sp>
    </p:spTree>
    <p:extLst>
      <p:ext uri="{BB962C8B-B14F-4D97-AF65-F5344CB8AC3E}">
        <p14:creationId xmlns:p14="http://schemas.microsoft.com/office/powerpoint/2010/main" val="231468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a:r>
            <a:endParaRPr lang="en-US" b="0" dirty="0"/>
          </a:p>
        </p:txBody>
      </p:sp>
      <p:sp>
        <p:nvSpPr>
          <p:cNvPr id="4" name="Slide Number Placeholder 3"/>
          <p:cNvSpPr>
            <a:spLocks noGrp="1"/>
          </p:cNvSpPr>
          <p:nvPr>
            <p:ph type="sldNum" sz="quarter" idx="10"/>
          </p:nvPr>
        </p:nvSpPr>
        <p:spPr/>
        <p:txBody>
          <a:bodyPr/>
          <a:lstStyle/>
          <a:p>
            <a:fld id="{1C1FE046-0E86-4045-8A59-5E5B7438B87F}" type="slidenum">
              <a:rPr lang="en-GB" smtClean="0"/>
              <a:t>11</a:t>
            </a:fld>
            <a:endParaRPr lang="en-GB"/>
          </a:p>
        </p:txBody>
      </p:sp>
    </p:spTree>
    <p:extLst>
      <p:ext uri="{BB962C8B-B14F-4D97-AF65-F5344CB8AC3E}">
        <p14:creationId xmlns:p14="http://schemas.microsoft.com/office/powerpoint/2010/main" val="57752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12</a:t>
            </a:fld>
            <a:endParaRPr lang="en-GB"/>
          </a:p>
        </p:txBody>
      </p:sp>
    </p:spTree>
    <p:extLst>
      <p:ext uri="{BB962C8B-B14F-4D97-AF65-F5344CB8AC3E}">
        <p14:creationId xmlns:p14="http://schemas.microsoft.com/office/powerpoint/2010/main" val="7422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C1FE046-0E86-4045-8A59-5E5B7438B87F}" type="slidenum">
              <a:rPr lang="en-GB" smtClean="0"/>
              <a:t>13</a:t>
            </a:fld>
            <a:endParaRPr lang="en-GB"/>
          </a:p>
        </p:txBody>
      </p:sp>
    </p:spTree>
    <p:extLst>
      <p:ext uri="{BB962C8B-B14F-4D97-AF65-F5344CB8AC3E}">
        <p14:creationId xmlns:p14="http://schemas.microsoft.com/office/powerpoint/2010/main" val="2876019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14</a:t>
            </a:fld>
            <a:endParaRPr lang="en-GB"/>
          </a:p>
        </p:txBody>
      </p:sp>
    </p:spTree>
    <p:extLst>
      <p:ext uri="{BB962C8B-B14F-4D97-AF65-F5344CB8AC3E}">
        <p14:creationId xmlns:p14="http://schemas.microsoft.com/office/powerpoint/2010/main" val="208146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C1FE046-0E86-4045-8A59-5E5B7438B87F}" type="slidenum">
              <a:rPr lang="en-GB" smtClean="0"/>
              <a:t>15</a:t>
            </a:fld>
            <a:endParaRPr lang="en-GB"/>
          </a:p>
        </p:txBody>
      </p:sp>
    </p:spTree>
    <p:extLst>
      <p:ext uri="{BB962C8B-B14F-4D97-AF65-F5344CB8AC3E}">
        <p14:creationId xmlns:p14="http://schemas.microsoft.com/office/powerpoint/2010/main" val="3858633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1FE046-0E86-4045-8A59-5E5B7438B87F}" type="slidenum">
              <a:rPr lang="en-GB" smtClean="0"/>
              <a:t>16</a:t>
            </a:fld>
            <a:endParaRPr lang="en-GB"/>
          </a:p>
        </p:txBody>
      </p:sp>
    </p:spTree>
    <p:extLst>
      <p:ext uri="{BB962C8B-B14F-4D97-AF65-F5344CB8AC3E}">
        <p14:creationId xmlns:p14="http://schemas.microsoft.com/office/powerpoint/2010/main" val="234115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7CD59078-9F90-43CE-B17D-72B8C60B0DED}" type="slidenum">
              <a:rPr lang="it-IT" smtClean="0"/>
              <a:pPr>
                <a:defRPr/>
              </a:pPr>
              <a:t>17</a:t>
            </a:fld>
            <a:endParaRPr lang="it-IT"/>
          </a:p>
        </p:txBody>
      </p:sp>
    </p:spTree>
    <p:extLst>
      <p:ext uri="{BB962C8B-B14F-4D97-AF65-F5344CB8AC3E}">
        <p14:creationId xmlns:p14="http://schemas.microsoft.com/office/powerpoint/2010/main" val="291684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F6DC20F-B06D-42AC-AC5B-62C39C4CB4E2}" type="slidenum">
              <a:rPr lang="en-GB" smtClean="0"/>
              <a:pPr>
                <a:defRPr/>
              </a:pPr>
              <a:t>18</a:t>
            </a:fld>
            <a:endParaRPr lang="en-GB"/>
          </a:p>
        </p:txBody>
      </p:sp>
    </p:spTree>
    <p:extLst>
      <p:ext uri="{BB962C8B-B14F-4D97-AF65-F5344CB8AC3E}">
        <p14:creationId xmlns:p14="http://schemas.microsoft.com/office/powerpoint/2010/main" val="116413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1C1FE046-0E86-4045-8A59-5E5B7438B87F}" type="slidenum">
              <a:rPr lang="en-GB" smtClean="0"/>
              <a:t>19</a:t>
            </a:fld>
            <a:endParaRPr lang="en-GB"/>
          </a:p>
        </p:txBody>
      </p:sp>
    </p:spTree>
    <p:extLst>
      <p:ext uri="{BB962C8B-B14F-4D97-AF65-F5344CB8AC3E}">
        <p14:creationId xmlns:p14="http://schemas.microsoft.com/office/powerpoint/2010/main" val="235198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1FE046-0E86-4045-8A59-5E5B7438B87F}" type="slidenum">
              <a:rPr lang="en-GB" smtClean="0"/>
              <a:t>2</a:t>
            </a:fld>
            <a:endParaRPr lang="en-GB"/>
          </a:p>
        </p:txBody>
      </p:sp>
    </p:spTree>
    <p:extLst>
      <p:ext uri="{BB962C8B-B14F-4D97-AF65-F5344CB8AC3E}">
        <p14:creationId xmlns:p14="http://schemas.microsoft.com/office/powerpoint/2010/main" val="514016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NAP-Ag Supplementary guidelines support developing countries in reducing vulnerability of agricultural sectors to the impacts of climate change by building adaptive capacities and resilience. </a:t>
            </a:r>
          </a:p>
          <a:p>
            <a:endParaRPr lang="en-US" dirty="0"/>
          </a:p>
        </p:txBody>
      </p:sp>
      <p:sp>
        <p:nvSpPr>
          <p:cNvPr id="4" name="Slide Number Placeholder 3"/>
          <p:cNvSpPr>
            <a:spLocks noGrp="1"/>
          </p:cNvSpPr>
          <p:nvPr>
            <p:ph type="sldNum" sz="quarter" idx="10"/>
          </p:nvPr>
        </p:nvSpPr>
        <p:spPr/>
        <p:txBody>
          <a:bodyPr/>
          <a:lstStyle/>
          <a:p>
            <a:fld id="{E43A3C49-923E-4ED8-B4C8-2308ADFDE670}" type="slidenum">
              <a:rPr lang="en-US" smtClean="0"/>
              <a:t>20</a:t>
            </a:fld>
            <a:endParaRPr lang="en-US"/>
          </a:p>
        </p:txBody>
      </p:sp>
    </p:spTree>
    <p:extLst>
      <p:ext uri="{BB962C8B-B14F-4D97-AF65-F5344CB8AC3E}">
        <p14:creationId xmlns:p14="http://schemas.microsoft.com/office/powerpoint/2010/main" val="81259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The Sustainable Development Goals (SDGs) were adopted in 2015 by countries to end poverty, protect the planet, and ensure prosperity for all as part of a new sustainable development agenda. </a:t>
            </a:r>
          </a:p>
          <a:p>
            <a:r>
              <a:rPr lang="en-US" altLang="en-US" dirty="0" smtClean="0"/>
              <a:t>17 Sustainable Development Goals (SDGs) and 169 targets. The Agenda commits the international community to end poverty and hunger and achieve sustainable development in all three dimensions (social, economic and environmental) over the next 15 years (2016-2030).</a:t>
            </a:r>
          </a:p>
          <a:p>
            <a:endParaRPr lang="en-US" altLang="en-US" dirty="0" smtClean="0"/>
          </a:p>
          <a:p>
            <a:r>
              <a:rPr lang="en-US" altLang="en-US" dirty="0" smtClean="0"/>
              <a:t>The SDGs are now the main reference for development policies and </a:t>
            </a:r>
            <a:r>
              <a:rPr lang="en-US" altLang="en-US" dirty="0" err="1" smtClean="0"/>
              <a:t>programmes</a:t>
            </a:r>
            <a:r>
              <a:rPr lang="en-US" altLang="en-US" dirty="0" smtClean="0"/>
              <a:t> at national level. Each country is reviewing the 17 goals to determine how they can be translated into feasible but ambitious development plans, and how they can commit national resources to produce real change.</a:t>
            </a:r>
          </a:p>
        </p:txBody>
      </p:sp>
      <p:sp>
        <p:nvSpPr>
          <p:cNvPr id="4" name="Slide Number Placeholder 3"/>
          <p:cNvSpPr>
            <a:spLocks noGrp="1"/>
          </p:cNvSpPr>
          <p:nvPr>
            <p:ph type="sldNum" sz="quarter" idx="5"/>
          </p:nvPr>
        </p:nvSpPr>
        <p:spPr/>
        <p:txBody>
          <a:bodyPr/>
          <a:lstStyle/>
          <a:p>
            <a:pPr>
              <a:defRPr/>
            </a:pPr>
            <a:fld id="{484E891D-6FD4-4336-AC6B-A773E9835FEA}" type="slidenum">
              <a:rPr lang="it-IT" smtClean="0"/>
              <a:pPr>
                <a:defRPr/>
              </a:pPr>
              <a:t>21</a:t>
            </a:fld>
            <a:endParaRPr lang="it-IT"/>
          </a:p>
        </p:txBody>
      </p:sp>
    </p:spTree>
    <p:extLst>
      <p:ext uri="{BB962C8B-B14F-4D97-AF65-F5344CB8AC3E}">
        <p14:creationId xmlns:p14="http://schemas.microsoft.com/office/powerpoint/2010/main" val="261915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1FE046-0E86-4045-8A59-5E5B7438B87F}" type="slidenum">
              <a:rPr lang="en-GB" smtClean="0"/>
              <a:t>22</a:t>
            </a:fld>
            <a:endParaRPr lang="en-GB"/>
          </a:p>
        </p:txBody>
      </p:sp>
    </p:spTree>
    <p:extLst>
      <p:ext uri="{BB962C8B-B14F-4D97-AF65-F5344CB8AC3E}">
        <p14:creationId xmlns:p14="http://schemas.microsoft.com/office/powerpoint/2010/main" val="2791845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https://unstats.un.org/sdgs/iaeg-sdgs/members</a:t>
            </a:r>
            <a:endParaRPr lang="en-US" dirty="0" smtClean="0"/>
          </a:p>
          <a:p>
            <a:r>
              <a:rPr lang="en-US" sz="1200" b="0" i="0" kern="1200" dirty="0" smtClean="0">
                <a:solidFill>
                  <a:schemeClr val="tx1"/>
                </a:solidFill>
                <a:effectLst/>
                <a:latin typeface="+mn-lt"/>
                <a:ea typeface="+mn-ea"/>
                <a:cs typeface="+mn-cs"/>
              </a:rPr>
              <a:t>As of May 2017, the following United Nations Member States are currently members of the Inter-Agency and Expert Group on Sustainable Development Goal Indicators:</a:t>
            </a:r>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23</a:t>
            </a:fld>
            <a:endParaRPr lang="en-GB"/>
          </a:p>
        </p:txBody>
      </p:sp>
    </p:spTree>
    <p:extLst>
      <p:ext uri="{BB962C8B-B14F-4D97-AF65-F5344CB8AC3E}">
        <p14:creationId xmlns:p14="http://schemas.microsoft.com/office/powerpoint/2010/main" val="323645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200" dirty="0" smtClean="0">
                <a:solidFill>
                  <a:srgbClr val="FF0000"/>
                </a:solidFill>
              </a:rPr>
              <a:t>- All countries have a stake in the implementing the Sustainable Development Agenda and the Paris Agreement; as a matter of fact, countries are rolling actions on both simultaneously.</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200" dirty="0" smtClean="0">
                <a:solidFill>
                  <a:srgbClr val="FF0000"/>
                </a:solidFill>
              </a:rPr>
              <a:t>- Ministries of Environment, Finance and Planning as well as sector ministries play a key role to with respect to NAPS, SDGs and  NDCs and need to manage these processes effectively for the benefit of both development and climate action</a:t>
            </a:r>
            <a:endParaRPr lang="en-US" sz="12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200" dirty="0" smtClean="0"/>
              <a:t>-There is a strategic opportunity to improve adaptation planning and action on the ground as well as to enhance the scale and sustainability of impact from the three planning processes, by harnessing the linkages and leveraging each to the mutual benefit of all three. </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200" dirty="0" smtClean="0">
                <a:solidFill>
                  <a:schemeClr val="accent1"/>
                </a:solidFill>
              </a:rPr>
              <a:t>1.Reduce vulnerability: integrate adaptation considerations into all relevant plans, policies, and strategies; prioritize and plan for adaptation</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200" dirty="0" smtClean="0">
                <a:solidFill>
                  <a:schemeClr val="accent1"/>
                </a:solidFill>
              </a:rPr>
              <a:t>2.</a:t>
            </a:r>
            <a:r>
              <a:rPr lang="en-US" sz="1200" baseline="0" dirty="0" smtClean="0">
                <a:solidFill>
                  <a:schemeClr val="accent1"/>
                </a:solidFill>
              </a:rPr>
              <a:t> </a:t>
            </a:r>
            <a:r>
              <a:rPr lang="en-US" sz="1200" dirty="0" smtClean="0">
                <a:solidFill>
                  <a:schemeClr val="accent1"/>
                </a:solidFill>
              </a:rPr>
              <a:t>Implement the Paris Agreement: with NDCs as the primary vehicle for capturing, reporting and updating commitments and progress</a:t>
            </a:r>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sz="1200" dirty="0" smtClean="0">
                <a:solidFill>
                  <a:schemeClr val="accent1"/>
                </a:solidFill>
              </a:rPr>
              <a:t>3.</a:t>
            </a:r>
            <a:r>
              <a:rPr lang="en-US" sz="1200" baseline="0" dirty="0" smtClean="0">
                <a:solidFill>
                  <a:schemeClr val="accent1"/>
                </a:solidFill>
              </a:rPr>
              <a:t> </a:t>
            </a:r>
            <a:r>
              <a:rPr lang="en-US" sz="1200" dirty="0" smtClean="0">
                <a:solidFill>
                  <a:schemeClr val="accent1"/>
                </a:solidFill>
              </a:rPr>
              <a:t>Align long-term national development priorities with the SDG framework.</a:t>
            </a:r>
            <a:endParaRPr lang="en-GB" sz="1200" dirty="0" smtClean="0">
              <a:solidFill>
                <a:schemeClr val="accent1"/>
              </a:solidFill>
            </a:endParaRPr>
          </a:p>
        </p:txBody>
      </p:sp>
      <p:sp>
        <p:nvSpPr>
          <p:cNvPr id="4" name="Slide Number Placeholder 3"/>
          <p:cNvSpPr>
            <a:spLocks noGrp="1"/>
          </p:cNvSpPr>
          <p:nvPr>
            <p:ph type="sldNum" sz="quarter" idx="10"/>
          </p:nvPr>
        </p:nvSpPr>
        <p:spPr/>
        <p:txBody>
          <a:bodyPr/>
          <a:lstStyle/>
          <a:p>
            <a:fld id="{1C1FE046-0E86-4045-8A59-5E5B7438B87F}" type="slidenum">
              <a:rPr lang="en-GB" smtClean="0"/>
              <a:t>24</a:t>
            </a:fld>
            <a:endParaRPr lang="en-GB"/>
          </a:p>
        </p:txBody>
      </p:sp>
    </p:spTree>
    <p:extLst>
      <p:ext uri="{BB962C8B-B14F-4D97-AF65-F5344CB8AC3E}">
        <p14:creationId xmlns:p14="http://schemas.microsoft.com/office/powerpoint/2010/main" val="3022173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1FE046-0E86-4045-8A59-5E5B7438B87F}" type="slidenum">
              <a:rPr lang="en-GB" smtClean="0"/>
              <a:t>25</a:t>
            </a:fld>
            <a:endParaRPr lang="en-GB"/>
          </a:p>
        </p:txBody>
      </p:sp>
    </p:spTree>
    <p:extLst>
      <p:ext uri="{BB962C8B-B14F-4D97-AF65-F5344CB8AC3E}">
        <p14:creationId xmlns:p14="http://schemas.microsoft.com/office/powerpoint/2010/main" val="3452870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2 Acknowledging that the United Nations Framework Convention on Climate Change is the primary international, intergovernmental forum for negotiating the global response to climate change. </a:t>
            </a:r>
          </a:p>
          <a:p>
            <a:r>
              <a:rPr lang="en-US" sz="1100" b="1" dirty="0" smtClean="0">
                <a:latin typeface="+mn-lt"/>
              </a:rPr>
              <a:t>Indicators:</a:t>
            </a:r>
          </a:p>
          <a:p>
            <a:r>
              <a:rPr lang="en-US" sz="1100" dirty="0" smtClean="0"/>
              <a:t> </a:t>
            </a:r>
            <a:r>
              <a:rPr lang="en-US" sz="1100" b="0" i="0" u="none" strike="noStrike" kern="1200" baseline="0" dirty="0" smtClean="0">
                <a:solidFill>
                  <a:schemeClr val="tx1"/>
                </a:solidFill>
                <a:latin typeface="+mn-lt"/>
                <a:ea typeface="+mn-ea"/>
                <a:cs typeface="+mn-cs"/>
              </a:rPr>
              <a:t>13.1.1 Number of deaths, missing persons and directly affected persons attributed to disasters per 100,000 population </a:t>
            </a:r>
          </a:p>
          <a:p>
            <a:r>
              <a:rPr lang="en-US" sz="1100" b="0" i="0" u="none" strike="noStrike" kern="1200" baseline="0" dirty="0" smtClean="0">
                <a:solidFill>
                  <a:schemeClr val="tx1"/>
                </a:solidFill>
                <a:latin typeface="+mn-lt"/>
                <a:ea typeface="+mn-ea"/>
                <a:cs typeface="+mn-cs"/>
              </a:rPr>
              <a:t>13.1.2 Number of countries that adopt and implement national disaster risk reduction strategies in line with the Sendai Framework for Disaster Risk Reduction 2015–2030 	</a:t>
            </a:r>
          </a:p>
          <a:p>
            <a:r>
              <a:rPr lang="en-US" sz="1100" b="0" i="0" u="none" strike="noStrike" kern="1200" baseline="0" dirty="0" smtClean="0">
                <a:solidFill>
                  <a:schemeClr val="tx1"/>
                </a:solidFill>
                <a:latin typeface="+mn-lt"/>
                <a:ea typeface="+mn-ea"/>
                <a:cs typeface="+mn-cs"/>
              </a:rPr>
              <a:t>13.1.3 Proportion of local governments that adopt and implement local disaster risk reduction strategies in line with national disaster risk reduction strategies 	</a:t>
            </a:r>
          </a:p>
          <a:p>
            <a:r>
              <a:rPr lang="en-US" sz="1100" b="0" i="0" u="none" strike="noStrike" kern="1200" baseline="0" dirty="0" smtClean="0">
                <a:solidFill>
                  <a:schemeClr val="tx1"/>
                </a:solidFill>
                <a:latin typeface="+mn-lt"/>
                <a:ea typeface="+mn-ea"/>
                <a:cs typeface="+mn-cs"/>
              </a:rPr>
              <a:t>13.2.1 Number of countries that have communicated the establishment or operationalization of an integrated policy/strategy/plan which increases their ability to adapt to the adverse impacts of climate change, and foster climate resilience and low greenhouse gas emissions development in a manner that does not threaten food production (including a national adaptation plan, nationally determined contribution, national communication, biennial update report or other) </a:t>
            </a:r>
          </a:p>
          <a:p>
            <a:r>
              <a:rPr lang="en-US" sz="1100" b="0" i="0" u="none" strike="noStrike" kern="1200" baseline="0" dirty="0" smtClean="0">
                <a:solidFill>
                  <a:schemeClr val="tx1"/>
                </a:solidFill>
                <a:latin typeface="+mn-lt"/>
                <a:ea typeface="+mn-ea"/>
                <a:cs typeface="+mn-cs"/>
              </a:rPr>
              <a:t>13.3 Improve education, awareness-raising and human and institutional capacity on climate change mitigation, adaptation, impact reduction and early warning 	</a:t>
            </a:r>
          </a:p>
          <a:p>
            <a:r>
              <a:rPr lang="en-US" sz="1100" b="0" i="0" u="none" strike="noStrike" kern="1200" baseline="0" dirty="0" smtClean="0">
                <a:solidFill>
                  <a:schemeClr val="tx1"/>
                </a:solidFill>
                <a:latin typeface="+mn-lt"/>
                <a:ea typeface="+mn-ea"/>
                <a:cs typeface="+mn-cs"/>
              </a:rPr>
              <a:t>13.3.1 Number of countries that have integrated mitigation, adaptation, impact reduction and early warning into primary, secondary and tertiary curricula 	</a:t>
            </a:r>
          </a:p>
          <a:p>
            <a:r>
              <a:rPr lang="en-US" sz="1100" b="0" i="0" u="none" strike="noStrike" kern="1200" baseline="0" dirty="0" smtClean="0">
                <a:solidFill>
                  <a:schemeClr val="tx1"/>
                </a:solidFill>
                <a:latin typeface="+mn-lt"/>
                <a:ea typeface="+mn-ea"/>
                <a:cs typeface="+mn-cs"/>
              </a:rPr>
              <a:t>13.3.2 Number of countries that have communicated the strengthening of institutional, systemic and individual capacity-building to implement adaptation, mitigation and technology transfer, and development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13.a.1 Mobilized amount of United States dollars per year between 2020 and 2025 accountable towards the $100 billion commitment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13.b.1 Number of least developed countries and small island developing States that are receiving specialized support, and amount of support, including finance, technology and capacity-building, for mechanisms for raising capacities for effective climate change-related planning and management, including focusing on women, youth and local and marginalized communities 	</a:t>
            </a:r>
          </a:p>
        </p:txBody>
      </p:sp>
      <p:sp>
        <p:nvSpPr>
          <p:cNvPr id="4" name="Slide Number Placeholder 3"/>
          <p:cNvSpPr>
            <a:spLocks noGrp="1"/>
          </p:cNvSpPr>
          <p:nvPr>
            <p:ph type="sldNum" sz="quarter" idx="10"/>
          </p:nvPr>
        </p:nvSpPr>
        <p:spPr/>
        <p:txBody>
          <a:bodyPr/>
          <a:lstStyle/>
          <a:p>
            <a:fld id="{1C1FE046-0E86-4045-8A59-5E5B7438B87F}" type="slidenum">
              <a:rPr lang="en-GB" smtClean="0"/>
              <a:t>26</a:t>
            </a:fld>
            <a:endParaRPr lang="en-GB"/>
          </a:p>
        </p:txBody>
      </p:sp>
    </p:spTree>
    <p:extLst>
      <p:ext uri="{BB962C8B-B14F-4D97-AF65-F5344CB8AC3E}">
        <p14:creationId xmlns:p14="http://schemas.microsoft.com/office/powerpoint/2010/main" val="3842937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27</a:t>
            </a:fld>
            <a:endParaRPr lang="en-GB"/>
          </a:p>
        </p:txBody>
      </p:sp>
    </p:spTree>
    <p:extLst>
      <p:ext uri="{BB962C8B-B14F-4D97-AF65-F5344CB8AC3E}">
        <p14:creationId xmlns:p14="http://schemas.microsoft.com/office/powerpoint/2010/main" val="2853592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28</a:t>
            </a:fld>
            <a:endParaRPr lang="en-GB"/>
          </a:p>
        </p:txBody>
      </p:sp>
    </p:spTree>
    <p:extLst>
      <p:ext uri="{BB962C8B-B14F-4D97-AF65-F5344CB8AC3E}">
        <p14:creationId xmlns:p14="http://schemas.microsoft.com/office/powerpoint/2010/main" val="2957009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31763" y="1347788"/>
            <a:ext cx="6469062" cy="3640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4300" indent="0" eaLnBrk="1" fontAlgn="auto" hangingPunct="1">
              <a:spcBef>
                <a:spcPts val="0"/>
              </a:spcBef>
              <a:spcAft>
                <a:spcPts val="0"/>
              </a:spcAft>
              <a:buFont typeface="Arial" charset="0"/>
              <a:buNone/>
              <a:defRPr/>
            </a:pPr>
            <a:r>
              <a:rPr lang="en-US" altLang="en-US" b="0" dirty="0" smtClean="0">
                <a:solidFill>
                  <a:schemeClr val="accent1"/>
                </a:solidFill>
                <a:ea typeface="ＭＳ Ｐゴシック" charset="0"/>
                <a:cs typeface="Arial"/>
              </a:rPr>
              <a:t>Source: UNDP NAP-Ag </a:t>
            </a:r>
            <a:r>
              <a:rPr lang="en-US" altLang="en-US" b="0" dirty="0" err="1" smtClean="0">
                <a:solidFill>
                  <a:schemeClr val="accent1"/>
                </a:solidFill>
                <a:ea typeface="ＭＳ Ｐゴシック" charset="0"/>
                <a:cs typeface="Arial"/>
              </a:rPr>
              <a:t>Programme</a:t>
            </a:r>
            <a:r>
              <a:rPr lang="en-US" altLang="en-US" b="0" dirty="0" smtClean="0">
                <a:solidFill>
                  <a:schemeClr val="accent1"/>
                </a:solidFill>
                <a:ea typeface="ＭＳ Ｐゴシック" charset="0"/>
                <a:cs typeface="Arial"/>
              </a:rPr>
              <a:t> Julie (any official publication)</a:t>
            </a:r>
          </a:p>
          <a:p>
            <a:pPr marL="571500" indent="-457200" eaLnBrk="1" fontAlgn="auto" hangingPunct="1">
              <a:spcBef>
                <a:spcPts val="0"/>
              </a:spcBef>
              <a:spcAft>
                <a:spcPts val="0"/>
              </a:spcAft>
              <a:buFont typeface="Arial" charset="0"/>
              <a:buChar char="•"/>
              <a:defRPr/>
            </a:pPr>
            <a:r>
              <a:rPr lang="en-US" altLang="en-US" b="1" dirty="0" smtClean="0">
                <a:solidFill>
                  <a:schemeClr val="accent1"/>
                </a:solidFill>
                <a:ea typeface="ＭＳ Ｐゴシック" charset="0"/>
                <a:cs typeface="Arial"/>
              </a:rPr>
              <a:t>Institutional </a:t>
            </a:r>
            <a:r>
              <a:rPr lang="en-US" altLang="en-US" b="1" dirty="0">
                <a:solidFill>
                  <a:schemeClr val="accent1"/>
                </a:solidFill>
                <a:ea typeface="ＭＳ Ｐゴシック" charset="0"/>
                <a:cs typeface="Arial"/>
              </a:rPr>
              <a:t>arrangements</a:t>
            </a:r>
            <a:r>
              <a:rPr lang="en-US" altLang="en-US" dirty="0">
                <a:solidFill>
                  <a:schemeClr val="accent1"/>
                </a:solidFill>
                <a:ea typeface="ＭＳ Ｐゴシック" charset="0"/>
                <a:cs typeface="Arial"/>
              </a:rPr>
              <a:t>. Stocktaking for NAP should also consider current arrangements and adapt for planning and cross-sector policy coordination around the SDGs related to CC</a:t>
            </a:r>
          </a:p>
          <a:p>
            <a:pPr marL="571500" indent="-457200" eaLnBrk="1" fontAlgn="auto" hangingPunct="1">
              <a:spcBef>
                <a:spcPts val="0"/>
              </a:spcBef>
              <a:spcAft>
                <a:spcPts val="0"/>
              </a:spcAft>
              <a:buFont typeface="Arial" charset="0"/>
              <a:buChar char="•"/>
              <a:defRPr/>
            </a:pPr>
            <a:r>
              <a:rPr lang="en-US" altLang="en-US" b="1" dirty="0">
                <a:solidFill>
                  <a:schemeClr val="accent1"/>
                </a:solidFill>
                <a:ea typeface="ＭＳ Ｐゴシック" charset="0"/>
                <a:cs typeface="Arial"/>
              </a:rPr>
              <a:t>Data coherence</a:t>
            </a:r>
            <a:r>
              <a:rPr lang="en-US" altLang="en-US" dirty="0">
                <a:solidFill>
                  <a:schemeClr val="accent1"/>
                </a:solidFill>
                <a:ea typeface="ＭＳ Ｐゴシック" charset="0"/>
                <a:cs typeface="Arial"/>
              </a:rPr>
              <a:t>. Stocktaking, collection of data and climate information, setting up of information system for NAP should feed into the SDG monitoring mechanism</a:t>
            </a:r>
          </a:p>
          <a:p>
            <a:pPr marL="571500" indent="-457200" eaLnBrk="1" fontAlgn="auto" hangingPunct="1">
              <a:spcBef>
                <a:spcPts val="0"/>
              </a:spcBef>
              <a:spcAft>
                <a:spcPts val="0"/>
              </a:spcAft>
              <a:buFont typeface="Arial" charset="0"/>
              <a:buChar char="•"/>
              <a:defRPr/>
            </a:pPr>
            <a:r>
              <a:rPr lang="en-US" altLang="en-US" dirty="0">
                <a:solidFill>
                  <a:schemeClr val="accent1"/>
                </a:solidFill>
                <a:ea typeface="ＭＳ Ｐゴシック" charset="0"/>
                <a:cs typeface="Arial"/>
              </a:rPr>
              <a:t>Adaptation options could be proposed as </a:t>
            </a:r>
            <a:r>
              <a:rPr lang="en-US" altLang="en-US" b="1" dirty="0">
                <a:solidFill>
                  <a:schemeClr val="accent1"/>
                </a:solidFill>
                <a:ea typeface="ＭＳ Ｐゴシック" charset="0"/>
                <a:cs typeface="Arial"/>
              </a:rPr>
              <a:t>SDG catalysts</a:t>
            </a:r>
          </a:p>
          <a:p>
            <a:pPr marL="571500" indent="-457200" eaLnBrk="1" fontAlgn="auto" hangingPunct="1">
              <a:spcBef>
                <a:spcPts val="0"/>
              </a:spcBef>
              <a:spcAft>
                <a:spcPts val="0"/>
              </a:spcAft>
              <a:buFont typeface="Arial" charset="0"/>
              <a:buChar char="•"/>
              <a:defRPr/>
            </a:pPr>
            <a:r>
              <a:rPr lang="en-US" altLang="en-US" b="1" dirty="0">
                <a:solidFill>
                  <a:schemeClr val="accent1"/>
                </a:solidFill>
                <a:ea typeface="ＭＳ Ｐゴシック" charset="0"/>
                <a:cs typeface="Arial"/>
              </a:rPr>
              <a:t>Budget implications</a:t>
            </a:r>
            <a:r>
              <a:rPr lang="en-US" altLang="en-US" dirty="0">
                <a:solidFill>
                  <a:schemeClr val="accent1"/>
                </a:solidFill>
                <a:ea typeface="ＭＳ Ｐゴシック" charset="0"/>
                <a:cs typeface="Arial"/>
              </a:rPr>
              <a:t>. CPEIR, climate budget tagging, and activities to support the development of annual and </a:t>
            </a:r>
            <a:r>
              <a:rPr lang="en-US" altLang="en-US" dirty="0" err="1">
                <a:solidFill>
                  <a:schemeClr val="accent1"/>
                </a:solidFill>
                <a:ea typeface="ＭＳ Ｐゴシック" charset="0"/>
                <a:cs typeface="Arial"/>
              </a:rPr>
              <a:t>pluriannual</a:t>
            </a:r>
            <a:r>
              <a:rPr lang="en-US" altLang="en-US" dirty="0">
                <a:solidFill>
                  <a:schemeClr val="accent1"/>
                </a:solidFill>
                <a:ea typeface="ＭＳ Ｐゴシック" charset="0"/>
                <a:cs typeface="Arial"/>
              </a:rPr>
              <a:t> budgetary frameworks could feed into SDG budgetary mainstreaming exercise.</a:t>
            </a:r>
          </a:p>
          <a:p>
            <a:pPr marL="571500" indent="-457200" eaLnBrk="1" fontAlgn="auto" hangingPunct="1">
              <a:spcBef>
                <a:spcPts val="0"/>
              </a:spcBef>
              <a:spcAft>
                <a:spcPts val="0"/>
              </a:spcAft>
              <a:buFont typeface="Arial" charset="0"/>
              <a:buChar char="•"/>
              <a:defRPr/>
            </a:pPr>
            <a:r>
              <a:rPr lang="en-US" altLang="en-US" b="1" dirty="0">
                <a:solidFill>
                  <a:schemeClr val="accent1"/>
                </a:solidFill>
                <a:ea typeface="ＭＳ Ｐゴシック" charset="0"/>
                <a:cs typeface="Arial"/>
              </a:rPr>
              <a:t>Common messaging</a:t>
            </a:r>
            <a:r>
              <a:rPr lang="en-US" altLang="en-US" dirty="0">
                <a:solidFill>
                  <a:schemeClr val="accent1"/>
                </a:solidFill>
                <a:ea typeface="ＭＳ Ｐゴシック" charset="0"/>
                <a:cs typeface="Arial"/>
              </a:rPr>
              <a:t>. Identifying opportunities for joint outreach and awareness-raising</a:t>
            </a:r>
          </a:p>
          <a:p>
            <a:pPr marL="571500" indent="-457200" eaLnBrk="1" fontAlgn="auto" hangingPunct="1">
              <a:spcBef>
                <a:spcPts val="0"/>
              </a:spcBef>
              <a:spcAft>
                <a:spcPts val="0"/>
              </a:spcAft>
              <a:buFont typeface="Arial" charset="0"/>
              <a:buChar char="•"/>
              <a:defRPr/>
            </a:pPr>
            <a:r>
              <a:rPr lang="en-US" altLang="en-US" b="1" dirty="0">
                <a:solidFill>
                  <a:schemeClr val="accent1"/>
                </a:solidFill>
                <a:ea typeface="ＭＳ Ｐゴシック" charset="0"/>
                <a:cs typeface="Arial"/>
              </a:rPr>
              <a:t>Accessing climate finance</a:t>
            </a:r>
          </a:p>
          <a:p>
            <a:pPr eaLnBrk="1" fontAlgn="auto" hangingPunct="1">
              <a:spcBef>
                <a:spcPts val="0"/>
              </a:spcBef>
              <a:spcAft>
                <a:spcPts val="0"/>
              </a:spcAft>
              <a:defRPr/>
            </a:pPr>
            <a:endParaRPr lang="en-US" dirty="0">
              <a:ea typeface="ＭＳ Ｐゴシック"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0FAC2F-F265-4BD1-89AC-9A37739D8975}" type="slidenum">
              <a:rPr lang="en-US" altLang="en-US" smtClean="0">
                <a:latin typeface="Times New Roman" panose="02020603050405020304" pitchFamily="18" charset="0"/>
                <a:ea typeface="MS PGothic" panose="020B0600070205080204" pitchFamily="34" charset="-128"/>
              </a:rPr>
              <a:pPr/>
              <a:t>29</a:t>
            </a:fld>
            <a:endParaRPr lang="en-US" altLang="en-US">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80994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12A5CA4C-83D2-4E3E-A001-07C3FE47070A}" type="slidenum">
              <a:rPr lang="it-IT" smtClean="0"/>
              <a:pPr>
                <a:defRPr/>
              </a:pPr>
              <a:t>3</a:t>
            </a:fld>
            <a:endParaRPr lang="it-IT"/>
          </a:p>
        </p:txBody>
      </p:sp>
    </p:spTree>
    <p:extLst>
      <p:ext uri="{BB962C8B-B14F-4D97-AF65-F5344CB8AC3E}">
        <p14:creationId xmlns:p14="http://schemas.microsoft.com/office/powerpoint/2010/main" val="213440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difference is that the SDGs and the SFDRR have measurable targets at global level with corresponding indicators. Thus, their global monitoring reports use the same indicators for all countries which may be complemented by national indicators. In contrast the Paris Agreement does not have quantified</a:t>
            </a:r>
            <a:r>
              <a:rPr lang="en-US" baseline="0" dirty="0" smtClean="0"/>
              <a:t> </a:t>
            </a:r>
            <a:r>
              <a:rPr lang="en-US" sz="1200" b="0" i="0" u="none" strike="noStrike" kern="1200" baseline="0" dirty="0" smtClean="0">
                <a:solidFill>
                  <a:schemeClr val="tx1"/>
                </a:solidFill>
                <a:latin typeface="+mn-lt"/>
                <a:ea typeface="+mn-ea"/>
                <a:cs typeface="+mn-cs"/>
              </a:rPr>
              <a:t>global indicators for adaptation. Monitoring of the NDC adaptation targets will be inherently country-specific. </a:t>
            </a:r>
            <a:r>
              <a:rPr lang="en-US" baseline="0" dirty="0" smtClean="0"/>
              <a:t>  </a:t>
            </a:r>
          </a:p>
          <a:p>
            <a:r>
              <a:rPr lang="en-US" baseline="0" dirty="0" smtClean="0"/>
              <a:t>SOURCE: GIZ. 2017. CC Policy </a:t>
            </a:r>
            <a:r>
              <a:rPr lang="en-US" b="0" baseline="0" dirty="0" smtClean="0"/>
              <a:t>Brief. </a:t>
            </a:r>
            <a:r>
              <a:rPr lang="en-US" sz="1200" b="0" i="0" u="none" strike="noStrike" kern="1200" baseline="0" dirty="0" smtClean="0">
                <a:solidFill>
                  <a:schemeClr val="tx1"/>
                </a:solidFill>
                <a:latin typeface="+mn-lt"/>
                <a:ea typeface="+mn-ea"/>
                <a:cs typeface="+mn-cs"/>
              </a:rPr>
              <a:t>Synergies in monitoring the implementation of the Paris Agreement, the SDGs and the Sendai Framework </a:t>
            </a:r>
            <a:endParaRPr lang="en-US" b="0" dirty="0"/>
          </a:p>
        </p:txBody>
      </p:sp>
      <p:sp>
        <p:nvSpPr>
          <p:cNvPr id="4" name="Slide Number Placeholder 3"/>
          <p:cNvSpPr>
            <a:spLocks noGrp="1"/>
          </p:cNvSpPr>
          <p:nvPr>
            <p:ph type="sldNum" sz="quarter" idx="10"/>
          </p:nvPr>
        </p:nvSpPr>
        <p:spPr/>
        <p:txBody>
          <a:bodyPr/>
          <a:lstStyle/>
          <a:p>
            <a:fld id="{1C1FE046-0E86-4045-8A59-5E5B7438B87F}" type="slidenum">
              <a:rPr lang="en-GB" smtClean="0"/>
              <a:t>30</a:t>
            </a:fld>
            <a:endParaRPr lang="en-GB"/>
          </a:p>
        </p:txBody>
      </p:sp>
    </p:spTree>
    <p:extLst>
      <p:ext uri="{BB962C8B-B14F-4D97-AF65-F5344CB8AC3E}">
        <p14:creationId xmlns:p14="http://schemas.microsoft.com/office/powerpoint/2010/main" val="4011589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Objective of the agreement</a:t>
            </a:r>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SDGs (Agenda 2030): </a:t>
            </a:r>
            <a:r>
              <a:rPr lang="en-US" sz="1200" b="0" i="0" u="none" strike="noStrike" kern="1200" baseline="0" dirty="0" smtClean="0">
                <a:solidFill>
                  <a:schemeClr val="tx1"/>
                </a:solidFill>
                <a:latin typeface="+mn-lt"/>
                <a:ea typeface="+mn-ea"/>
                <a:cs typeface="+mn-cs"/>
              </a:rPr>
              <a:t>Contributing to the achievement of sustainable development and serving as a driver for implementation and mainstreaming.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lt1"/>
                </a:solidFill>
                <a:latin typeface="+mn-lt"/>
                <a:ea typeface="+mn-ea"/>
                <a:cs typeface="+mn-cs"/>
              </a:rPr>
              <a:t>Sendai:</a:t>
            </a:r>
            <a:r>
              <a:rPr lang="en-US" sz="1200" b="0" i="0" u="none" strike="noStrike" kern="1200" baseline="0" dirty="0" smtClean="0">
                <a:solidFill>
                  <a:schemeClr val="lt1"/>
                </a:solidFill>
                <a:latin typeface="+mn-lt"/>
                <a:ea typeface="+mn-ea"/>
                <a:cs typeface="+mn-cs"/>
              </a:rPr>
              <a:t> A substantial reduction of disaster risk and losses in lives, livelihoods and health and in economic, physical, social, cultural and environmental assets.</a:t>
            </a: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Paris Agreement: </a:t>
            </a:r>
            <a:r>
              <a:rPr lang="en-US" sz="1200" b="0" i="0" u="none" strike="noStrike" kern="1200" baseline="0" dirty="0" smtClean="0">
                <a:solidFill>
                  <a:schemeClr val="tx1"/>
                </a:solidFill>
                <a:latin typeface="+mn-lt"/>
                <a:ea typeface="+mn-ea"/>
                <a:cs typeface="+mn-cs"/>
              </a:rPr>
              <a:t>Holding the increase in the global average temperature to well below 2°C and pursuing efforts to limit it to 1.5°C (mitigation); increasing the ability to adapt to the adverse impacts of CC (adaptation); making finance flows consistent with a pathway towards low GHG emissions and climate-resilient development (Art.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Purpose of monitoring</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SDGs (Agenda 2030): </a:t>
            </a:r>
            <a:r>
              <a:rPr lang="en-US" dirty="0" smtClean="0"/>
              <a:t>Measure global progress towards achievement of the SDG goals and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lt1"/>
                </a:solidFill>
                <a:latin typeface="+mn-lt"/>
                <a:ea typeface="+mn-ea"/>
                <a:cs typeface="+mn-cs"/>
              </a:rPr>
              <a:t>Sendai: </a:t>
            </a:r>
            <a:r>
              <a:rPr lang="en-US" sz="1200" b="0" i="0" u="none" strike="noStrike" kern="1200" baseline="0" dirty="0" smtClean="0">
                <a:solidFill>
                  <a:schemeClr val="tx1"/>
                </a:solidFill>
                <a:latin typeface="+mn-lt"/>
                <a:ea typeface="+mn-ea"/>
                <a:cs typeface="+mn-cs"/>
              </a:rPr>
              <a:t>Measure global progress in implementation of the seven Sendai targets.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Paris Agreement:  </a:t>
            </a:r>
            <a:r>
              <a:rPr lang="en-US" sz="1200" b="0" i="0" u="none" strike="noStrike" kern="1200" baseline="0" dirty="0" smtClean="0">
                <a:solidFill>
                  <a:schemeClr val="tx1"/>
                </a:solidFill>
                <a:latin typeface="+mn-lt"/>
                <a:ea typeface="+mn-ea"/>
                <a:cs typeface="+mn-cs"/>
              </a:rPr>
              <a:t>Global </a:t>
            </a:r>
            <a:r>
              <a:rPr lang="en-US" sz="1200" b="0" i="0" u="none" strike="noStrike" kern="1200" baseline="0" dirty="0" err="1" smtClean="0">
                <a:solidFill>
                  <a:schemeClr val="tx1"/>
                </a:solidFill>
                <a:latin typeface="+mn-lt"/>
                <a:ea typeface="+mn-ea"/>
                <a:cs typeface="+mn-cs"/>
              </a:rPr>
              <a:t>Stocktake</a:t>
            </a:r>
            <a:r>
              <a:rPr lang="en-US" sz="1200" b="0" i="0" u="none" strike="noStrike" kern="1200" baseline="0" dirty="0" smtClean="0">
                <a:solidFill>
                  <a:schemeClr val="tx1"/>
                </a:solidFill>
                <a:latin typeface="+mn-lt"/>
                <a:ea typeface="+mn-ea"/>
                <a:cs typeface="+mn-cs"/>
              </a:rPr>
              <a:t>: ‘assess the collective progress towards achieving the purpose of this Agreement’ (Art. 14). ETF: ‘Clarity and tracking of progress towards achieving Parties’ individual NDCs and Parties’ adaptation actions’ (Art. 13).	</a:t>
            </a:r>
          </a:p>
          <a:p>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31</a:t>
            </a:fld>
            <a:endParaRPr lang="en-GB"/>
          </a:p>
        </p:txBody>
      </p:sp>
    </p:spTree>
    <p:extLst>
      <p:ext uri="{BB962C8B-B14F-4D97-AF65-F5344CB8AC3E}">
        <p14:creationId xmlns:p14="http://schemas.microsoft.com/office/powerpoint/2010/main" val="1133246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b="0" i="0" u="none" strike="noStrike" kern="1200" baseline="0" dirty="0" smtClean="0">
                <a:solidFill>
                  <a:schemeClr val="tx1"/>
                </a:solidFill>
                <a:latin typeface="+mn-lt"/>
                <a:ea typeface="+mn-ea"/>
                <a:cs typeface="+mn-cs"/>
              </a:rPr>
              <a:t>To enhance synergies for data compilation for the respective reporting channels. </a:t>
            </a:r>
          </a:p>
          <a:p>
            <a:r>
              <a:rPr lang="en-US" dirty="0" smtClean="0"/>
              <a:t>3. </a:t>
            </a:r>
            <a:r>
              <a:rPr lang="en-US" sz="1200" b="0" i="0" u="none" strike="noStrike" kern="1200" baseline="0" dirty="0" smtClean="0">
                <a:solidFill>
                  <a:schemeClr val="tx1"/>
                </a:solidFill>
                <a:latin typeface="+mn-lt"/>
                <a:ea typeface="+mn-ea"/>
                <a:cs typeface="+mn-cs"/>
              </a:rPr>
              <a:t>CC and resilience feature in multiple SDGs including on poverty reduction (goal 1), end hunger (2), sustainable water management (6), energy access (7) and resilient cities (11). Accordingly, relevant data and indicators could be found under any of these themes and not just those of goal 13.</a:t>
            </a:r>
          </a:p>
          <a:p>
            <a:r>
              <a:rPr lang="en-US" dirty="0" smtClean="0"/>
              <a:t>5. </a:t>
            </a:r>
            <a:r>
              <a:rPr lang="en-US" sz="1200" b="0" i="0" u="none" strike="noStrike" kern="1200" baseline="0" dirty="0" smtClean="0">
                <a:solidFill>
                  <a:schemeClr val="tx1"/>
                </a:solidFill>
                <a:latin typeface="+mn-lt"/>
                <a:ea typeface="+mn-ea"/>
                <a:cs typeface="+mn-cs"/>
              </a:rPr>
              <a:t>Each of the three agreements has distinct goals which require targeted indicators. </a:t>
            </a:r>
          </a:p>
          <a:p>
            <a:r>
              <a:rPr lang="en-US" sz="1200" b="0" i="0" u="none" strike="noStrike" kern="1200" baseline="0" dirty="0" smtClean="0">
                <a:solidFill>
                  <a:schemeClr val="tx1"/>
                </a:solidFill>
                <a:latin typeface="+mn-lt"/>
                <a:ea typeface="+mn-ea"/>
                <a:cs typeface="+mn-cs"/>
              </a:rPr>
              <a:t>Help avoiding the pitfall that a single set of indicators (e.g. from the SDGs) could monitor all three agreements to a sufficient depth. Due to the NDCs being defined by each country, the Paris Agreement will continue to require information on country-specific adaptation achievements to determine progress towards its objectives.</a:t>
            </a:r>
          </a:p>
          <a:p>
            <a:r>
              <a:rPr lang="en-US" sz="1200" b="0" i="0" u="none" strike="noStrike" kern="1200" baseline="0" dirty="0" smtClean="0">
                <a:solidFill>
                  <a:schemeClr val="tx1"/>
                </a:solidFill>
                <a:latin typeface="+mn-lt"/>
                <a:ea typeface="+mn-ea"/>
                <a:cs typeface="+mn-cs"/>
              </a:rPr>
              <a:t>ADAPTATION COMMITTEE: Although full and complete harmonization among the three agendas may not be feasible nor useful, some degree of synergy could be beneficial. Linking data gathering and reporting systems for the SDGs, the Sendai Framework and on climate change adaptation will help avoid the duplication of effort. </a:t>
            </a:r>
          </a:p>
          <a:p>
            <a:r>
              <a:rPr lang="en-US" sz="1200" b="0" i="0" u="none" strike="noStrike" kern="1200" baseline="0" dirty="0" smtClean="0">
                <a:solidFill>
                  <a:schemeClr val="tx1"/>
                </a:solidFill>
                <a:latin typeface="+mn-lt"/>
                <a:ea typeface="+mn-ea"/>
                <a:cs typeface="+mn-cs"/>
              </a:rPr>
              <a:t>Enhancing individual and institutional technical capacity for data collection and assessment of adaptation is an ongoing task for many countries.  Increased capacity can help to link data gathering and reporting systems for the three global agendas at national level </a:t>
            </a:r>
          </a:p>
        </p:txBody>
      </p:sp>
      <p:sp>
        <p:nvSpPr>
          <p:cNvPr id="4" name="Slide Number Placeholder 3"/>
          <p:cNvSpPr>
            <a:spLocks noGrp="1"/>
          </p:cNvSpPr>
          <p:nvPr>
            <p:ph type="sldNum" sz="quarter" idx="10"/>
          </p:nvPr>
        </p:nvSpPr>
        <p:spPr/>
        <p:txBody>
          <a:bodyPr/>
          <a:lstStyle/>
          <a:p>
            <a:fld id="{1C1FE046-0E86-4045-8A59-5E5B7438B87F}" type="slidenum">
              <a:rPr lang="en-GB" smtClean="0"/>
              <a:t>32</a:t>
            </a:fld>
            <a:endParaRPr lang="en-GB"/>
          </a:p>
        </p:txBody>
      </p:sp>
    </p:spTree>
    <p:extLst>
      <p:ext uri="{BB962C8B-B14F-4D97-AF65-F5344CB8AC3E}">
        <p14:creationId xmlns:p14="http://schemas.microsoft.com/office/powerpoint/2010/main" val="336053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3629F601-7B6C-47E3-8E85-F7A8EB0226BB}" type="slidenum">
              <a:rPr lang="it-IT" smtClean="0"/>
              <a:pPr>
                <a:defRPr/>
              </a:pPr>
              <a:t>4</a:t>
            </a:fld>
            <a:endParaRPr lang="it-IT"/>
          </a:p>
        </p:txBody>
      </p:sp>
    </p:spTree>
    <p:extLst>
      <p:ext uri="{BB962C8B-B14F-4D97-AF65-F5344CB8AC3E}">
        <p14:creationId xmlns:p14="http://schemas.microsoft.com/office/powerpoint/2010/main" val="413715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lvl="1" indent="0">
              <a:spcAft>
                <a:spcPts val="1200"/>
              </a:spcAft>
              <a:buClr>
                <a:schemeClr val="bg1"/>
              </a:buClr>
              <a:buFont typeface="Wingdings" panose="05000000000000000000" pitchFamily="2" charset="2"/>
              <a:buNone/>
              <a:defRPr/>
            </a:pPr>
            <a:endParaRPr lang="en-US" altLang="en-US" dirty="0" smtClean="0"/>
          </a:p>
        </p:txBody>
      </p:sp>
      <p:sp>
        <p:nvSpPr>
          <p:cNvPr id="4" name="Slide Number Placeholder 3"/>
          <p:cNvSpPr>
            <a:spLocks noGrp="1"/>
          </p:cNvSpPr>
          <p:nvPr>
            <p:ph type="sldNum" sz="quarter" idx="5"/>
          </p:nvPr>
        </p:nvSpPr>
        <p:spPr/>
        <p:txBody>
          <a:bodyPr/>
          <a:lstStyle/>
          <a:p>
            <a:pPr>
              <a:defRPr/>
            </a:pPr>
            <a:fld id="{28796304-5843-449D-9506-69365465976A}" type="slidenum">
              <a:rPr lang="it-IT" smtClean="0"/>
              <a:pPr>
                <a:defRPr/>
              </a:pPr>
              <a:t>5</a:t>
            </a:fld>
            <a:endParaRPr lang="it-IT"/>
          </a:p>
        </p:txBody>
      </p:sp>
    </p:spTree>
    <p:extLst>
      <p:ext uri="{BB962C8B-B14F-4D97-AF65-F5344CB8AC3E}">
        <p14:creationId xmlns:p14="http://schemas.microsoft.com/office/powerpoint/2010/main" val="208553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1FE046-0E86-4045-8A59-5E5B7438B87F}" type="slidenum">
              <a:rPr lang="en-GB" smtClean="0"/>
              <a:t>6</a:t>
            </a:fld>
            <a:endParaRPr lang="en-GB"/>
          </a:p>
        </p:txBody>
      </p:sp>
    </p:spTree>
    <p:extLst>
      <p:ext uri="{BB962C8B-B14F-4D97-AF65-F5344CB8AC3E}">
        <p14:creationId xmlns:p14="http://schemas.microsoft.com/office/powerpoint/2010/main" val="427771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7</a:t>
            </a:fld>
            <a:endParaRPr lang="en-GB"/>
          </a:p>
        </p:txBody>
      </p:sp>
    </p:spTree>
    <p:extLst>
      <p:ext uri="{BB962C8B-B14F-4D97-AF65-F5344CB8AC3E}">
        <p14:creationId xmlns:p14="http://schemas.microsoft.com/office/powerpoint/2010/main" val="316205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FE046-0E86-4045-8A59-5E5B7438B87F}" type="slidenum">
              <a:rPr lang="en-GB" smtClean="0"/>
              <a:t>8</a:t>
            </a:fld>
            <a:endParaRPr lang="en-GB"/>
          </a:p>
        </p:txBody>
      </p:sp>
    </p:spTree>
    <p:extLst>
      <p:ext uri="{BB962C8B-B14F-4D97-AF65-F5344CB8AC3E}">
        <p14:creationId xmlns:p14="http://schemas.microsoft.com/office/powerpoint/2010/main" val="323263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C1FE046-0E86-4045-8A59-5E5B7438B87F}" type="slidenum">
              <a:rPr lang="en-GB" smtClean="0"/>
              <a:t>9</a:t>
            </a:fld>
            <a:endParaRPr lang="en-GB"/>
          </a:p>
        </p:txBody>
      </p:sp>
    </p:spTree>
    <p:extLst>
      <p:ext uri="{BB962C8B-B14F-4D97-AF65-F5344CB8AC3E}">
        <p14:creationId xmlns:p14="http://schemas.microsoft.com/office/powerpoint/2010/main" val="315007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4547" y="471638"/>
            <a:ext cx="5669280" cy="2358189"/>
          </a:xfrm>
        </p:spPr>
        <p:txBody>
          <a:bodyPr anchor="t">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76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1988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973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96562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439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14" name="Rectangle 13" title="Background Shape"/>
          <p:cNvSpPr/>
          <p:nvPr userDrawn="1"/>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56511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034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23527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07857" y="904784"/>
            <a:ext cx="8065970" cy="2040556"/>
          </a:xfrm>
        </p:spPr>
        <p:txBody>
          <a:bodyPr anchor="t">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
        <p:nvSpPr>
          <p:cNvPr id="7" name="TextBox 6"/>
          <p:cNvSpPr txBox="1"/>
          <p:nvPr userDrawn="1"/>
        </p:nvSpPr>
        <p:spPr>
          <a:xfrm>
            <a:off x="3811604" y="375381"/>
            <a:ext cx="8065970" cy="338554"/>
          </a:xfrm>
          <a:prstGeom prst="rect">
            <a:avLst/>
          </a:prstGeom>
          <a:noFill/>
        </p:spPr>
        <p:txBody>
          <a:bodyPr wrap="square" rtlCol="0">
            <a:spAutoFit/>
          </a:bodyPr>
          <a:lstStyle/>
          <a:p>
            <a:r>
              <a:rPr lang="en-US" sz="1600" b="1" spc="500" dirty="0">
                <a:solidFill>
                  <a:srgbClr val="1D60B0"/>
                </a:solidFill>
              </a:rPr>
              <a:t>Integrating Agriculture in National</a:t>
            </a:r>
            <a:r>
              <a:rPr lang="en-US" sz="1600" b="1" spc="500" baseline="0" dirty="0">
                <a:solidFill>
                  <a:srgbClr val="1D60B0"/>
                </a:solidFill>
              </a:rPr>
              <a:t> Adaptation Plans</a:t>
            </a:r>
            <a:endParaRPr lang="en-US" sz="1600" b="1" spc="500" dirty="0">
              <a:solidFill>
                <a:srgbClr val="1D60B0"/>
              </a:solidFill>
            </a:endParaRPr>
          </a:p>
        </p:txBody>
      </p:sp>
    </p:spTree>
    <p:extLst>
      <p:ext uri="{BB962C8B-B14F-4D97-AF65-F5344CB8AC3E}">
        <p14:creationId xmlns:p14="http://schemas.microsoft.com/office/powerpoint/2010/main" val="11209383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13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4064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442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52382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9669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986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135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23929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834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6156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557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54041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49" y="238551"/>
            <a:ext cx="11543103" cy="616455"/>
          </a:xfrm>
        </p:spPr>
        <p:txBody>
          <a:bodyPr>
            <a:noAutofit/>
          </a:bodyPr>
          <a:lstStyle>
            <a:lvl1pPr>
              <a:lnSpc>
                <a:spcPct val="100000"/>
              </a:lnSpc>
              <a:defRPr/>
            </a:lvl1pPr>
          </a:lstStyle>
          <a:p>
            <a:r>
              <a:rPr lang="fr-FR"/>
              <a:t>Cliquez et modifiez le titre</a:t>
            </a:r>
            <a:endParaRPr lang="de-DE" dirty="0"/>
          </a:p>
        </p:txBody>
      </p:sp>
      <p:sp>
        <p:nvSpPr>
          <p:cNvPr id="9" name="Textplatzhalter 7"/>
          <p:cNvSpPr>
            <a:spLocks noGrp="1"/>
          </p:cNvSpPr>
          <p:nvPr>
            <p:ph type="body" sz="quarter" idx="13"/>
          </p:nvPr>
        </p:nvSpPr>
        <p:spPr>
          <a:xfrm>
            <a:off x="324047" y="854994"/>
            <a:ext cx="11543103" cy="336244"/>
          </a:xfrm>
        </p:spPr>
        <p:txBody>
          <a:bodyPr lIns="0" tIns="0" rIns="0" bIns="0">
            <a:noAutofit/>
          </a:bodyPr>
          <a:lstStyle>
            <a:lvl1pPr marL="0" indent="0">
              <a:buNone/>
              <a:defRPr sz="1704"/>
            </a:lvl1pPr>
          </a:lstStyle>
          <a:p>
            <a:pPr lvl="0"/>
            <a:r>
              <a:rPr lang="fr-FR"/>
              <a:t>Cliquez pour modifier les styles du texte du masque</a:t>
            </a:r>
          </a:p>
        </p:txBody>
      </p:sp>
      <p:sp>
        <p:nvSpPr>
          <p:cNvPr id="4" name="Datumsplatzhalter 10"/>
          <p:cNvSpPr>
            <a:spLocks noGrp="1"/>
          </p:cNvSpPr>
          <p:nvPr>
            <p:ph type="dt" sz="half" idx="14"/>
          </p:nvPr>
        </p:nvSpPr>
        <p:spPr/>
        <p:txBody>
          <a:bodyPr/>
          <a:lstStyle>
            <a:lvl1pPr>
              <a:defRPr>
                <a:solidFill>
                  <a:srgbClr val="7F7F7F"/>
                </a:solidFill>
                <a:ea typeface="MS PGothic" panose="020B0600070205080204" pitchFamily="34" charset="-128"/>
              </a:defRPr>
            </a:lvl1pPr>
          </a:lstStyle>
          <a:p>
            <a:pPr>
              <a:defRPr/>
            </a:pPr>
            <a:fld id="{979297DD-CCD2-4098-808D-F647ED577FD9}" type="datetimeFigureOut">
              <a:rPr lang="de-DE" altLang="en-US"/>
              <a:pPr>
                <a:defRPr/>
              </a:pPr>
              <a:t>19.12.2019</a:t>
            </a:fld>
            <a:endParaRPr lang="de-DE" altLang="en-US"/>
          </a:p>
        </p:txBody>
      </p:sp>
      <p:sp>
        <p:nvSpPr>
          <p:cNvPr id="5" name="Fußzeilenplatzhalter 11"/>
          <p:cNvSpPr>
            <a:spLocks noGrp="1"/>
          </p:cNvSpPr>
          <p:nvPr>
            <p:ph type="ftr" sz="quarter" idx="15"/>
          </p:nvPr>
        </p:nvSpPr>
        <p:spPr/>
        <p:txBody>
          <a:bodyPr/>
          <a:lstStyle>
            <a:lvl1pPr>
              <a:defRPr/>
            </a:lvl1pPr>
          </a:lstStyle>
          <a:p>
            <a:pPr>
              <a:defRPr/>
            </a:pPr>
            <a:endParaRPr lang="de-DE"/>
          </a:p>
        </p:txBody>
      </p:sp>
      <p:sp>
        <p:nvSpPr>
          <p:cNvPr id="6" name="Foliennummernplatzhalter 12"/>
          <p:cNvSpPr>
            <a:spLocks noGrp="1"/>
          </p:cNvSpPr>
          <p:nvPr>
            <p:ph type="sldNum" sz="quarter" idx="16"/>
          </p:nvPr>
        </p:nvSpPr>
        <p:spPr/>
        <p:txBody>
          <a:bodyPr/>
          <a:lstStyle>
            <a:lvl1pPr>
              <a:defRPr/>
            </a:lvl1pPr>
          </a:lstStyle>
          <a:p>
            <a:pPr>
              <a:defRPr/>
            </a:pPr>
            <a:fld id="{30128190-C833-4D64-8BC2-60A6A23B72EB}" type="slidenum">
              <a:rPr lang="de-DE" altLang="en-US"/>
              <a:pPr>
                <a:defRPr/>
              </a:pPr>
              <a:t>‹#›</a:t>
            </a:fld>
            <a:endParaRPr lang="de-DE" altLang="en-US"/>
          </a:p>
        </p:txBody>
      </p:sp>
    </p:spTree>
    <p:extLst>
      <p:ext uri="{BB962C8B-B14F-4D97-AF65-F5344CB8AC3E}">
        <p14:creationId xmlns:p14="http://schemas.microsoft.com/office/powerpoint/2010/main" val="992222366"/>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86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334434" y="260238"/>
            <a:ext cx="11523133" cy="792000"/>
          </a:xfrm>
          <a:prstGeom prst="rect">
            <a:avLst/>
          </a:prstGeom>
        </p:spPr>
        <p:txBody>
          <a:bodyPr lIns="0" tIns="36000" rIns="0" bIns="36000"/>
          <a:lstStyle>
            <a:lvl1pPr algn="l">
              <a:defRPr sz="2400" b="1" baseline="0">
                <a:solidFill>
                  <a:schemeClr val="tx1"/>
                </a:solidFill>
              </a:defRPr>
            </a:lvl1pPr>
          </a:lstStyle>
          <a:p>
            <a:r>
              <a:rPr lang="en-US"/>
              <a:t>Slide Title</a:t>
            </a:r>
            <a:endParaRPr lang="en-GB"/>
          </a:p>
        </p:txBody>
      </p:sp>
    </p:spTree>
    <p:extLst>
      <p:ext uri="{BB962C8B-B14F-4D97-AF65-F5344CB8AC3E}">
        <p14:creationId xmlns:p14="http://schemas.microsoft.com/office/powerpoint/2010/main" val="1153262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with Title and Tex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334434" y="260238"/>
            <a:ext cx="11523133" cy="792000"/>
          </a:xfrm>
          <a:prstGeom prst="rect">
            <a:avLst/>
          </a:prstGeom>
        </p:spPr>
        <p:txBody>
          <a:bodyPr lIns="0" tIns="36000" rIns="0" bIns="36000"/>
          <a:lstStyle>
            <a:lvl1pPr algn="l">
              <a:defRPr sz="2400" b="1" baseline="0">
                <a:solidFill>
                  <a:schemeClr val="tx1"/>
                </a:solidFill>
              </a:defRPr>
            </a:lvl1pPr>
          </a:lstStyle>
          <a:p>
            <a:r>
              <a:rPr lang="en-US"/>
              <a:t>Slide Title</a:t>
            </a:r>
            <a:endParaRPr lang="en-GB"/>
          </a:p>
        </p:txBody>
      </p:sp>
      <p:sp>
        <p:nvSpPr>
          <p:cNvPr id="4" name="Text Placeholder 4"/>
          <p:cNvSpPr>
            <a:spLocks noGrp="1"/>
          </p:cNvSpPr>
          <p:nvPr>
            <p:ph type="body" sz="quarter" idx="10" hasCustomPrompt="1"/>
          </p:nvPr>
        </p:nvSpPr>
        <p:spPr>
          <a:xfrm>
            <a:off x="334434" y="1341439"/>
            <a:ext cx="11523133" cy="4535486"/>
          </a:xfrm>
          <a:prstGeom prst="rect">
            <a:avLst/>
          </a:prstGeom>
        </p:spPr>
        <p:txBody>
          <a:bodyPr lIns="18000" tIns="36000" rIns="18000" bIns="36000"/>
          <a:lstStyle>
            <a:lvl1pPr marL="0" indent="0" algn="just">
              <a:spcBef>
                <a:spcPts val="0"/>
              </a:spcBef>
              <a:buFontTx/>
              <a:buNone/>
              <a:defRPr sz="20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Text text text</a:t>
            </a:r>
          </a:p>
        </p:txBody>
      </p:sp>
    </p:spTree>
    <p:extLst>
      <p:ext uri="{BB962C8B-B14F-4D97-AF65-F5344CB8AC3E}">
        <p14:creationId xmlns:p14="http://schemas.microsoft.com/office/powerpoint/2010/main" val="2590516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with Title and Text in Blue Box">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334434" y="260238"/>
            <a:ext cx="11523133" cy="792498"/>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
        <p:nvSpPr>
          <p:cNvPr id="4" name="Text Placeholder 4"/>
          <p:cNvSpPr>
            <a:spLocks noGrp="1"/>
          </p:cNvSpPr>
          <p:nvPr>
            <p:ph type="body" sz="quarter" idx="10" hasCustomPrompt="1"/>
          </p:nvPr>
        </p:nvSpPr>
        <p:spPr>
          <a:xfrm>
            <a:off x="334434" y="1341439"/>
            <a:ext cx="11523133" cy="4535486"/>
          </a:xfrm>
          <a:prstGeom prst="rect">
            <a:avLst/>
          </a:prstGeom>
          <a:solidFill>
            <a:schemeClr val="accent2"/>
          </a:solidFill>
          <a:effectLst/>
        </p:spPr>
        <p:txBody>
          <a:bodyPr lIns="18000" tIns="36000" rIns="18000" bIns="36000"/>
          <a:lstStyle>
            <a:lvl1pPr marL="0" indent="0" algn="just">
              <a:spcBef>
                <a:spcPts val="0"/>
              </a:spcBef>
              <a:buFontTx/>
              <a:buNone/>
              <a:defRPr sz="20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Text text text</a:t>
            </a:r>
          </a:p>
        </p:txBody>
      </p:sp>
    </p:spTree>
    <p:extLst>
      <p:ext uri="{BB962C8B-B14F-4D97-AF65-F5344CB8AC3E}">
        <p14:creationId xmlns:p14="http://schemas.microsoft.com/office/powerpoint/2010/main" val="349824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with Title and Bullet Tex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334434" y="260238"/>
            <a:ext cx="11523133" cy="792000"/>
          </a:xfrm>
          <a:prstGeom prst="rect">
            <a:avLst/>
          </a:prstGeom>
        </p:spPr>
        <p:txBody>
          <a:bodyPr lIns="0" tIns="36000" rIns="0" bIns="36000"/>
          <a:lstStyle>
            <a:lvl1pPr algn="l">
              <a:defRPr sz="2400" b="1" baseline="0">
                <a:solidFill>
                  <a:schemeClr val="tx1"/>
                </a:solidFill>
              </a:defRPr>
            </a:lvl1pPr>
          </a:lstStyle>
          <a:p>
            <a:r>
              <a:rPr lang="en-US"/>
              <a:t>Slide Title</a:t>
            </a:r>
            <a:endParaRPr lang="en-GB"/>
          </a:p>
        </p:txBody>
      </p:sp>
      <p:sp>
        <p:nvSpPr>
          <p:cNvPr id="5" name="Text Placeholder 4"/>
          <p:cNvSpPr>
            <a:spLocks noGrp="1"/>
          </p:cNvSpPr>
          <p:nvPr>
            <p:ph type="body" sz="quarter" idx="10" hasCustomPrompt="1"/>
          </p:nvPr>
        </p:nvSpPr>
        <p:spPr>
          <a:xfrm>
            <a:off x="334434" y="1341439"/>
            <a:ext cx="11523133" cy="4535486"/>
          </a:xfrm>
          <a:prstGeom prst="rect">
            <a:avLst/>
          </a:prstGeom>
        </p:spPr>
        <p:txBody>
          <a:bodyPr lIns="18000" tIns="36000" rIns="18000" bIns="36000"/>
          <a:lstStyle>
            <a:lvl1pPr marL="270000" indent="-270000">
              <a:lnSpc>
                <a:spcPct val="100000"/>
              </a:lnSpc>
              <a:spcBef>
                <a:spcPts val="300"/>
              </a:spcBef>
              <a:spcAft>
                <a:spcPts val="1200"/>
              </a:spcAft>
              <a:buSzPct val="75000"/>
              <a:buFont typeface="Wingdings" panose="05000000000000000000" pitchFamily="2" charset="2"/>
              <a:buChar char="v"/>
              <a:defRPr sz="2000" b="1" baseline="0">
                <a:solidFill>
                  <a:schemeClr val="tx1"/>
                </a:solidFill>
              </a:defRPr>
            </a:lvl1pPr>
            <a:lvl2pPr marL="540000" indent="-270000">
              <a:spcBef>
                <a:spcPts val="0"/>
              </a:spcBef>
              <a:spcAft>
                <a:spcPts val="900"/>
              </a:spcAft>
              <a:buSzPct val="75000"/>
              <a:buFont typeface="Wingdings" panose="05000000000000000000" pitchFamily="2" charset="2"/>
              <a:buChar char="v"/>
              <a:defRPr sz="1800">
                <a:solidFill>
                  <a:schemeClr val="tx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a:t>Text with Bullet </a:t>
            </a:r>
          </a:p>
          <a:p>
            <a:pPr lvl="1"/>
            <a:r>
              <a:rPr lang="en-US"/>
              <a:t>Text with Bullet </a:t>
            </a:r>
          </a:p>
          <a:p>
            <a:pPr lvl="1"/>
            <a:r>
              <a:rPr lang="en-US"/>
              <a:t>…</a:t>
            </a:r>
          </a:p>
          <a:p>
            <a:pPr lvl="1"/>
            <a:r>
              <a:rPr lang="en-US"/>
              <a:t>… </a:t>
            </a:r>
          </a:p>
          <a:p>
            <a:pPr lvl="0"/>
            <a:r>
              <a:rPr lang="en-US"/>
              <a:t>More bulleted text </a:t>
            </a:r>
          </a:p>
          <a:p>
            <a:pPr lvl="1"/>
            <a:r>
              <a:rPr lang="en-US"/>
              <a:t>…</a:t>
            </a:r>
          </a:p>
          <a:p>
            <a:pPr lvl="1"/>
            <a:r>
              <a:rPr lang="en-US"/>
              <a:t>…</a:t>
            </a:r>
          </a:p>
        </p:txBody>
      </p:sp>
    </p:spTree>
    <p:extLst>
      <p:ext uri="{BB962C8B-B14F-4D97-AF65-F5344CB8AC3E}">
        <p14:creationId xmlns:p14="http://schemas.microsoft.com/office/powerpoint/2010/main" val="321454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chor="t">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19-Dec-19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with Title and Objec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334434" y="260238"/>
            <a:ext cx="11523133" cy="792000"/>
          </a:xfrm>
          <a:prstGeom prst="rect">
            <a:avLst/>
          </a:prstGeom>
        </p:spPr>
        <p:txBody>
          <a:bodyPr lIns="0" tIns="36000" rIns="0" bIns="36000"/>
          <a:lstStyle>
            <a:lvl1pPr algn="l">
              <a:defRPr sz="2400" b="1" baseline="0">
                <a:solidFill>
                  <a:schemeClr val="tx1"/>
                </a:solidFill>
              </a:defRPr>
            </a:lvl1pPr>
          </a:lstStyle>
          <a:p>
            <a:r>
              <a:rPr lang="en-US"/>
              <a:t>Slide Title</a:t>
            </a:r>
            <a:endParaRPr lang="en-GB"/>
          </a:p>
        </p:txBody>
      </p:sp>
      <p:sp>
        <p:nvSpPr>
          <p:cNvPr id="5" name="Content Placeholder 4"/>
          <p:cNvSpPr>
            <a:spLocks noGrp="1"/>
          </p:cNvSpPr>
          <p:nvPr>
            <p:ph sz="quarter" idx="10"/>
          </p:nvPr>
        </p:nvSpPr>
        <p:spPr>
          <a:xfrm>
            <a:off x="334434" y="1341439"/>
            <a:ext cx="11523133" cy="4535486"/>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Tree>
    <p:extLst>
      <p:ext uri="{BB962C8B-B14F-4D97-AF65-F5344CB8AC3E}">
        <p14:creationId xmlns:p14="http://schemas.microsoft.com/office/powerpoint/2010/main" val="459015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with Title, Subtitle and Graphic">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334434" y="260238"/>
            <a:ext cx="11523133" cy="792000"/>
          </a:xfrm>
          <a:prstGeom prst="rect">
            <a:avLst/>
          </a:prstGeom>
        </p:spPr>
        <p:txBody>
          <a:bodyPr lIns="0" tIns="36000" rIns="0" bIns="36000"/>
          <a:lstStyle>
            <a:lvl1pPr algn="l">
              <a:defRPr sz="2400" b="1" baseline="0">
                <a:solidFill>
                  <a:schemeClr val="tx1"/>
                </a:solidFill>
              </a:defRPr>
            </a:lvl1pPr>
          </a:lstStyle>
          <a:p>
            <a:r>
              <a:rPr lang="en-US"/>
              <a:t>Slide Title</a:t>
            </a:r>
            <a:endParaRPr lang="en-GB"/>
          </a:p>
        </p:txBody>
      </p:sp>
      <p:sp>
        <p:nvSpPr>
          <p:cNvPr id="5" name="Content Placeholder 4"/>
          <p:cNvSpPr>
            <a:spLocks noGrp="1"/>
          </p:cNvSpPr>
          <p:nvPr>
            <p:ph sz="quarter" idx="10"/>
          </p:nvPr>
        </p:nvSpPr>
        <p:spPr>
          <a:xfrm>
            <a:off x="334434" y="1772816"/>
            <a:ext cx="11523133" cy="4104108"/>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7" name="Text Placeholder 6"/>
          <p:cNvSpPr>
            <a:spLocks noGrp="1"/>
          </p:cNvSpPr>
          <p:nvPr>
            <p:ph type="body" sz="quarter" idx="11" hasCustomPrompt="1"/>
          </p:nvPr>
        </p:nvSpPr>
        <p:spPr>
          <a:xfrm>
            <a:off x="333847" y="1340769"/>
            <a:ext cx="11523720" cy="432073"/>
          </a:xfrm>
          <a:prstGeom prst="rect">
            <a:avLst/>
          </a:prstGeom>
        </p:spPr>
        <p:txBody>
          <a:bodyPr lIns="18000" tIns="36000" rIns="18000" bIns="36000"/>
          <a:lstStyle>
            <a:lvl1pPr marL="0" indent="0">
              <a:buFontTx/>
              <a:buNone/>
              <a:defRPr sz="2000" b="1">
                <a:solidFill>
                  <a:schemeClr val="tx1"/>
                </a:solidFill>
              </a:defRPr>
            </a:lvl1pPr>
            <a:lvl2pPr marL="457200" indent="0">
              <a:buFontTx/>
              <a:buNone/>
              <a:defRPr sz="2200">
                <a:solidFill>
                  <a:schemeClr val="bg2"/>
                </a:solidFill>
              </a:defRPr>
            </a:lvl2pPr>
            <a:lvl3pPr marL="914400" indent="0">
              <a:buFontTx/>
              <a:buNone/>
              <a:defRPr sz="2200">
                <a:solidFill>
                  <a:schemeClr val="bg2"/>
                </a:solidFill>
              </a:defRPr>
            </a:lvl3pPr>
            <a:lvl4pPr marL="1371600" indent="0">
              <a:buFontTx/>
              <a:buNone/>
              <a:defRPr sz="2200">
                <a:solidFill>
                  <a:schemeClr val="bg2"/>
                </a:solidFill>
              </a:defRPr>
            </a:lvl4pPr>
            <a:lvl5pPr marL="1828800" indent="0">
              <a:buFontTx/>
              <a:buNone/>
              <a:defRPr sz="2200">
                <a:solidFill>
                  <a:schemeClr val="bg2"/>
                </a:solidFill>
              </a:defRPr>
            </a:lvl5pPr>
          </a:lstStyle>
          <a:p>
            <a:pPr lvl="0"/>
            <a:r>
              <a:rPr lang="de-CH"/>
              <a:t>Graphic Title</a:t>
            </a:r>
            <a:endParaRPr lang="en-GB"/>
          </a:p>
        </p:txBody>
      </p:sp>
    </p:spTree>
    <p:extLst>
      <p:ext uri="{BB962C8B-B14F-4D97-AF65-F5344CB8AC3E}">
        <p14:creationId xmlns:p14="http://schemas.microsoft.com/office/powerpoint/2010/main" val="2059646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04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19-Dec-19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
        <p:nvSpPr>
          <p:cNvPr id="6" name="TextBox 5"/>
          <p:cNvSpPr txBox="1"/>
          <p:nvPr userDrawn="1"/>
        </p:nvSpPr>
        <p:spPr>
          <a:xfrm>
            <a:off x="1028700" y="2351708"/>
            <a:ext cx="10162040" cy="338554"/>
          </a:xfrm>
          <a:prstGeom prst="rect">
            <a:avLst/>
          </a:prstGeom>
          <a:noFill/>
        </p:spPr>
        <p:txBody>
          <a:bodyPr wrap="square" rtlCol="0">
            <a:spAutoFit/>
          </a:bodyPr>
          <a:lstStyle/>
          <a:p>
            <a:pPr algn="r"/>
            <a:r>
              <a:rPr lang="en-US" sz="1600" spc="50" baseline="0" dirty="0">
                <a:solidFill>
                  <a:srgbClr val="009EB3"/>
                </a:solidFill>
                <a:latin typeface="Segoe UI Light" panose="020B0502040204020203" pitchFamily="34" charset="0"/>
              </a:rPr>
              <a:t>fao.org/in-action/naps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adaptation-undp.org/naps-agriculture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international-climate-initiative.com</a:t>
            </a:r>
          </a:p>
        </p:txBody>
      </p:sp>
      <p:sp>
        <p:nvSpPr>
          <p:cNvPr id="7" name="TextBox 6"/>
          <p:cNvSpPr txBox="1"/>
          <p:nvPr userDrawn="1"/>
        </p:nvSpPr>
        <p:spPr>
          <a:xfrm>
            <a:off x="1463719" y="1516560"/>
            <a:ext cx="9727021" cy="769441"/>
          </a:xfrm>
          <a:prstGeom prst="rect">
            <a:avLst/>
          </a:prstGeom>
          <a:noFill/>
        </p:spPr>
        <p:txBody>
          <a:bodyPr wrap="square" rtlCol="0" anchor="b">
            <a:spAutoFit/>
          </a:bodyPr>
          <a:lstStyle/>
          <a:p>
            <a:pPr algn="r"/>
            <a:r>
              <a:rPr lang="en-US" sz="4400" b="1" dirty="0">
                <a:solidFill>
                  <a:srgbClr val="009EB3"/>
                </a:solidFill>
                <a:latin typeface="Segoe UI" panose="020B0502040204020203" pitchFamily="34" charset="0"/>
                <a:cs typeface="Segoe UI" panose="020B0502040204020203" pitchFamily="34" charset="0"/>
              </a:rPr>
              <a:t>Thank</a:t>
            </a:r>
            <a:r>
              <a:rPr lang="en-US" sz="4400" b="1" baseline="0" dirty="0">
                <a:solidFill>
                  <a:srgbClr val="009EB3"/>
                </a:solidFill>
                <a:latin typeface="Segoe UI" panose="020B0502040204020203" pitchFamily="34" charset="0"/>
                <a:cs typeface="Segoe UI" panose="020B0502040204020203" pitchFamily="34" charset="0"/>
              </a:rPr>
              <a:t> You</a:t>
            </a:r>
            <a:endParaRPr lang="en-US" sz="4400" b="1" dirty="0">
              <a:solidFill>
                <a:srgbClr val="009EB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2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19-Dec-19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fld id="{87DE6118-2437-4B30-8E3C-4D2BE6020583}" type="datetimeFigureOut">
              <a:rPr lang="en-US" smtClean="0"/>
              <a:pPr/>
              <a:t>19-Dec-19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latin typeface="Segoe UI Semilight" panose="020B0402040204020203" pitchFamily="34" charset="0"/>
                <a:cs typeface="Segoe UI Semilight" panose="020B0402040204020203" pitchFamily="34" charset="0"/>
              </a:defRPr>
            </a:lvl1pPr>
          </a:lstStyle>
          <a:p>
            <a:fld id="{69E57DC2-970A-4B3E-BB1C-7A09969E49DF}" type="slidenum">
              <a:rPr lang="en-US" smtClean="0"/>
              <a:pPr/>
              <a:t>‹#›</a:t>
            </a:fld>
            <a:endParaRPr lang="en-US" dirty="0"/>
          </a:p>
        </p:txBody>
      </p:sp>
      <p:sp>
        <p:nvSpPr>
          <p:cNvPr id="9" name="Rectangle 8" title="Side bar"/>
          <p:cNvSpPr/>
          <p:nvPr userDrawn="1"/>
        </p:nvSpPr>
        <p:spPr>
          <a:xfrm>
            <a:off x="11508647" y="376"/>
            <a:ext cx="291926" cy="21713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58" r:id="rId32"/>
    <p:sldLayoutId id="2147483659" r:id="rId33"/>
    <p:sldLayoutId id="2147483766" r:id="rId34"/>
  </p:sldLayoutIdLst>
  <p:txStyles>
    <p:title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9600" y="-1"/>
            <a:ext cx="12192000" cy="90000"/>
          </a:xfrm>
          <a:prstGeom prst="rect">
            <a:avLst/>
          </a:prstGeom>
          <a:solidFill>
            <a:srgbClr val="5492CD"/>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800">
              <a:solidFill>
                <a:srgbClr val="FFFFFF"/>
              </a:solidFill>
              <a:latin typeface="Arial" pitchFamily="-110" charset="0"/>
              <a:cs typeface="MS PGothic" pitchFamily="34" charset="-128"/>
            </a:endParaRPr>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44139" y="6144900"/>
            <a:ext cx="4501341" cy="517260"/>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5361" y="6340596"/>
            <a:ext cx="3354839" cy="321565"/>
          </a:xfrm>
          <a:prstGeom prst="rect">
            <a:avLst/>
          </a:prstGeom>
        </p:spPr>
      </p:pic>
    </p:spTree>
    <p:extLst>
      <p:ext uri="{BB962C8B-B14F-4D97-AF65-F5344CB8AC3E}">
        <p14:creationId xmlns:p14="http://schemas.microsoft.com/office/powerpoint/2010/main" val="13052567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650152"/>
      </p:ext>
    </p:extLst>
  </p:cSld>
  <p:clrMap bg1="lt1" tx1="dk1" bg2="lt2" tx2="dk2" accent1="accent1" accent2="accent2" accent3="accent3" accent4="accent4" accent5="accent5" accent6="accent6" hlink="hlink" folHlink="folHlink"/>
  <p:sldLayoutIdLst>
    <p:sldLayoutId id="21474837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3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Module 1: </a:t>
            </a:r>
            <a:r>
              <a:rPr lang="en-US" dirty="0" smtClean="0"/>
              <a:t>GLOBAL POLICY CONTEXT FOR CLIMATE CHANGE ADAPTATION</a:t>
            </a:r>
            <a:endParaRPr lang="en-US" dirty="0"/>
          </a:p>
        </p:txBody>
      </p:sp>
      <p:sp>
        <p:nvSpPr>
          <p:cNvPr id="3" name="Subtitle 2"/>
          <p:cNvSpPr>
            <a:spLocks noGrp="1"/>
          </p:cNvSpPr>
          <p:nvPr>
            <p:ph type="subTitle" idx="1"/>
          </p:nvPr>
        </p:nvSpPr>
        <p:spPr>
          <a:xfrm>
            <a:off x="3907857" y="4395945"/>
            <a:ext cx="8065970" cy="952901"/>
          </a:xfrm>
        </p:spPr>
        <p:txBody>
          <a:bodyPr/>
          <a:lstStyle/>
          <a:p>
            <a:r>
              <a:rPr lang="en-GB" dirty="0"/>
              <a:t>Integrating Adaptation and Agriculture in National and Sectoral Monitoring and Evaluation (M&amp;E) Frameworks </a:t>
            </a:r>
            <a:endParaRPr lang="en-US" dirty="0"/>
          </a:p>
        </p:txBody>
      </p:sp>
    </p:spTree>
    <p:extLst>
      <p:ext uri="{BB962C8B-B14F-4D97-AF65-F5344CB8AC3E}">
        <p14:creationId xmlns:p14="http://schemas.microsoft.com/office/powerpoint/2010/main" val="304667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900" y="601106"/>
            <a:ext cx="11887200" cy="722870"/>
          </a:xfrm>
          <a:prstGeom prst="rect">
            <a:avLst/>
          </a:prstGeom>
        </p:spPr>
      </p:pic>
      <p:pic>
        <p:nvPicPr>
          <p:cNvPr id="3" name="Picture 2"/>
          <p:cNvPicPr>
            <a:picLocks noChangeAspect="1"/>
          </p:cNvPicPr>
          <p:nvPr/>
        </p:nvPicPr>
        <p:blipFill>
          <a:blip r:embed="rId4"/>
          <a:stretch>
            <a:fillRect/>
          </a:stretch>
        </p:blipFill>
        <p:spPr>
          <a:xfrm>
            <a:off x="40108" y="1323975"/>
            <a:ext cx="11935992" cy="4000966"/>
          </a:xfrm>
          <a:prstGeom prst="rect">
            <a:avLst/>
          </a:prstGeom>
        </p:spPr>
      </p:pic>
    </p:spTree>
    <p:extLst>
      <p:ext uri="{BB962C8B-B14F-4D97-AF65-F5344CB8AC3E}">
        <p14:creationId xmlns:p14="http://schemas.microsoft.com/office/powerpoint/2010/main" val="242336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771" y="-88900"/>
            <a:ext cx="11578281" cy="6858000"/>
          </a:xfrm>
          <a:prstGeom prst="rect">
            <a:avLst/>
          </a:prstGeom>
        </p:spPr>
      </p:pic>
    </p:spTree>
    <p:extLst>
      <p:ext uri="{BB962C8B-B14F-4D97-AF65-F5344CB8AC3E}">
        <p14:creationId xmlns:p14="http://schemas.microsoft.com/office/powerpoint/2010/main" val="2395247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257" y="228601"/>
            <a:ext cx="10711543" cy="696685"/>
          </a:xfrm>
        </p:spPr>
        <p:txBody>
          <a:bodyPr>
            <a:normAutofit/>
          </a:bodyPr>
          <a:lstStyle/>
          <a:p>
            <a:r>
              <a:rPr lang="en-US" dirty="0"/>
              <a:t>Enhanced Transparency Framework (ETF)</a:t>
            </a:r>
          </a:p>
        </p:txBody>
      </p:sp>
      <p:sp>
        <p:nvSpPr>
          <p:cNvPr id="5" name="Content Placeholder 4"/>
          <p:cNvSpPr>
            <a:spLocks noGrp="1"/>
          </p:cNvSpPr>
          <p:nvPr>
            <p:ph idx="1"/>
          </p:nvPr>
        </p:nvSpPr>
        <p:spPr>
          <a:xfrm>
            <a:off x="0" y="1370494"/>
            <a:ext cx="11463130" cy="4806753"/>
          </a:xfrm>
        </p:spPr>
        <p:txBody>
          <a:bodyPr>
            <a:noAutofit/>
          </a:bodyPr>
          <a:lstStyle/>
          <a:p>
            <a:r>
              <a:rPr lang="en-US" sz="2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Article </a:t>
            </a:r>
            <a:r>
              <a:rPr 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rPr>
              <a:t>13 of the PA</a:t>
            </a:r>
            <a:r>
              <a:rPr lang="en-US" sz="2200" dirty="0">
                <a:latin typeface="Segoe UI" panose="020B0502040204020203" pitchFamily="34" charset="0"/>
                <a:ea typeface="Segoe UI" panose="020B0502040204020203" pitchFamily="34" charset="0"/>
                <a:cs typeface="Segoe UI" panose="020B0502040204020203" pitchFamily="34" charset="0"/>
              </a:rPr>
              <a:t>: The purpose of the </a:t>
            </a:r>
            <a:r>
              <a:rPr lang="en-US" sz="2200" dirty="0" smtClean="0">
                <a:latin typeface="Segoe UI" panose="020B0502040204020203" pitchFamily="34" charset="0"/>
                <a:ea typeface="Segoe UI" panose="020B0502040204020203" pitchFamily="34" charset="0"/>
                <a:cs typeface="Segoe UI" panose="020B0502040204020203" pitchFamily="34" charset="0"/>
              </a:rPr>
              <a:t>ETF is </a:t>
            </a:r>
            <a:r>
              <a:rPr lang="en-US" sz="2200" dirty="0">
                <a:latin typeface="Segoe UI" panose="020B0502040204020203" pitchFamily="34" charset="0"/>
                <a:ea typeface="Segoe UI" panose="020B0502040204020203" pitchFamily="34" charset="0"/>
                <a:cs typeface="Segoe UI" panose="020B0502040204020203" pitchFamily="34" charset="0"/>
              </a:rPr>
              <a:t>to provide a clear understanding of </a:t>
            </a:r>
            <a:r>
              <a:rPr lang="en-US" sz="2200" dirty="0" smtClean="0">
                <a:latin typeface="Segoe UI" panose="020B0502040204020203" pitchFamily="34" charset="0"/>
                <a:ea typeface="Segoe UI" panose="020B0502040204020203" pitchFamily="34" charset="0"/>
                <a:cs typeface="Segoe UI" panose="020B0502040204020203" pitchFamily="34" charset="0"/>
              </a:rPr>
              <a:t>adaptation action, </a:t>
            </a:r>
            <a:r>
              <a:rPr lang="en-US" sz="2200" dirty="0">
                <a:latin typeface="Segoe UI" panose="020B0502040204020203" pitchFamily="34" charset="0"/>
                <a:ea typeface="Segoe UI" panose="020B0502040204020203" pitchFamily="34" charset="0"/>
                <a:cs typeface="Segoe UI" panose="020B0502040204020203" pitchFamily="34" charset="0"/>
              </a:rPr>
              <a:t>including clarity and tracking of progress towards achieving Parties' individual </a:t>
            </a:r>
            <a:r>
              <a:rPr lang="en-US" sz="2200" dirty="0" smtClean="0">
                <a:latin typeface="Segoe UI" panose="020B0502040204020203" pitchFamily="34" charset="0"/>
                <a:ea typeface="Segoe UI" panose="020B0502040204020203" pitchFamily="34" charset="0"/>
                <a:cs typeface="Segoe UI" panose="020B0502040204020203" pitchFamily="34" charset="0"/>
              </a:rPr>
              <a:t>NDC, </a:t>
            </a:r>
            <a:r>
              <a:rPr lang="en-US" sz="2200" dirty="0">
                <a:latin typeface="Segoe UI" panose="020B0502040204020203" pitchFamily="34" charset="0"/>
                <a:ea typeface="Segoe UI" panose="020B0502040204020203" pitchFamily="34" charset="0"/>
                <a:cs typeface="Segoe UI" panose="020B0502040204020203" pitchFamily="34" charset="0"/>
              </a:rPr>
              <a:t>and Parties' adaptation </a:t>
            </a:r>
            <a:r>
              <a:rPr lang="en-US" sz="2200" dirty="0" smtClean="0">
                <a:latin typeface="Segoe UI" panose="020B0502040204020203" pitchFamily="34" charset="0"/>
                <a:ea typeface="Segoe UI" panose="020B0502040204020203" pitchFamily="34" charset="0"/>
                <a:cs typeface="Segoe UI" panose="020B0502040204020203" pitchFamily="34" charset="0"/>
              </a:rPr>
              <a:t>actions, </a:t>
            </a:r>
            <a:r>
              <a:rPr lang="en-US" sz="2200" dirty="0">
                <a:latin typeface="Segoe UI" panose="020B0502040204020203" pitchFamily="34" charset="0"/>
                <a:ea typeface="Segoe UI" panose="020B0502040204020203" pitchFamily="34" charset="0"/>
                <a:cs typeface="Segoe UI" panose="020B0502040204020203" pitchFamily="34" charset="0"/>
              </a:rPr>
              <a:t>including good practices, priorities, needs and gaps, to inform the global </a:t>
            </a:r>
            <a:r>
              <a:rPr lang="en-US" sz="2200" dirty="0" err="1" smtClean="0">
                <a:latin typeface="Segoe UI" panose="020B0502040204020203" pitchFamily="34" charset="0"/>
                <a:ea typeface="Segoe UI" panose="020B0502040204020203" pitchFamily="34" charset="0"/>
                <a:cs typeface="Segoe UI" panose="020B0502040204020203" pitchFamily="34" charset="0"/>
              </a:rPr>
              <a:t>stocktake</a:t>
            </a:r>
            <a:r>
              <a:rPr lang="en-US" sz="2200" dirty="0" smtClean="0">
                <a:latin typeface="Segoe UI" panose="020B0502040204020203" pitchFamily="34" charset="0"/>
                <a:ea typeface="Segoe UI" panose="020B0502040204020203" pitchFamily="34" charset="0"/>
                <a:cs typeface="Segoe UI" panose="020B0502040204020203" pitchFamily="34" charset="0"/>
              </a:rPr>
              <a:t>. </a:t>
            </a:r>
          </a:p>
          <a:p>
            <a:r>
              <a:rPr lang="en-US" sz="2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Information to be communicated</a:t>
            </a:r>
            <a:r>
              <a:rPr lang="en-US" sz="2200" dirty="0" smtClean="0">
                <a:latin typeface="Segoe UI" panose="020B0502040204020203" pitchFamily="34" charset="0"/>
                <a:ea typeface="Segoe UI" panose="020B0502040204020203" pitchFamily="34" charset="0"/>
                <a:cs typeface="Segoe UI" panose="020B0502040204020203" pitchFamily="34" charset="0"/>
              </a:rPr>
              <a:t>: </a:t>
            </a:r>
            <a:r>
              <a:rPr lang="en-US" sz="2200" dirty="0">
                <a:latin typeface="Segoe UI" panose="020B0502040204020203" pitchFamily="34" charset="0"/>
                <a:ea typeface="Segoe UI" panose="020B0502040204020203" pitchFamily="34" charset="0"/>
                <a:cs typeface="Segoe UI" panose="020B0502040204020203" pitchFamily="34" charset="0"/>
              </a:rPr>
              <a:t>A national inventory report of anthropogenic emissions by sources and removals by </a:t>
            </a:r>
            <a:r>
              <a:rPr lang="en-US" sz="2200" dirty="0" smtClean="0">
                <a:latin typeface="Segoe UI" panose="020B0502040204020203" pitchFamily="34" charset="0"/>
                <a:ea typeface="Segoe UI" panose="020B0502040204020203" pitchFamily="34" charset="0"/>
                <a:cs typeface="Segoe UI" panose="020B0502040204020203" pitchFamily="34" charset="0"/>
              </a:rPr>
              <a:t>sinks, </a:t>
            </a:r>
            <a:r>
              <a:rPr lang="en-US" sz="2200" dirty="0">
                <a:latin typeface="Segoe UI" panose="020B0502040204020203" pitchFamily="34" charset="0"/>
                <a:ea typeface="Segoe UI" panose="020B0502040204020203" pitchFamily="34" charset="0"/>
                <a:cs typeface="Segoe UI" panose="020B0502040204020203" pitchFamily="34" charset="0"/>
              </a:rPr>
              <a:t>prepared </a:t>
            </a:r>
            <a:r>
              <a:rPr lang="en-US" sz="2200" dirty="0" smtClean="0">
                <a:latin typeface="Segoe UI" panose="020B0502040204020203" pitchFamily="34" charset="0"/>
                <a:ea typeface="Segoe UI" panose="020B0502040204020203" pitchFamily="34" charset="0"/>
                <a:cs typeface="Segoe UI" panose="020B0502040204020203" pitchFamily="34" charset="0"/>
              </a:rPr>
              <a:t>using </a:t>
            </a:r>
            <a:r>
              <a:rPr lang="en-US" sz="2200" dirty="0">
                <a:latin typeface="Segoe UI" panose="020B0502040204020203" pitchFamily="34" charset="0"/>
                <a:ea typeface="Segoe UI" panose="020B0502040204020203" pitchFamily="34" charset="0"/>
                <a:cs typeface="Segoe UI" panose="020B0502040204020203" pitchFamily="34" charset="0"/>
              </a:rPr>
              <a:t>methodologies accepted by the </a:t>
            </a:r>
            <a:r>
              <a:rPr lang="en-US" sz="2200" dirty="0" smtClean="0">
                <a:latin typeface="Segoe UI" panose="020B0502040204020203" pitchFamily="34" charset="0"/>
                <a:ea typeface="Segoe UI" panose="020B0502040204020203" pitchFamily="34" charset="0"/>
                <a:cs typeface="Segoe UI" panose="020B0502040204020203" pitchFamily="34" charset="0"/>
              </a:rPr>
              <a:t>IPCC; </a:t>
            </a:r>
            <a:endParaRPr lang="en-US" sz="2200" dirty="0">
              <a:latin typeface="Segoe UI" panose="020B0502040204020203" pitchFamily="34" charset="0"/>
              <a:ea typeface="Segoe UI" panose="020B0502040204020203" pitchFamily="34" charset="0"/>
              <a:cs typeface="Segoe UI" panose="020B0502040204020203" pitchFamily="34" charset="0"/>
            </a:endParaRPr>
          </a:p>
          <a:p>
            <a:pPr marL="347663" indent="0">
              <a:buNone/>
            </a:pPr>
            <a:r>
              <a:rPr lang="en-US" sz="2200" dirty="0" smtClean="0">
                <a:latin typeface="Segoe UI" panose="020B0502040204020203" pitchFamily="34" charset="0"/>
                <a:ea typeface="Segoe UI" panose="020B0502040204020203" pitchFamily="34" charset="0"/>
                <a:cs typeface="Segoe UI" panose="020B0502040204020203" pitchFamily="34" charset="0"/>
              </a:rPr>
              <a:t>Information </a:t>
            </a:r>
            <a:r>
              <a:rPr lang="en-US" sz="2200" dirty="0">
                <a:latin typeface="Segoe UI" panose="020B0502040204020203" pitchFamily="34" charset="0"/>
                <a:ea typeface="Segoe UI" panose="020B0502040204020203" pitchFamily="34" charset="0"/>
                <a:cs typeface="Segoe UI" panose="020B0502040204020203" pitchFamily="34" charset="0"/>
              </a:rPr>
              <a:t>necessary to track progress made in implementing and achieving </a:t>
            </a:r>
            <a:r>
              <a:rPr lang="en-US" sz="2200" dirty="0" smtClean="0">
                <a:latin typeface="Segoe UI" panose="020B0502040204020203" pitchFamily="34" charset="0"/>
                <a:ea typeface="Segoe UI" panose="020B0502040204020203" pitchFamily="34" charset="0"/>
                <a:cs typeface="Segoe UI" panose="020B0502040204020203" pitchFamily="34" charset="0"/>
              </a:rPr>
              <a:t>NDC </a:t>
            </a:r>
            <a:endParaRPr lang="en-US" sz="2200" dirty="0">
              <a:latin typeface="Segoe UI" panose="020B0502040204020203" pitchFamily="34" charset="0"/>
              <a:ea typeface="Segoe UI" panose="020B0502040204020203" pitchFamily="34" charset="0"/>
              <a:cs typeface="Segoe UI" panose="020B0502040204020203" pitchFamily="34" charset="0"/>
            </a:endParaRPr>
          </a:p>
          <a:p>
            <a:pPr marL="347663" indent="0">
              <a:buNone/>
            </a:pPr>
            <a:r>
              <a:rPr lang="en-US" sz="2200" dirty="0">
                <a:latin typeface="Segoe UI" panose="020B0502040204020203" pitchFamily="34" charset="0"/>
                <a:ea typeface="Segoe UI" panose="020B0502040204020203" pitchFamily="34" charset="0"/>
                <a:cs typeface="Segoe UI" panose="020B0502040204020203" pitchFamily="34" charset="0"/>
              </a:rPr>
              <a:t>Information related to climate change </a:t>
            </a:r>
            <a:r>
              <a:rPr lang="en-US" sz="2200" dirty="0" smtClean="0">
                <a:latin typeface="Segoe UI" panose="020B0502040204020203" pitchFamily="34" charset="0"/>
                <a:ea typeface="Segoe UI" panose="020B0502040204020203" pitchFamily="34" charset="0"/>
                <a:cs typeface="Segoe UI" panose="020B0502040204020203" pitchFamily="34" charset="0"/>
              </a:rPr>
              <a:t>impacts and CCA</a:t>
            </a:r>
            <a:endParaRPr lang="en-US" sz="2200" dirty="0">
              <a:latin typeface="Segoe UI" panose="020B0502040204020203" pitchFamily="34" charset="0"/>
              <a:ea typeface="Segoe UI" panose="020B0502040204020203" pitchFamily="34" charset="0"/>
              <a:cs typeface="Segoe UI" panose="020B0502040204020203" pitchFamily="34" charset="0"/>
            </a:endParaRPr>
          </a:p>
          <a:p>
            <a:pPr marL="347663" indent="0">
              <a:buNone/>
            </a:pPr>
            <a:r>
              <a:rPr lang="en-US" sz="2200" dirty="0">
                <a:latin typeface="Segoe UI" panose="020B0502040204020203" pitchFamily="34" charset="0"/>
                <a:ea typeface="Segoe UI" panose="020B0502040204020203" pitchFamily="34" charset="0"/>
                <a:cs typeface="Segoe UI" panose="020B0502040204020203" pitchFamily="34" charset="0"/>
              </a:rPr>
              <a:t>Developing countries should provide information on financial, technology transfer and capacity-building support needed and received in the context of climate change actions, (….) to inform the global </a:t>
            </a:r>
            <a:r>
              <a:rPr lang="en-US" sz="2200" dirty="0" err="1" smtClean="0">
                <a:latin typeface="Segoe UI" panose="020B0502040204020203" pitchFamily="34" charset="0"/>
                <a:ea typeface="Segoe UI" panose="020B0502040204020203" pitchFamily="34" charset="0"/>
                <a:cs typeface="Segoe UI" panose="020B0502040204020203" pitchFamily="34" charset="0"/>
              </a:rPr>
              <a:t>stocktake</a:t>
            </a:r>
            <a:endParaRPr lang="en-US" sz="2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9555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90500"/>
            <a:ext cx="10604500" cy="698500"/>
          </a:xfrm>
        </p:spPr>
        <p:txBody>
          <a:bodyPr>
            <a:normAutofit/>
          </a:bodyPr>
          <a:lstStyle/>
          <a:p>
            <a:r>
              <a:rPr lang="en-US" sz="4000" dirty="0" smtClean="0"/>
              <a:t>From MRV and M&amp;E to ETF</a:t>
            </a:r>
            <a:endParaRPr lang="en-US" sz="4000" dirty="0"/>
          </a:p>
        </p:txBody>
      </p:sp>
      <p:pic>
        <p:nvPicPr>
          <p:cNvPr id="4" name="Content Placeholder 3"/>
          <p:cNvPicPr>
            <a:picLocks noGrp="1" noChangeAspect="1"/>
          </p:cNvPicPr>
          <p:nvPr>
            <p:ph idx="1"/>
          </p:nvPr>
        </p:nvPicPr>
        <p:blipFill>
          <a:blip r:embed="rId3"/>
          <a:stretch>
            <a:fillRect/>
          </a:stretch>
        </p:blipFill>
        <p:spPr>
          <a:xfrm>
            <a:off x="5130800" y="1885591"/>
            <a:ext cx="6927850" cy="4972409"/>
          </a:xfrm>
          <a:prstGeom prst="rect">
            <a:avLst/>
          </a:prstGeom>
        </p:spPr>
      </p:pic>
      <p:sp>
        <p:nvSpPr>
          <p:cNvPr id="5" name="Rectangle 4"/>
          <p:cNvSpPr/>
          <p:nvPr/>
        </p:nvSpPr>
        <p:spPr>
          <a:xfrm>
            <a:off x="203200" y="1016001"/>
            <a:ext cx="11049000" cy="3046988"/>
          </a:xfrm>
          <a:prstGeom prst="rect">
            <a:avLst/>
          </a:prstGeom>
        </p:spPr>
        <p:txBody>
          <a:bodyPr wrap="square">
            <a:spAutoFit/>
          </a:bodyPr>
          <a:lstStyle/>
          <a:p>
            <a:pPr marL="342900" indent="-342900">
              <a:buFont typeface="Wingdings" pitchFamily="2" charset="2"/>
              <a:buChar char="§"/>
              <a:defRPr/>
            </a:pPr>
            <a:r>
              <a:rPr lang="en-US" sz="2200" dirty="0" smtClean="0"/>
              <a:t>ETF </a:t>
            </a:r>
            <a:r>
              <a:rPr lang="en-US" sz="2200" dirty="0"/>
              <a:t>is calling for a </a:t>
            </a:r>
            <a:r>
              <a:rPr lang="en-US" sz="2200" b="1" dirty="0"/>
              <a:t>holistic NDC monitoring system </a:t>
            </a:r>
            <a:r>
              <a:rPr lang="en-US" sz="2200" dirty="0"/>
              <a:t>of </a:t>
            </a:r>
            <a:r>
              <a:rPr lang="en-US" sz="2200" dirty="0" smtClean="0"/>
              <a:t>adaptation and mitigation </a:t>
            </a:r>
            <a:r>
              <a:rPr lang="en-US" sz="2200" dirty="0"/>
              <a:t>and support (finance, technology and capacity building</a:t>
            </a:r>
            <a:r>
              <a:rPr lang="en-US" sz="2200" dirty="0" smtClean="0"/>
              <a:t>)</a:t>
            </a:r>
          </a:p>
          <a:p>
            <a:pPr>
              <a:defRPr/>
            </a:pPr>
            <a:endParaRPr lang="en-US" sz="800" dirty="0"/>
          </a:p>
          <a:p>
            <a:pPr marL="342900" indent="-342900">
              <a:buFont typeface="Wingdings" pitchFamily="2" charset="2"/>
              <a:buChar char="§"/>
              <a:defRPr/>
            </a:pPr>
            <a:r>
              <a:rPr lang="en-US" sz="2200" dirty="0" smtClean="0"/>
              <a:t>ETF </a:t>
            </a:r>
            <a:r>
              <a:rPr lang="en-US" sz="2200" dirty="0"/>
              <a:t>requires a national monitoring </a:t>
            </a:r>
            <a:r>
              <a:rPr lang="en-US" sz="2200" dirty="0" smtClean="0"/>
              <a:t/>
            </a:r>
            <a:br>
              <a:rPr lang="en-US" sz="2200" dirty="0" smtClean="0"/>
            </a:br>
            <a:r>
              <a:rPr lang="en-US" sz="2200" dirty="0" smtClean="0"/>
              <a:t>system </a:t>
            </a:r>
            <a:r>
              <a:rPr lang="en-US" sz="2200" b="1" dirty="0"/>
              <a:t>aggregating information </a:t>
            </a:r>
            <a:r>
              <a:rPr lang="en-US" sz="2200" b="1" dirty="0" smtClean="0"/>
              <a:t/>
            </a:r>
            <a:br>
              <a:rPr lang="en-US" sz="2200" b="1" dirty="0" smtClean="0"/>
            </a:br>
            <a:r>
              <a:rPr lang="en-US" sz="2200" b="1" dirty="0" smtClean="0"/>
              <a:t>from </a:t>
            </a:r>
            <a:r>
              <a:rPr lang="en-US" sz="2200" b="1" dirty="0"/>
              <a:t>different </a:t>
            </a:r>
            <a:r>
              <a:rPr lang="en-US" sz="2200" b="1" dirty="0" smtClean="0"/>
              <a:t>levels</a:t>
            </a:r>
            <a:endParaRPr lang="en-US" sz="2200" dirty="0" smtClean="0"/>
          </a:p>
          <a:p>
            <a:pPr>
              <a:defRPr/>
            </a:pPr>
            <a:endParaRPr lang="en-US" sz="800" dirty="0"/>
          </a:p>
          <a:p>
            <a:pPr marL="342900" indent="-342900">
              <a:buFont typeface="Wingdings" pitchFamily="2" charset="2"/>
              <a:buChar char="§"/>
              <a:defRPr/>
            </a:pPr>
            <a:r>
              <a:rPr lang="en-US" sz="2200" dirty="0" smtClean="0"/>
              <a:t>ETF </a:t>
            </a:r>
            <a:r>
              <a:rPr lang="en-US" sz="2200" dirty="0"/>
              <a:t>will </a:t>
            </a:r>
            <a:r>
              <a:rPr lang="en-US" sz="2200" b="1" dirty="0"/>
              <a:t>not provide a detailed </a:t>
            </a:r>
            <a:r>
              <a:rPr lang="en-US" sz="2200" b="1" dirty="0" smtClean="0"/>
              <a:t/>
            </a:r>
            <a:br>
              <a:rPr lang="en-US" sz="2200" b="1" dirty="0" smtClean="0"/>
            </a:br>
            <a:r>
              <a:rPr lang="en-US" sz="2200" b="1" dirty="0" smtClean="0"/>
              <a:t>methodology </a:t>
            </a:r>
            <a:r>
              <a:rPr lang="en-US" sz="2200" dirty="0" smtClean="0"/>
              <a:t>to </a:t>
            </a:r>
            <a:r>
              <a:rPr lang="en-US" sz="2200" dirty="0"/>
              <a:t>be applied by </a:t>
            </a:r>
            <a:r>
              <a:rPr lang="en-US" sz="2200" dirty="0" smtClean="0"/>
              <a:t/>
            </a:r>
            <a:br>
              <a:rPr lang="en-US" sz="2200" dirty="0" smtClean="0"/>
            </a:br>
            <a:r>
              <a:rPr lang="en-US" sz="2200" dirty="0" smtClean="0"/>
              <a:t>all </a:t>
            </a:r>
            <a:r>
              <a:rPr lang="en-US" sz="2200" dirty="0"/>
              <a:t>countries at all </a:t>
            </a:r>
            <a:r>
              <a:rPr lang="en-US" sz="2200" dirty="0" smtClean="0"/>
              <a:t>levels</a:t>
            </a:r>
            <a:endParaRPr lang="en-US" sz="2200" dirty="0"/>
          </a:p>
        </p:txBody>
      </p:sp>
    </p:spTree>
    <p:extLst>
      <p:ext uri="{BB962C8B-B14F-4D97-AF65-F5344CB8AC3E}">
        <p14:creationId xmlns:p14="http://schemas.microsoft.com/office/powerpoint/2010/main" val="66310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868" y="0"/>
            <a:ext cx="12108264" cy="6858000"/>
          </a:xfrm>
          <a:prstGeom prst="rect">
            <a:avLst/>
          </a:prstGeom>
        </p:spPr>
      </p:pic>
    </p:spTree>
    <p:extLst>
      <p:ext uri="{BB962C8B-B14F-4D97-AF65-F5344CB8AC3E}">
        <p14:creationId xmlns:p14="http://schemas.microsoft.com/office/powerpoint/2010/main" val="684049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1605" y="0"/>
            <a:ext cx="11926786" cy="6070600"/>
          </a:xfrm>
          <a:prstGeom prst="rect">
            <a:avLst/>
          </a:prstGeom>
        </p:spPr>
      </p:pic>
    </p:spTree>
    <p:extLst>
      <p:ext uri="{BB962C8B-B14F-4D97-AF65-F5344CB8AC3E}">
        <p14:creationId xmlns:p14="http://schemas.microsoft.com/office/powerpoint/2010/main" val="2920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566" y="0"/>
            <a:ext cx="12090995" cy="2349500"/>
          </a:xfrm>
          <a:prstGeom prst="rect">
            <a:avLst/>
          </a:prstGeom>
        </p:spPr>
      </p:pic>
      <p:pic>
        <p:nvPicPr>
          <p:cNvPr id="5" name="Picture 4"/>
          <p:cNvPicPr>
            <a:picLocks noChangeAspect="1"/>
          </p:cNvPicPr>
          <p:nvPr/>
        </p:nvPicPr>
        <p:blipFill>
          <a:blip r:embed="rId4"/>
          <a:stretch>
            <a:fillRect/>
          </a:stretch>
        </p:blipFill>
        <p:spPr>
          <a:xfrm>
            <a:off x="29202" y="2349500"/>
            <a:ext cx="12192359" cy="4348516"/>
          </a:xfrm>
          <a:prstGeom prst="rect">
            <a:avLst/>
          </a:prstGeom>
        </p:spPr>
      </p:pic>
    </p:spTree>
    <p:extLst>
      <p:ext uri="{BB962C8B-B14F-4D97-AF65-F5344CB8AC3E}">
        <p14:creationId xmlns:p14="http://schemas.microsoft.com/office/powerpoint/2010/main" val="315899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87338" y="241300"/>
            <a:ext cx="10580687" cy="1485900"/>
          </a:xfrm>
        </p:spPr>
        <p:txBody>
          <a:bodyPr>
            <a:normAutofit fontScale="90000"/>
          </a:bodyPr>
          <a:lstStyle/>
          <a:p>
            <a:r>
              <a:rPr lang="en-US" altLang="en-US" dirty="0" smtClean="0"/>
              <a:t>Sendai Framework </a:t>
            </a:r>
            <a:br>
              <a:rPr lang="en-US" altLang="en-US" dirty="0" smtClean="0"/>
            </a:br>
            <a:r>
              <a:rPr lang="en-US" altLang="en-US" dirty="0" smtClean="0"/>
              <a:t>for Disaster </a:t>
            </a:r>
            <a:br>
              <a:rPr lang="en-US" altLang="en-US" dirty="0" smtClean="0"/>
            </a:br>
            <a:r>
              <a:rPr lang="en-US" altLang="en-US" dirty="0" smtClean="0"/>
              <a:t>Risk </a:t>
            </a:r>
            <a:br>
              <a:rPr lang="en-US" altLang="en-US" dirty="0" smtClean="0"/>
            </a:br>
            <a:r>
              <a:rPr lang="en-US" altLang="en-US" dirty="0" smtClean="0"/>
              <a:t>Reduction</a:t>
            </a:r>
            <a:br>
              <a:rPr lang="en-US" altLang="en-US" dirty="0" smtClean="0"/>
            </a:br>
            <a:r>
              <a:rPr lang="en-US" altLang="en-US" dirty="0" smtClean="0"/>
              <a:t>2015-2030</a:t>
            </a:r>
          </a:p>
        </p:txBody>
      </p:sp>
      <p:pic>
        <p:nvPicPr>
          <p:cNvPr id="645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889000"/>
            <a:ext cx="8215313"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722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30188" y="188913"/>
            <a:ext cx="9601200" cy="895350"/>
          </a:xfrm>
        </p:spPr>
        <p:txBody>
          <a:bodyPr/>
          <a:lstStyle/>
          <a:p>
            <a:r>
              <a:rPr lang="en-GB" altLang="en-US" smtClean="0"/>
              <a:t>National Adaptation Plan</a:t>
            </a:r>
          </a:p>
        </p:txBody>
      </p:sp>
      <p:sp>
        <p:nvSpPr>
          <p:cNvPr id="3" name="Content Placeholder 2">
            <a:extLst>
              <a:ext uri="{FF2B5EF4-FFF2-40B4-BE49-F238E27FC236}"/>
            </a:extLst>
          </p:cNvPr>
          <p:cNvSpPr>
            <a:spLocks noGrp="1"/>
          </p:cNvSpPr>
          <p:nvPr>
            <p:ph idx="1"/>
          </p:nvPr>
        </p:nvSpPr>
        <p:spPr>
          <a:xfrm>
            <a:off x="230188" y="1036549"/>
            <a:ext cx="6721474" cy="4383087"/>
          </a:xfrm>
        </p:spPr>
        <p:txBody>
          <a:bodyPr>
            <a:noAutofit/>
          </a:bodyPr>
          <a:lstStyle/>
          <a:p>
            <a:pPr marL="45720" indent="0">
              <a:lnSpc>
                <a:spcPct val="100000"/>
              </a:lnSpc>
              <a:spcBef>
                <a:spcPct val="20000"/>
              </a:spcBef>
              <a:spcAft>
                <a:spcPts val="0"/>
              </a:spcAft>
              <a:buClr>
                <a:srgbClr val="5B9BD5"/>
              </a:buClr>
              <a:buFont typeface="Franklin Gothic Book" panose="020B0503020102020204" pitchFamily="34" charset="0"/>
              <a:buNone/>
              <a:defRPr/>
            </a:pPr>
            <a:r>
              <a:rPr lang="en-US" sz="2200" dirty="0">
                <a:solidFill>
                  <a:schemeClr val="tx1"/>
                </a:solidFill>
                <a:latin typeface="+mn-lt"/>
                <a:cs typeface="Arial" panose="020B0604020202020204" pitchFamily="34" charset="0"/>
              </a:rPr>
              <a:t>The </a:t>
            </a:r>
            <a:r>
              <a:rPr lang="en-US" sz="2200" b="1" dirty="0">
                <a:solidFill>
                  <a:schemeClr val="tx1"/>
                </a:solidFill>
                <a:latin typeface="+mn-lt"/>
                <a:cs typeface="Arial" panose="020B0604020202020204" pitchFamily="34" charset="0"/>
              </a:rPr>
              <a:t>national adaptation plan (NAP) </a:t>
            </a:r>
            <a:r>
              <a:rPr lang="en-US" sz="2200" dirty="0">
                <a:solidFill>
                  <a:schemeClr val="tx1"/>
                </a:solidFill>
                <a:latin typeface="+mn-lt"/>
                <a:cs typeface="Arial" panose="020B0604020202020204" pitchFamily="34" charset="0"/>
              </a:rPr>
              <a:t>process </a:t>
            </a:r>
            <a:r>
              <a:rPr lang="en-US" sz="2200" dirty="0" smtClean="0">
                <a:solidFill>
                  <a:schemeClr val="tx1"/>
                </a:solidFill>
                <a:latin typeface="+mn-lt"/>
                <a:cs typeface="Arial" panose="020B0604020202020204" pitchFamily="34" charset="0"/>
              </a:rPr>
              <a:t>enables countries </a:t>
            </a:r>
            <a:r>
              <a:rPr lang="en-US" sz="2200" dirty="0">
                <a:solidFill>
                  <a:schemeClr val="tx1"/>
                </a:solidFill>
                <a:latin typeface="+mn-lt"/>
                <a:cs typeface="Arial" panose="020B0604020202020204" pitchFamily="34" charset="0"/>
              </a:rPr>
              <a:t>to </a:t>
            </a:r>
            <a:r>
              <a:rPr lang="en-US" sz="2200" b="1" dirty="0" smtClean="0">
                <a:solidFill>
                  <a:schemeClr val="tx1"/>
                </a:solidFill>
                <a:latin typeface="+mn-lt"/>
                <a:cs typeface="Arial" panose="020B0604020202020204" pitchFamily="34" charset="0"/>
              </a:rPr>
              <a:t>identify </a:t>
            </a:r>
            <a:r>
              <a:rPr lang="en-US" sz="2200" b="1" dirty="0">
                <a:solidFill>
                  <a:schemeClr val="tx1"/>
                </a:solidFill>
                <a:latin typeface="+mn-lt"/>
                <a:cs typeface="Arial" panose="020B0604020202020204" pitchFamily="34" charset="0"/>
              </a:rPr>
              <a:t>medium- and long-term adaptation needs </a:t>
            </a:r>
            <a:r>
              <a:rPr lang="en-US" sz="2200" dirty="0">
                <a:solidFill>
                  <a:schemeClr val="tx1"/>
                </a:solidFill>
                <a:latin typeface="+mn-lt"/>
                <a:cs typeface="Arial" panose="020B0604020202020204" pitchFamily="34" charset="0"/>
              </a:rPr>
              <a:t>and </a:t>
            </a:r>
            <a:r>
              <a:rPr lang="en-US" sz="2200" dirty="0" smtClean="0">
                <a:solidFill>
                  <a:schemeClr val="tx1"/>
                </a:solidFill>
                <a:latin typeface="+mn-lt"/>
                <a:cs typeface="Arial" panose="020B0604020202020204" pitchFamily="34" charset="0"/>
              </a:rPr>
              <a:t>develop </a:t>
            </a:r>
            <a:r>
              <a:rPr lang="en-US" sz="2200" dirty="0">
                <a:solidFill>
                  <a:schemeClr val="tx1"/>
                </a:solidFill>
                <a:latin typeface="+mn-lt"/>
                <a:cs typeface="Arial" panose="020B0604020202020204" pitchFamily="34" charset="0"/>
              </a:rPr>
              <a:t>and </a:t>
            </a:r>
            <a:r>
              <a:rPr lang="en-US" sz="2200" dirty="0" err="1" smtClean="0">
                <a:solidFill>
                  <a:schemeClr val="tx1"/>
                </a:solidFill>
                <a:latin typeface="+mn-lt"/>
                <a:cs typeface="Arial" panose="020B0604020202020204" pitchFamily="34" charset="0"/>
              </a:rPr>
              <a:t>implemente</a:t>
            </a:r>
            <a:r>
              <a:rPr lang="en-US" sz="2200" dirty="0" smtClean="0">
                <a:solidFill>
                  <a:schemeClr val="tx1"/>
                </a:solidFill>
                <a:latin typeface="+mn-lt"/>
                <a:cs typeface="Arial" panose="020B0604020202020204" pitchFamily="34" charset="0"/>
              </a:rPr>
              <a:t> </a:t>
            </a:r>
            <a:r>
              <a:rPr lang="en-US" sz="2200" dirty="0">
                <a:solidFill>
                  <a:schemeClr val="tx1"/>
                </a:solidFill>
                <a:latin typeface="+mn-lt"/>
                <a:cs typeface="Arial" panose="020B0604020202020204" pitchFamily="34" charset="0"/>
              </a:rPr>
              <a:t>strategies and </a:t>
            </a:r>
            <a:r>
              <a:rPr lang="en-US" sz="2200" dirty="0" err="1">
                <a:solidFill>
                  <a:schemeClr val="tx1"/>
                </a:solidFill>
                <a:latin typeface="+mn-lt"/>
                <a:cs typeface="Arial" panose="020B0604020202020204" pitchFamily="34" charset="0"/>
              </a:rPr>
              <a:t>programmes</a:t>
            </a:r>
            <a:r>
              <a:rPr lang="en-US" sz="2200" dirty="0">
                <a:solidFill>
                  <a:schemeClr val="tx1"/>
                </a:solidFill>
                <a:latin typeface="+mn-lt"/>
                <a:cs typeface="Arial" panose="020B0604020202020204" pitchFamily="34" charset="0"/>
              </a:rPr>
              <a:t> to address those needs. </a:t>
            </a:r>
          </a:p>
          <a:p>
            <a:pPr marL="228600" indent="-182880">
              <a:lnSpc>
                <a:spcPct val="100000"/>
              </a:lnSpc>
              <a:spcBef>
                <a:spcPct val="20000"/>
              </a:spcBef>
              <a:spcAft>
                <a:spcPts val="0"/>
              </a:spcAft>
              <a:buClr>
                <a:srgbClr val="5B9BD5"/>
              </a:buClr>
              <a:buFont typeface="Wingdings" charset="2"/>
              <a:buChar char="§"/>
              <a:defRPr/>
            </a:pPr>
            <a:endParaRPr lang="en-US" sz="800" dirty="0">
              <a:solidFill>
                <a:schemeClr val="tx1"/>
              </a:solidFill>
              <a:latin typeface="+mn-lt"/>
              <a:cs typeface="Arial" panose="020B0604020202020204" pitchFamily="34" charset="0"/>
            </a:endParaRPr>
          </a:p>
        </p:txBody>
      </p:sp>
      <p:sp>
        <p:nvSpPr>
          <p:cNvPr id="5" name="TextBox 4">
            <a:extLst>
              <a:ext uri="{FF2B5EF4-FFF2-40B4-BE49-F238E27FC236}"/>
            </a:extLst>
          </p:cNvPr>
          <p:cNvSpPr txBox="1"/>
          <p:nvPr/>
        </p:nvSpPr>
        <p:spPr>
          <a:xfrm>
            <a:off x="0" y="6262688"/>
            <a:ext cx="7210425" cy="400050"/>
          </a:xfrm>
          <a:prstGeom prst="rect">
            <a:avLst/>
          </a:prstGeom>
          <a:solidFill>
            <a:schemeClr val="tx2">
              <a:lumMod val="60000"/>
              <a:lumOff val="40000"/>
            </a:schemeClr>
          </a:solidFill>
          <a:ln>
            <a:solidFill>
              <a:schemeClr val="accent1">
                <a:lumMod val="50000"/>
              </a:schemeClr>
            </a:solidFill>
          </a:ln>
        </p:spPr>
        <p:txBody>
          <a:bodyPr>
            <a:spAutoFit/>
          </a:bodyPr>
          <a:lstStyle/>
          <a:p>
            <a:pPr algn="ctr">
              <a:defRPr/>
            </a:pPr>
            <a:r>
              <a:rPr lang="en-US" sz="2000" i="1" dirty="0">
                <a:solidFill>
                  <a:schemeClr val="bg1"/>
                </a:solidFill>
              </a:rPr>
              <a:t>Under the Paris Agreement,. NAP process is well recognized</a:t>
            </a:r>
          </a:p>
        </p:txBody>
      </p:sp>
      <p:pic>
        <p:nvPicPr>
          <p:cNvPr id="665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0"/>
            <a:ext cx="501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1762" y="2778064"/>
            <a:ext cx="6713538" cy="3289362"/>
          </a:xfrm>
          <a:prstGeom prst="rect">
            <a:avLst/>
          </a:prstGeom>
        </p:spPr>
        <p:txBody>
          <a:bodyPr wrap="square">
            <a:spAutoFit/>
          </a:bodyPr>
          <a:lstStyle/>
          <a:p>
            <a:pPr marR="0" lvl="0">
              <a:lnSpc>
                <a:spcPct val="107000"/>
              </a:lnSpc>
              <a:spcBef>
                <a:spcPts val="0"/>
              </a:spcBef>
              <a:spcAft>
                <a:spcPts val="800"/>
              </a:spcAft>
            </a:pPr>
            <a:r>
              <a:rPr lang="en-US" sz="2200" dirty="0">
                <a:cs typeface="Arial" panose="020B0604020202020204" pitchFamily="34" charset="0"/>
              </a:rPr>
              <a:t>According to the LEG Technical Guidelines, the adaptation planning process should: </a:t>
            </a:r>
          </a:p>
          <a:p>
            <a:pPr marL="342900" marR="0" lvl="0" indent="-342900">
              <a:spcBef>
                <a:spcPts val="0"/>
              </a:spcBef>
              <a:spcAft>
                <a:spcPts val="0"/>
              </a:spcAft>
              <a:buFont typeface="+mj-lt"/>
              <a:buAutoNum type="alphaLcParenR"/>
              <a:tabLst>
                <a:tab pos="457200" algn="l"/>
              </a:tabLst>
            </a:pPr>
            <a:r>
              <a:rPr lang="en-US" sz="2200" dirty="0">
                <a:cs typeface="Arial" panose="020B0604020202020204" pitchFamily="34" charset="0"/>
              </a:rPr>
              <a:t>be participatory and transparent, enhance coherence of adaptation and development planning</a:t>
            </a:r>
          </a:p>
          <a:p>
            <a:pPr marL="342900" marR="0" lvl="0" indent="-342900">
              <a:spcBef>
                <a:spcPts val="0"/>
              </a:spcBef>
              <a:spcAft>
                <a:spcPts val="0"/>
              </a:spcAft>
              <a:buFont typeface="+mj-lt"/>
              <a:buAutoNum type="alphaLcParenR"/>
              <a:tabLst>
                <a:tab pos="457200" algn="l"/>
              </a:tabLst>
            </a:pPr>
            <a:r>
              <a:rPr lang="en-US" sz="2200" dirty="0">
                <a:cs typeface="Arial" panose="020B0604020202020204" pitchFamily="34" charset="0"/>
              </a:rPr>
              <a:t>be guided by best available science, and take into consideration traditional and indigenous knowledge</a:t>
            </a:r>
          </a:p>
          <a:p>
            <a:pPr marL="342900" marR="0" lvl="0" indent="-342900">
              <a:spcBef>
                <a:spcPts val="0"/>
              </a:spcBef>
              <a:spcAft>
                <a:spcPts val="0"/>
              </a:spcAft>
              <a:buFont typeface="+mj-lt"/>
              <a:buAutoNum type="alphaLcParenR"/>
              <a:tabLst>
                <a:tab pos="457200" algn="l"/>
              </a:tabLst>
            </a:pPr>
            <a:r>
              <a:rPr lang="es-ES" sz="2200" dirty="0">
                <a:cs typeface="Arial" panose="020B0604020202020204" pitchFamily="34" charset="0"/>
              </a:rPr>
              <a:t>be </a:t>
            </a:r>
            <a:r>
              <a:rPr lang="es-ES" sz="2200" dirty="0" err="1">
                <a:cs typeface="Arial" panose="020B0604020202020204" pitchFamily="34" charset="0"/>
              </a:rPr>
              <a:t>gender-sensitive</a:t>
            </a:r>
            <a:endParaRPr lang="en-US" sz="2200" dirty="0">
              <a:cs typeface="Arial" panose="020B0604020202020204" pitchFamily="34" charset="0"/>
            </a:endParaRPr>
          </a:p>
        </p:txBody>
      </p:sp>
    </p:spTree>
    <p:extLst>
      <p:ext uri="{BB962C8B-B14F-4D97-AF65-F5344CB8AC3E}">
        <p14:creationId xmlns:p14="http://schemas.microsoft.com/office/powerpoint/2010/main" val="4291557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5F632-509B-4D7E-A8BF-B2C38872195F}"/>
              </a:ext>
            </a:extLst>
          </p:cNvPr>
          <p:cNvSpPr>
            <a:spLocks noGrp="1"/>
          </p:cNvSpPr>
          <p:nvPr>
            <p:ph type="title"/>
          </p:nvPr>
        </p:nvSpPr>
        <p:spPr>
          <a:xfrm>
            <a:off x="179881" y="364032"/>
            <a:ext cx="9601200" cy="1485900"/>
          </a:xfrm>
        </p:spPr>
        <p:txBody>
          <a:bodyPr/>
          <a:lstStyle/>
          <a:p>
            <a:r>
              <a:rPr lang="en-GB" dirty="0"/>
              <a:t>What is the NAP process? </a:t>
            </a:r>
          </a:p>
        </p:txBody>
      </p:sp>
      <p:sp>
        <p:nvSpPr>
          <p:cNvPr id="3" name="Content Placeholder 2">
            <a:extLst>
              <a:ext uri="{FF2B5EF4-FFF2-40B4-BE49-F238E27FC236}">
                <a16:creationId xmlns:a16="http://schemas.microsoft.com/office/drawing/2014/main" xmlns="" id="{684DF0E4-9826-4252-A4A4-31CBD1B9EA59}"/>
              </a:ext>
            </a:extLst>
          </p:cNvPr>
          <p:cNvSpPr>
            <a:spLocks noGrp="1"/>
          </p:cNvSpPr>
          <p:nvPr>
            <p:ph idx="1"/>
          </p:nvPr>
        </p:nvSpPr>
        <p:spPr>
          <a:xfrm>
            <a:off x="179882" y="1335894"/>
            <a:ext cx="6659068" cy="4383374"/>
          </a:xfrm>
        </p:spPr>
        <p:txBody>
          <a:bodyPr>
            <a:noAutofit/>
          </a:bodyPr>
          <a:lstStyle/>
          <a:p>
            <a:pPr marL="228600" lvl="0" indent="-182880">
              <a:lnSpc>
                <a:spcPct val="100000"/>
              </a:lnSpc>
              <a:spcBef>
                <a:spcPct val="20000"/>
              </a:spcBef>
              <a:spcAft>
                <a:spcPts val="0"/>
              </a:spcAft>
              <a:buClr>
                <a:srgbClr val="5B9BD5"/>
              </a:buClr>
              <a:buFont typeface="Wingdings" charset="2"/>
              <a:buChar char="§"/>
            </a:pPr>
            <a:r>
              <a:rPr lang="en-US" sz="2400" dirty="0">
                <a:solidFill>
                  <a:schemeClr val="tx1"/>
                </a:solidFill>
                <a:latin typeface="+mn-lt"/>
                <a:cs typeface="Arial" panose="020B0604020202020204" pitchFamily="34" charset="0"/>
              </a:rPr>
              <a:t>The </a:t>
            </a:r>
            <a:r>
              <a:rPr lang="en-US" sz="2400" b="1" dirty="0">
                <a:solidFill>
                  <a:schemeClr val="tx1"/>
                </a:solidFill>
                <a:latin typeface="+mn-lt"/>
                <a:cs typeface="Arial" panose="020B0604020202020204" pitchFamily="34" charset="0"/>
              </a:rPr>
              <a:t>national adaptation plan (NAP) </a:t>
            </a:r>
            <a:r>
              <a:rPr lang="en-US" sz="2400" dirty="0">
                <a:solidFill>
                  <a:schemeClr val="tx1"/>
                </a:solidFill>
                <a:latin typeface="+mn-lt"/>
                <a:cs typeface="Arial" panose="020B0604020202020204" pitchFamily="34" charset="0"/>
              </a:rPr>
              <a:t>process was established under the </a:t>
            </a:r>
            <a:r>
              <a:rPr lang="en-US" sz="2400" b="1" dirty="0">
                <a:solidFill>
                  <a:schemeClr val="tx1"/>
                </a:solidFill>
                <a:latin typeface="+mn-lt"/>
                <a:cs typeface="Arial" panose="020B0604020202020204" pitchFamily="34" charset="0"/>
              </a:rPr>
              <a:t>Cancun Adaptation Framework (2010). </a:t>
            </a:r>
            <a:endParaRPr lang="en-US" sz="2400" b="1" dirty="0" smtClean="0">
              <a:solidFill>
                <a:schemeClr val="tx1"/>
              </a:solidFill>
              <a:latin typeface="+mn-lt"/>
              <a:cs typeface="Arial" panose="020B0604020202020204" pitchFamily="34" charset="0"/>
            </a:endParaRPr>
          </a:p>
          <a:p>
            <a:pPr marL="228600" lvl="0" indent="-182880">
              <a:lnSpc>
                <a:spcPct val="100000"/>
              </a:lnSpc>
              <a:spcBef>
                <a:spcPct val="20000"/>
              </a:spcBef>
              <a:spcAft>
                <a:spcPts val="0"/>
              </a:spcAft>
              <a:buClr>
                <a:srgbClr val="5B9BD5"/>
              </a:buClr>
              <a:buFont typeface="Wingdings" charset="2"/>
              <a:buChar char="§"/>
            </a:pPr>
            <a:endParaRPr lang="en-US" sz="2400" b="1" dirty="0">
              <a:solidFill>
                <a:schemeClr val="tx1"/>
              </a:solidFill>
              <a:latin typeface="+mn-lt"/>
              <a:cs typeface="Arial" panose="020B0604020202020204" pitchFamily="34" charset="0"/>
            </a:endParaRPr>
          </a:p>
          <a:p>
            <a:pPr marL="228600" lvl="0" indent="-182880">
              <a:lnSpc>
                <a:spcPct val="100000"/>
              </a:lnSpc>
              <a:spcBef>
                <a:spcPct val="20000"/>
              </a:spcBef>
              <a:spcAft>
                <a:spcPts val="0"/>
              </a:spcAft>
              <a:buClr>
                <a:srgbClr val="5B9BD5"/>
              </a:buClr>
              <a:buFont typeface="Wingdings" charset="2"/>
              <a:buChar char="§"/>
            </a:pPr>
            <a:r>
              <a:rPr lang="en-US" sz="2400" dirty="0" smtClean="0">
                <a:solidFill>
                  <a:schemeClr val="tx1"/>
                </a:solidFill>
                <a:latin typeface="+mn-lt"/>
                <a:cs typeface="Arial" panose="020B0604020202020204" pitchFamily="34" charset="0"/>
              </a:rPr>
              <a:t>It </a:t>
            </a:r>
            <a:r>
              <a:rPr lang="en-US" sz="2400" dirty="0">
                <a:solidFill>
                  <a:schemeClr val="tx1"/>
                </a:solidFill>
                <a:latin typeface="+mn-lt"/>
                <a:cs typeface="Arial" panose="020B0604020202020204" pitchFamily="34" charset="0"/>
              </a:rPr>
              <a:t>is a </a:t>
            </a:r>
            <a:r>
              <a:rPr lang="en-US" sz="2400" b="1" dirty="0">
                <a:solidFill>
                  <a:schemeClr val="tx1"/>
                </a:solidFill>
                <a:latin typeface="+mn-lt"/>
                <a:cs typeface="Arial" panose="020B0604020202020204" pitchFamily="34" charset="0"/>
              </a:rPr>
              <a:t>continuous, </a:t>
            </a:r>
            <a:r>
              <a:rPr lang="en-US" sz="2400" dirty="0">
                <a:solidFill>
                  <a:schemeClr val="tx1"/>
                </a:solidFill>
                <a:latin typeface="+mn-lt"/>
                <a:cs typeface="Arial" panose="020B0604020202020204" pitchFamily="34" charset="0"/>
              </a:rPr>
              <a:t>progressive</a:t>
            </a:r>
            <a:r>
              <a:rPr lang="en-US" sz="2400" b="1" dirty="0">
                <a:solidFill>
                  <a:schemeClr val="tx1"/>
                </a:solidFill>
                <a:latin typeface="+mn-lt"/>
                <a:cs typeface="Arial" panose="020B0604020202020204" pitchFamily="34" charset="0"/>
              </a:rPr>
              <a:t> </a:t>
            </a:r>
            <a:r>
              <a:rPr lang="en-US" sz="2400" dirty="0">
                <a:solidFill>
                  <a:schemeClr val="tx1"/>
                </a:solidFill>
                <a:latin typeface="+mn-lt"/>
                <a:cs typeface="Arial" panose="020B0604020202020204" pitchFamily="34" charset="0"/>
              </a:rPr>
              <a:t>and iterative process which follows </a:t>
            </a:r>
            <a:r>
              <a:rPr lang="en-US" sz="2400" b="1" dirty="0">
                <a:solidFill>
                  <a:schemeClr val="tx1"/>
                </a:solidFill>
                <a:latin typeface="+mn-lt"/>
                <a:cs typeface="Arial" panose="020B0604020202020204" pitchFamily="34" charset="0"/>
              </a:rPr>
              <a:t>country-driven</a:t>
            </a:r>
            <a:r>
              <a:rPr lang="en-US" sz="2400" dirty="0">
                <a:solidFill>
                  <a:schemeClr val="tx1"/>
                </a:solidFill>
                <a:latin typeface="+mn-lt"/>
                <a:cs typeface="Arial" panose="020B0604020202020204" pitchFamily="34" charset="0"/>
              </a:rPr>
              <a:t>, </a:t>
            </a:r>
            <a:r>
              <a:rPr lang="en-US" sz="2400" dirty="0" smtClean="0">
                <a:solidFill>
                  <a:schemeClr val="tx1"/>
                </a:solidFill>
                <a:latin typeface="+mn-lt"/>
                <a:cs typeface="Arial" panose="020B0604020202020204" pitchFamily="34" charset="0"/>
              </a:rPr>
              <a:t>gender-sensitive, </a:t>
            </a:r>
            <a:r>
              <a:rPr lang="en-US" sz="2400" dirty="0">
                <a:solidFill>
                  <a:schemeClr val="tx1"/>
                </a:solidFill>
                <a:latin typeface="+mn-lt"/>
                <a:cs typeface="Arial" panose="020B0604020202020204" pitchFamily="34" charset="0"/>
              </a:rPr>
              <a:t>participatory and fully transparent approach. </a:t>
            </a:r>
          </a:p>
        </p:txBody>
      </p:sp>
      <p:sp>
        <p:nvSpPr>
          <p:cNvPr id="5" name="TextBox 4">
            <a:extLst>
              <a:ext uri="{FF2B5EF4-FFF2-40B4-BE49-F238E27FC236}">
                <a16:creationId xmlns:a16="http://schemas.microsoft.com/office/drawing/2014/main" xmlns="" id="{7E786178-F08C-4C40-A3BC-59D1208C155B}"/>
              </a:ext>
            </a:extLst>
          </p:cNvPr>
          <p:cNvSpPr txBox="1"/>
          <p:nvPr/>
        </p:nvSpPr>
        <p:spPr>
          <a:xfrm>
            <a:off x="179881" y="5575949"/>
            <a:ext cx="7430996" cy="1015663"/>
          </a:xfrm>
          <a:prstGeom prst="rect">
            <a:avLst/>
          </a:prstGeom>
          <a:solidFill>
            <a:schemeClr val="tx2">
              <a:lumMod val="60000"/>
              <a:lumOff val="40000"/>
            </a:schemeClr>
          </a:solidFill>
          <a:ln>
            <a:solidFill>
              <a:schemeClr val="accent1">
                <a:lumMod val="50000"/>
              </a:schemeClr>
            </a:solidFill>
          </a:ln>
        </p:spPr>
        <p:txBody>
          <a:bodyPr wrap="square" rtlCol="0">
            <a:spAutoFit/>
          </a:bodyPr>
          <a:lstStyle/>
          <a:p>
            <a:pPr algn="ctr"/>
            <a:r>
              <a:rPr lang="en-US" sz="2000" i="1" dirty="0">
                <a:solidFill>
                  <a:schemeClr val="bg1"/>
                </a:solidFill>
              </a:rPr>
              <a:t>Under the Paris Agreement, Global Adaptation Goal, Adaptation Communications are important. NAP process is well recognized in Article 7 </a:t>
            </a:r>
          </a:p>
        </p:txBody>
      </p:sp>
      <p:pic>
        <p:nvPicPr>
          <p:cNvPr id="6" name="Picture 5"/>
          <p:cNvPicPr>
            <a:picLocks noChangeAspect="1"/>
          </p:cNvPicPr>
          <p:nvPr/>
        </p:nvPicPr>
        <p:blipFill>
          <a:blip r:embed="rId3"/>
          <a:stretch>
            <a:fillRect/>
          </a:stretch>
        </p:blipFill>
        <p:spPr>
          <a:xfrm>
            <a:off x="7799295" y="364031"/>
            <a:ext cx="4204285" cy="1405433"/>
          </a:xfrm>
          <a:prstGeom prst="rect">
            <a:avLst/>
          </a:prstGeom>
        </p:spPr>
      </p:pic>
      <p:pic>
        <p:nvPicPr>
          <p:cNvPr id="7" name="Picture 6"/>
          <p:cNvPicPr>
            <a:picLocks noChangeAspect="1"/>
          </p:cNvPicPr>
          <p:nvPr/>
        </p:nvPicPr>
        <p:blipFill>
          <a:blip r:embed="rId4"/>
          <a:stretch>
            <a:fillRect/>
          </a:stretch>
        </p:blipFill>
        <p:spPr>
          <a:xfrm>
            <a:off x="7857652" y="1849932"/>
            <a:ext cx="4087569" cy="1394026"/>
          </a:xfrm>
          <a:prstGeom prst="rect">
            <a:avLst/>
          </a:prstGeom>
        </p:spPr>
      </p:pic>
      <p:pic>
        <p:nvPicPr>
          <p:cNvPr id="8" name="Picture 7"/>
          <p:cNvPicPr>
            <a:picLocks noChangeAspect="1"/>
          </p:cNvPicPr>
          <p:nvPr/>
        </p:nvPicPr>
        <p:blipFill>
          <a:blip r:embed="rId5"/>
          <a:stretch>
            <a:fillRect/>
          </a:stretch>
        </p:blipFill>
        <p:spPr>
          <a:xfrm>
            <a:off x="7857652" y="3310064"/>
            <a:ext cx="4145928" cy="1458306"/>
          </a:xfrm>
          <a:prstGeom prst="rect">
            <a:avLst/>
          </a:prstGeom>
        </p:spPr>
      </p:pic>
      <p:pic>
        <p:nvPicPr>
          <p:cNvPr id="9" name="Picture 8"/>
          <p:cNvPicPr>
            <a:picLocks noChangeAspect="1"/>
          </p:cNvPicPr>
          <p:nvPr/>
        </p:nvPicPr>
        <p:blipFill>
          <a:blip r:embed="rId6"/>
          <a:stretch>
            <a:fillRect/>
          </a:stretch>
        </p:blipFill>
        <p:spPr>
          <a:xfrm>
            <a:off x="7857652" y="4834476"/>
            <a:ext cx="4145928" cy="1436941"/>
          </a:xfrm>
          <a:prstGeom prst="rect">
            <a:avLst/>
          </a:prstGeom>
        </p:spPr>
      </p:pic>
    </p:spTree>
    <p:extLst>
      <p:ext uri="{BB962C8B-B14F-4D97-AF65-F5344CB8AC3E}">
        <p14:creationId xmlns:p14="http://schemas.microsoft.com/office/powerpoint/2010/main" val="411219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1AF399-80C1-4525-A549-C47045E560F3}"/>
              </a:ext>
            </a:extLst>
          </p:cNvPr>
          <p:cNvSpPr>
            <a:spLocks noGrp="1"/>
          </p:cNvSpPr>
          <p:nvPr>
            <p:ph type="title"/>
          </p:nvPr>
        </p:nvSpPr>
        <p:spPr>
          <a:xfrm>
            <a:off x="457199" y="268761"/>
            <a:ext cx="9601200" cy="722870"/>
          </a:xfrm>
        </p:spPr>
        <p:txBody>
          <a:bodyPr/>
          <a:lstStyle/>
          <a:p>
            <a:r>
              <a:rPr lang="en-GB" dirty="0"/>
              <a:t>Objective</a:t>
            </a:r>
          </a:p>
        </p:txBody>
      </p:sp>
      <p:sp>
        <p:nvSpPr>
          <p:cNvPr id="3" name="Content Placeholder 2">
            <a:extLst>
              <a:ext uri="{FF2B5EF4-FFF2-40B4-BE49-F238E27FC236}">
                <a16:creationId xmlns="" xmlns:a16="http://schemas.microsoft.com/office/drawing/2014/main" id="{CC180C6D-9270-4E7A-8139-7BC4C55EE7E9}"/>
              </a:ext>
            </a:extLst>
          </p:cNvPr>
          <p:cNvSpPr>
            <a:spLocks noGrp="1"/>
          </p:cNvSpPr>
          <p:nvPr>
            <p:ph idx="1"/>
          </p:nvPr>
        </p:nvSpPr>
        <p:spPr>
          <a:xfrm>
            <a:off x="457199" y="1045290"/>
            <a:ext cx="10190922" cy="543698"/>
          </a:xfrm>
        </p:spPr>
        <p:txBody>
          <a:bodyPr>
            <a:noAutofit/>
          </a:bodyPr>
          <a:lstStyle/>
          <a:p>
            <a:pPr>
              <a:buFont typeface="Wingdings" panose="05000000000000000000" pitchFamily="2" charset="2"/>
              <a:buChar char="§"/>
            </a:pPr>
            <a:r>
              <a:rPr lang="en-GB" sz="2400" dirty="0" smtClean="0"/>
              <a:t>Understand </a:t>
            </a:r>
            <a:r>
              <a:rPr lang="en-GB" sz="2400" dirty="0"/>
              <a:t>key international and national policy frameworks for </a:t>
            </a:r>
            <a:r>
              <a:rPr lang="en-GB" sz="2400" dirty="0" smtClean="0"/>
              <a:t>adaptation</a:t>
            </a:r>
          </a:p>
          <a:p>
            <a:pPr>
              <a:buFont typeface="Wingdings" panose="05000000000000000000" pitchFamily="2" charset="2"/>
              <a:buChar char="§"/>
            </a:pPr>
            <a:r>
              <a:rPr lang="en-GB" sz="2400" dirty="0" smtClean="0"/>
              <a:t>Introduction </a:t>
            </a:r>
            <a:r>
              <a:rPr lang="en-GB" sz="2400" dirty="0"/>
              <a:t>to the NAP-Ag Programme </a:t>
            </a:r>
          </a:p>
        </p:txBody>
      </p:sp>
      <p:sp>
        <p:nvSpPr>
          <p:cNvPr id="4" name="Title 1">
            <a:extLst>
              <a:ext uri="{FF2B5EF4-FFF2-40B4-BE49-F238E27FC236}">
                <a16:creationId xmlns="" xmlns:a16="http://schemas.microsoft.com/office/drawing/2014/main" id="{EFE0CB18-B88D-4C4F-84E1-8EF7382046FF}"/>
              </a:ext>
            </a:extLst>
          </p:cNvPr>
          <p:cNvSpPr txBox="1">
            <a:spLocks/>
          </p:cNvSpPr>
          <p:nvPr/>
        </p:nvSpPr>
        <p:spPr>
          <a:xfrm>
            <a:off x="351182" y="2549923"/>
            <a:ext cx="9601200" cy="759941"/>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Overview</a:t>
            </a:r>
          </a:p>
        </p:txBody>
      </p:sp>
      <p:sp>
        <p:nvSpPr>
          <p:cNvPr id="5" name="Content Placeholder 2">
            <a:extLst>
              <a:ext uri="{FF2B5EF4-FFF2-40B4-BE49-F238E27FC236}">
                <a16:creationId xmlns="" xmlns:a16="http://schemas.microsoft.com/office/drawing/2014/main" id="{CC180C6D-9270-4E7A-8139-7BC4C55EE7E9}"/>
              </a:ext>
            </a:extLst>
          </p:cNvPr>
          <p:cNvSpPr txBox="1">
            <a:spLocks/>
          </p:cNvSpPr>
          <p:nvPr/>
        </p:nvSpPr>
        <p:spPr>
          <a:xfrm>
            <a:off x="457199" y="3413283"/>
            <a:ext cx="9601200" cy="321893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
              <a:defRPr/>
            </a:pPr>
            <a:r>
              <a:rPr lang="it-IT" sz="2400" dirty="0"/>
              <a:t>UNFCCC Paris Agreement</a:t>
            </a:r>
          </a:p>
          <a:p>
            <a:pPr>
              <a:buFont typeface="Wingdings" panose="05000000000000000000" pitchFamily="2" charset="2"/>
              <a:buChar char="§"/>
              <a:defRPr/>
            </a:pPr>
            <a:r>
              <a:rPr lang="it-IT" sz="2400" dirty="0"/>
              <a:t>Enhanced Transparency Framework (ETF)</a:t>
            </a:r>
          </a:p>
          <a:p>
            <a:pPr>
              <a:buFont typeface="Wingdings" panose="05000000000000000000" pitchFamily="2" charset="2"/>
              <a:buChar char="§"/>
              <a:defRPr/>
            </a:pPr>
            <a:r>
              <a:rPr lang="it-IT" sz="2400" dirty="0"/>
              <a:t>Sendai Framework for DRR</a:t>
            </a:r>
          </a:p>
          <a:p>
            <a:pPr>
              <a:buFont typeface="Wingdings" panose="05000000000000000000" pitchFamily="2" charset="2"/>
              <a:buChar char="§"/>
              <a:defRPr/>
            </a:pPr>
            <a:r>
              <a:rPr lang="it-IT" sz="2400" dirty="0"/>
              <a:t>National Adaptation Plan</a:t>
            </a:r>
          </a:p>
          <a:p>
            <a:pPr>
              <a:buFont typeface="Wingdings" panose="05000000000000000000" pitchFamily="2" charset="2"/>
              <a:buChar char="§"/>
              <a:defRPr/>
            </a:pPr>
            <a:r>
              <a:rPr lang="it-IT" sz="2400" dirty="0"/>
              <a:t>2030 Agenda, SDGs</a:t>
            </a:r>
          </a:p>
          <a:p>
            <a:pPr>
              <a:buFont typeface="Wingdings" panose="05000000000000000000" pitchFamily="2" charset="2"/>
              <a:buChar char="§"/>
              <a:defRPr/>
            </a:pPr>
            <a:r>
              <a:rPr lang="it-IT" sz="2400" dirty="0"/>
              <a:t>Synergies in monitoring PA, SDG, </a:t>
            </a:r>
            <a:br>
              <a:rPr lang="it-IT" sz="2400" dirty="0"/>
            </a:br>
            <a:r>
              <a:rPr lang="it-IT" sz="2400" dirty="0" smtClean="0"/>
              <a:t>Sendai </a:t>
            </a:r>
            <a:r>
              <a:rPr lang="it-IT" sz="2400" dirty="0"/>
              <a:t>Framework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418" y="1642647"/>
            <a:ext cx="5075582" cy="522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055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274638"/>
            <a:ext cx="7531100" cy="1143000"/>
          </a:xfrm>
        </p:spPr>
        <p:txBody>
          <a:bodyPr>
            <a:normAutofit fontScale="90000"/>
          </a:bodyPr>
          <a:lstStyle/>
          <a:p>
            <a:pPr algn="l" eaLnBrk="1" hangingPunct="1">
              <a:defRPr/>
            </a:pPr>
            <a:r>
              <a:rPr lang="en-US" sz="3000" b="1" dirty="0"/>
              <a:t>Addressing, Agriculture, Forestry and Fisheries in </a:t>
            </a:r>
            <a:r>
              <a:rPr lang="en-US" sz="3000" b="1" dirty="0" smtClean="0"/>
              <a:t>NAP </a:t>
            </a:r>
            <a:r>
              <a:rPr lang="en-US" sz="3000" dirty="0" smtClean="0"/>
              <a:t>{Supplementary </a:t>
            </a:r>
            <a:r>
              <a:rPr lang="en-US" sz="3000" dirty="0"/>
              <a:t>Guidelines}</a:t>
            </a:r>
          </a:p>
        </p:txBody>
      </p:sp>
      <p:pic>
        <p:nvPicPr>
          <p:cNvPr id="28675" name="Picture 3"/>
          <p:cNvPicPr>
            <a:picLocks noChangeAspect="1"/>
          </p:cNvPicPr>
          <p:nvPr/>
        </p:nvPicPr>
        <p:blipFill>
          <a:blip r:embed="rId3">
            <a:extLst>
              <a:ext uri="{28A0092B-C50C-407E-A947-70E740481C1C}">
                <a14:useLocalDpi xmlns:a14="http://schemas.microsoft.com/office/drawing/2010/main" val="0"/>
              </a:ext>
            </a:extLst>
          </a:blip>
          <a:srcRect l="2293"/>
          <a:stretch>
            <a:fillRect/>
          </a:stretch>
        </p:blipFill>
        <p:spPr bwMode="auto">
          <a:xfrm>
            <a:off x="7122687" y="0"/>
            <a:ext cx="5069313" cy="68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552856577"/>
              </p:ext>
            </p:extLst>
          </p:nvPr>
        </p:nvGraphicFramePr>
        <p:xfrm>
          <a:off x="-152401" y="1417638"/>
          <a:ext cx="7275087" cy="5186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468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0175" y="241300"/>
            <a:ext cx="11260138" cy="868363"/>
          </a:xfrm>
        </p:spPr>
        <p:txBody>
          <a:bodyPr/>
          <a:lstStyle/>
          <a:p>
            <a:r>
              <a:rPr lang="en-US" altLang="en-US" dirty="0" smtClean="0"/>
              <a:t>2030 Agenda for Sustainable Development</a:t>
            </a:r>
          </a:p>
        </p:txBody>
      </p:sp>
      <p:pic>
        <p:nvPicPr>
          <p:cNvPr id="450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476375"/>
            <a:ext cx="1180941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642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CB30A7-520D-43D1-925F-6B9ED7525671}"/>
              </a:ext>
            </a:extLst>
          </p:cNvPr>
          <p:cNvSpPr>
            <a:spLocks noGrp="1"/>
          </p:cNvSpPr>
          <p:nvPr>
            <p:ph type="title"/>
          </p:nvPr>
        </p:nvSpPr>
        <p:spPr>
          <a:xfrm>
            <a:off x="190501" y="636250"/>
            <a:ext cx="11480800" cy="773450"/>
          </a:xfrm>
        </p:spPr>
        <p:txBody>
          <a:bodyPr>
            <a:normAutofit/>
          </a:bodyPr>
          <a:lstStyle/>
          <a:p>
            <a:r>
              <a:rPr lang="en-GB" sz="4000" dirty="0" smtClean="0"/>
              <a:t>Overview of the global SDG indicator framework</a:t>
            </a:r>
            <a:endParaRPr lang="en-GB" sz="4000" dirty="0"/>
          </a:p>
        </p:txBody>
      </p:sp>
      <p:sp>
        <p:nvSpPr>
          <p:cNvPr id="3" name="Content Placeholder 2">
            <a:extLst>
              <a:ext uri="{FF2B5EF4-FFF2-40B4-BE49-F238E27FC236}">
                <a16:creationId xmlns:a16="http://schemas.microsoft.com/office/drawing/2014/main" xmlns="" id="{AA2DE77D-6E76-4F4B-A805-A686E610063A}"/>
              </a:ext>
            </a:extLst>
          </p:cNvPr>
          <p:cNvSpPr>
            <a:spLocks noGrp="1"/>
          </p:cNvSpPr>
          <p:nvPr>
            <p:ph idx="1"/>
          </p:nvPr>
        </p:nvSpPr>
        <p:spPr>
          <a:xfrm>
            <a:off x="346731" y="1528081"/>
            <a:ext cx="10440649" cy="5070839"/>
          </a:xfrm>
        </p:spPr>
        <p:txBody>
          <a:bodyPr>
            <a:noAutofit/>
          </a:bodyPr>
          <a:lstStyle/>
          <a:p>
            <a:pPr marL="269875" indent="-269875">
              <a:lnSpc>
                <a:spcPct val="110000"/>
              </a:lnSpc>
              <a:spcBef>
                <a:spcPts val="600"/>
              </a:spcBef>
              <a:spcAft>
                <a:spcPts val="600"/>
              </a:spcAft>
              <a:buFont typeface="Wingdings" panose="05000000000000000000" pitchFamily="2" charset="2"/>
              <a:buChar char="§"/>
            </a:pPr>
            <a:r>
              <a:rPr lang="en-US" sz="2400" dirty="0">
                <a:latin typeface="+mn-lt"/>
                <a:cs typeface="Arial" panose="020B0604020202020204" pitchFamily="34" charset="0"/>
              </a:rPr>
              <a:t>The global indicator framework (GIF) comprises 232 unique indicators, and was endorsed by the UN General Assembly in July 2017; </a:t>
            </a:r>
          </a:p>
          <a:p>
            <a:pPr marL="269875" indent="-269875">
              <a:lnSpc>
                <a:spcPct val="110000"/>
              </a:lnSpc>
              <a:spcBef>
                <a:spcPts val="600"/>
              </a:spcBef>
              <a:spcAft>
                <a:spcPts val="600"/>
              </a:spcAft>
              <a:buFont typeface="Wingdings" panose="05000000000000000000" pitchFamily="2" charset="2"/>
              <a:buChar char="§"/>
            </a:pPr>
            <a:r>
              <a:rPr lang="en-US" sz="2400" b="1" dirty="0">
                <a:latin typeface="+mn-lt"/>
                <a:cs typeface="Arial" panose="020B0604020202020204" pitchFamily="34" charset="0"/>
              </a:rPr>
              <a:t>UN Statistical Commission</a:t>
            </a:r>
            <a:r>
              <a:rPr lang="en-US" sz="2400" dirty="0">
                <a:latin typeface="+mn-lt"/>
                <a:cs typeface="Arial" panose="020B0604020202020204" pitchFamily="34" charset="0"/>
              </a:rPr>
              <a:t> is overall responsible for developing and implementing the SDG monitoring framework</a:t>
            </a:r>
          </a:p>
          <a:p>
            <a:pPr marL="269875" indent="-269875">
              <a:lnSpc>
                <a:spcPct val="110000"/>
              </a:lnSpc>
              <a:spcBef>
                <a:spcPts val="600"/>
              </a:spcBef>
              <a:spcAft>
                <a:spcPts val="600"/>
              </a:spcAft>
              <a:buFont typeface="Wingdings" panose="05000000000000000000" pitchFamily="2" charset="2"/>
              <a:buChar char="§"/>
            </a:pPr>
            <a:r>
              <a:rPr lang="en-US" sz="2400" b="1" dirty="0">
                <a:latin typeface="+mn-lt"/>
                <a:cs typeface="Arial" panose="020B0604020202020204" pitchFamily="34" charset="0"/>
              </a:rPr>
              <a:t>Inter-Agency and Expert Group on SDG indicators</a:t>
            </a:r>
            <a:r>
              <a:rPr lang="en-US" sz="2400" dirty="0">
                <a:latin typeface="+mn-lt"/>
                <a:cs typeface="Arial" panose="020B0604020202020204" pitchFamily="34" charset="0"/>
              </a:rPr>
              <a:t> (IAEG-SDG) to </a:t>
            </a:r>
            <a:r>
              <a:rPr lang="en-US" sz="2400" dirty="0" smtClean="0">
                <a:latin typeface="+mn-lt"/>
                <a:cs typeface="Arial" panose="020B0604020202020204" pitchFamily="34" charset="0"/>
              </a:rPr>
              <a:t>oversee </a:t>
            </a:r>
            <a:r>
              <a:rPr lang="en-US" sz="2400" dirty="0">
                <a:latin typeface="+mn-lt"/>
                <a:cs typeface="Arial" panose="020B0604020202020204" pitchFamily="34" charset="0"/>
              </a:rPr>
              <a:t>this work through to 2030</a:t>
            </a:r>
          </a:p>
          <a:p>
            <a:pPr marL="685800" lvl="1" indent="-228600">
              <a:lnSpc>
                <a:spcPct val="110000"/>
              </a:lnSpc>
              <a:spcBef>
                <a:spcPts val="600"/>
              </a:spcBef>
              <a:spcAft>
                <a:spcPts val="600"/>
              </a:spcAft>
              <a:buFont typeface="Arial" panose="020B0604020202020204" pitchFamily="34" charset="0"/>
              <a:buChar char="•"/>
            </a:pPr>
            <a:r>
              <a:rPr lang="en-GB" sz="2400" dirty="0">
                <a:solidFill>
                  <a:prstClr val="black"/>
                </a:solidFill>
                <a:latin typeface="+mn-lt"/>
                <a:cs typeface="Arial" panose="020B0604020202020204" pitchFamily="34" charset="0"/>
              </a:rPr>
              <a:t>28 countries as members, representing their respective regions;</a:t>
            </a:r>
          </a:p>
          <a:p>
            <a:pPr marL="685800" lvl="1" indent="-228600">
              <a:lnSpc>
                <a:spcPct val="110000"/>
              </a:lnSpc>
              <a:spcBef>
                <a:spcPts val="600"/>
              </a:spcBef>
              <a:spcAft>
                <a:spcPts val="600"/>
              </a:spcAft>
              <a:buFont typeface="Arial" panose="020B0604020202020204" pitchFamily="34" charset="0"/>
              <a:buChar char="•"/>
            </a:pPr>
            <a:r>
              <a:rPr lang="en-GB" sz="2400" dirty="0">
                <a:solidFill>
                  <a:prstClr val="black"/>
                </a:solidFill>
                <a:latin typeface="+mn-lt"/>
                <a:cs typeface="Arial" panose="020B0604020202020204" pitchFamily="34" charset="0"/>
              </a:rPr>
              <a:t>International organizations only as observers;</a:t>
            </a:r>
          </a:p>
          <a:p>
            <a:pPr marL="685800" lvl="1" indent="-228600">
              <a:lnSpc>
                <a:spcPct val="110000"/>
              </a:lnSpc>
              <a:spcBef>
                <a:spcPts val="600"/>
              </a:spcBef>
              <a:spcAft>
                <a:spcPts val="600"/>
              </a:spcAft>
              <a:buFont typeface="Arial" panose="020B0604020202020204" pitchFamily="34" charset="0"/>
              <a:buChar char="•"/>
            </a:pPr>
            <a:r>
              <a:rPr lang="en-GB" sz="2400" dirty="0">
                <a:solidFill>
                  <a:prstClr val="black"/>
                </a:solidFill>
                <a:latin typeface="+mn-lt"/>
                <a:cs typeface="Arial" panose="020B0604020202020204" pitchFamily="34" charset="0"/>
              </a:rPr>
              <a:t>Meets twice a year </a:t>
            </a:r>
          </a:p>
          <a:p>
            <a:pPr marL="457200" lvl="1" indent="0">
              <a:lnSpc>
                <a:spcPct val="110000"/>
              </a:lnSpc>
              <a:spcBef>
                <a:spcPts val="600"/>
              </a:spcBef>
              <a:spcAft>
                <a:spcPts val="600"/>
              </a:spcAft>
              <a:buNone/>
            </a:pPr>
            <a:r>
              <a:rPr lang="en-US" dirty="0" smtClean="0">
                <a:solidFill>
                  <a:prstClr val="black"/>
                </a:solidFill>
                <a:latin typeface="Arial" panose="020B0604020202020204" pitchFamily="34" charset="0"/>
                <a:cs typeface="Arial" panose="020B0604020202020204" pitchFamily="34" charset="0"/>
              </a:rPr>
              <a:t>=&gt; </a:t>
            </a:r>
            <a:r>
              <a:rPr lang="en-US" sz="2400" b="1" dirty="0">
                <a:solidFill>
                  <a:srgbClr val="FF0000"/>
                </a:solidFill>
                <a:latin typeface="Arial" panose="020B0604020202020204" pitchFamily="34" charset="0"/>
                <a:cs typeface="Arial" panose="020B0604020202020204" pitchFamily="34" charset="0"/>
              </a:rPr>
              <a:t>The process has been fully led by countries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27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0"/>
            <a:ext cx="1701800" cy="749300"/>
          </a:xfrm>
        </p:spPr>
        <p:txBody>
          <a:bodyPr>
            <a:noAutofit/>
          </a:bodyPr>
          <a:lstStyle/>
          <a:p>
            <a:r>
              <a:rPr lang="en-US" sz="2800" dirty="0">
                <a:solidFill>
                  <a:schemeClr val="accent1">
                    <a:lumMod val="50000"/>
                  </a:schemeClr>
                </a:solidFill>
              </a:rPr>
              <a:t>Member countries of the </a:t>
            </a:r>
            <a:r>
              <a:rPr lang="en-US" sz="2800" dirty="0" smtClean="0">
                <a:solidFill>
                  <a:schemeClr val="accent1">
                    <a:lumMod val="50000"/>
                  </a:schemeClr>
                </a:solidFill>
              </a:rPr>
              <a:t>IAEG-SDG</a:t>
            </a:r>
            <a:endParaRPr lang="en-US" sz="2800" dirty="0"/>
          </a:p>
        </p:txBody>
      </p:sp>
      <p:pic>
        <p:nvPicPr>
          <p:cNvPr id="4" name="Picture 3"/>
          <p:cNvPicPr>
            <a:picLocks noChangeAspect="1"/>
          </p:cNvPicPr>
          <p:nvPr/>
        </p:nvPicPr>
        <p:blipFill>
          <a:blip r:embed="rId3"/>
          <a:stretch>
            <a:fillRect/>
          </a:stretch>
        </p:blipFill>
        <p:spPr>
          <a:xfrm>
            <a:off x="1771244" y="0"/>
            <a:ext cx="10420756" cy="6858000"/>
          </a:xfrm>
          <a:prstGeom prst="rect">
            <a:avLst/>
          </a:prstGeom>
        </p:spPr>
      </p:pic>
    </p:spTree>
    <p:extLst>
      <p:ext uri="{BB962C8B-B14F-4D97-AF65-F5344CB8AC3E}">
        <p14:creationId xmlns:p14="http://schemas.microsoft.com/office/powerpoint/2010/main" val="647493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3070" y="1338470"/>
            <a:ext cx="5687887" cy="5141843"/>
          </a:xfrm>
        </p:spPr>
        <p:txBody>
          <a:bodyPr/>
          <a:lstStyle/>
          <a:p>
            <a:pPr marL="342900" indent="-342900">
              <a:buFont typeface="Wingdings" panose="05000000000000000000" pitchFamily="2" charset="2"/>
              <a:buChar char="§"/>
            </a:pPr>
            <a:r>
              <a:rPr lang="en-GB" sz="2400" dirty="0" smtClean="0">
                <a:solidFill>
                  <a:srgbClr val="000000"/>
                </a:solidFill>
                <a:ea typeface="ＭＳ Ｐゴシック" charset="0"/>
                <a:cs typeface="Arial" panose="020B0604020202020204" pitchFamily="34" charset="0"/>
              </a:rPr>
              <a:t>C</a:t>
            </a:r>
            <a:r>
              <a:rPr lang="en-US" sz="2400" dirty="0" err="1" smtClean="0">
                <a:solidFill>
                  <a:srgbClr val="000000"/>
                </a:solidFill>
                <a:ea typeface="ＭＳ Ｐゴシック" charset="0"/>
                <a:cs typeface="Arial" panose="020B0604020202020204" pitchFamily="34" charset="0"/>
              </a:rPr>
              <a:t>ountries</a:t>
            </a:r>
            <a:r>
              <a:rPr lang="en-US" sz="2400" dirty="0" smtClean="0">
                <a:solidFill>
                  <a:srgbClr val="000000"/>
                </a:solidFill>
                <a:ea typeface="ＭＳ Ｐゴシック" charset="0"/>
                <a:cs typeface="Arial" panose="020B0604020202020204" pitchFamily="34" charset="0"/>
              </a:rPr>
              <a:t> </a:t>
            </a:r>
            <a:r>
              <a:rPr lang="en-US" sz="2400" dirty="0">
                <a:solidFill>
                  <a:srgbClr val="000000"/>
                </a:solidFill>
                <a:ea typeface="ＭＳ Ｐゴシック" charset="0"/>
                <a:cs typeface="Arial" panose="020B0604020202020204" pitchFamily="34" charset="0"/>
              </a:rPr>
              <a:t>are rolling actions on Paris Agreement and 2030 Agenda </a:t>
            </a:r>
            <a:r>
              <a:rPr lang="en-US" sz="2400" dirty="0" smtClean="0">
                <a:solidFill>
                  <a:srgbClr val="000000"/>
                </a:solidFill>
                <a:ea typeface="ＭＳ Ｐゴシック" charset="0"/>
                <a:cs typeface="Arial" panose="020B0604020202020204" pitchFamily="34" charset="0"/>
              </a:rPr>
              <a:t>simultaneously</a:t>
            </a:r>
            <a:endParaRPr lang="en-US" sz="2400" dirty="0">
              <a:solidFill>
                <a:srgbClr val="000000"/>
              </a:solidFill>
              <a:ea typeface="ＭＳ Ｐゴシック" charset="0"/>
              <a:cs typeface="Arial" panose="020B0604020202020204" pitchFamily="34" charset="0"/>
            </a:endParaRPr>
          </a:p>
          <a:p>
            <a:pPr marL="342900" indent="-342900">
              <a:buFont typeface="Wingdings" panose="05000000000000000000" pitchFamily="2" charset="2"/>
              <a:buChar char="§"/>
            </a:pPr>
            <a:r>
              <a:rPr lang="fr-FR" sz="2400" dirty="0" smtClean="0">
                <a:solidFill>
                  <a:srgbClr val="000000"/>
                </a:solidFill>
                <a:ea typeface="ＭＳ Ｐゴシック" charset="0"/>
                <a:cs typeface="Arial" panose="020B0604020202020204" pitchFamily="34" charset="0"/>
              </a:rPr>
              <a:t>Coordination </a:t>
            </a:r>
            <a:r>
              <a:rPr lang="fr-FR" sz="2400" dirty="0">
                <a:solidFill>
                  <a:srgbClr val="000000"/>
                </a:solidFill>
                <a:ea typeface="ＭＳ Ｐゴシック" charset="0"/>
                <a:cs typeface="Arial" panose="020B0604020202020204" pitchFamily="34" charset="0"/>
              </a:rPr>
              <a:t>and linkages </a:t>
            </a:r>
            <a:r>
              <a:rPr lang="fr-FR" sz="2400" dirty="0" err="1">
                <a:solidFill>
                  <a:srgbClr val="000000"/>
                </a:solidFill>
                <a:ea typeface="ＭＳ Ｐゴシック" charset="0"/>
                <a:cs typeface="Arial" panose="020B0604020202020204" pitchFamily="34" charset="0"/>
              </a:rPr>
              <a:t>would</a:t>
            </a:r>
            <a:r>
              <a:rPr lang="fr-FR" sz="2400" dirty="0">
                <a:solidFill>
                  <a:srgbClr val="000000"/>
                </a:solidFill>
                <a:ea typeface="ＭＳ Ｐゴシック" charset="0"/>
                <a:cs typeface="Arial" panose="020B0604020202020204" pitchFamily="34" charset="0"/>
              </a:rPr>
              <a:t> </a:t>
            </a:r>
            <a:r>
              <a:rPr lang="fr-FR" sz="2400" dirty="0" err="1">
                <a:solidFill>
                  <a:srgbClr val="000000"/>
                </a:solidFill>
                <a:ea typeface="ＭＳ Ｐゴシック" charset="0"/>
                <a:cs typeface="Arial" panose="020B0604020202020204" pitchFamily="34" charset="0"/>
              </a:rPr>
              <a:t>allow</a:t>
            </a:r>
            <a:r>
              <a:rPr lang="fr-FR" sz="2400" dirty="0">
                <a:solidFill>
                  <a:srgbClr val="000000"/>
                </a:solidFill>
                <a:ea typeface="ＭＳ Ｐゴシック" charset="0"/>
                <a:cs typeface="Arial" panose="020B0604020202020204" pitchFamily="34" charset="0"/>
              </a:rPr>
              <a:t> to:</a:t>
            </a:r>
            <a:r>
              <a:rPr lang="en-US" sz="2400" dirty="0">
                <a:solidFill>
                  <a:srgbClr val="000000"/>
                </a:solidFill>
                <a:ea typeface="ＭＳ Ｐゴシック" charset="0"/>
                <a:cs typeface="Arial" panose="020B0604020202020204" pitchFamily="34" charset="0"/>
              </a:rPr>
              <a:t/>
            </a:r>
            <a:br>
              <a:rPr lang="en-US" sz="2400" dirty="0">
                <a:solidFill>
                  <a:srgbClr val="000000"/>
                </a:solidFill>
                <a:ea typeface="ＭＳ Ｐゴシック" charset="0"/>
                <a:cs typeface="Arial" panose="020B0604020202020204" pitchFamily="34" charset="0"/>
              </a:rPr>
            </a:br>
            <a:r>
              <a:rPr lang="en-US" sz="2400" dirty="0" err="1">
                <a:solidFill>
                  <a:srgbClr val="000000"/>
                </a:solidFill>
                <a:ea typeface="ＭＳ Ｐゴシック" charset="0"/>
                <a:cs typeface="Arial" panose="020B0604020202020204" pitchFamily="34" charset="0"/>
              </a:rPr>
              <a:t>i</a:t>
            </a:r>
            <a:r>
              <a:rPr lang="en-US" sz="2400" dirty="0">
                <a:solidFill>
                  <a:srgbClr val="000000"/>
                </a:solidFill>
                <a:ea typeface="ＭＳ Ｐゴシック" charset="0"/>
                <a:cs typeface="Arial" panose="020B0604020202020204" pitchFamily="34" charset="0"/>
              </a:rPr>
              <a:t>. </a:t>
            </a:r>
            <a:r>
              <a:rPr lang="en-US" sz="2400" dirty="0">
                <a:solidFill>
                  <a:srgbClr val="000000"/>
                </a:solidFill>
                <a:cs typeface="Arial" panose="020B0604020202020204" pitchFamily="34" charset="0"/>
              </a:rPr>
              <a:t>Reduce vulnerability</a:t>
            </a:r>
            <a:br>
              <a:rPr lang="en-US" sz="2400" dirty="0">
                <a:solidFill>
                  <a:srgbClr val="000000"/>
                </a:solidFill>
                <a:cs typeface="Arial" panose="020B0604020202020204" pitchFamily="34" charset="0"/>
              </a:rPr>
            </a:br>
            <a:r>
              <a:rPr lang="en-US" sz="2400" dirty="0">
                <a:solidFill>
                  <a:srgbClr val="000000"/>
                </a:solidFill>
                <a:cs typeface="Arial" panose="020B0604020202020204" pitchFamily="34" charset="0"/>
              </a:rPr>
              <a:t>ii. Implement the Paris Agreement</a:t>
            </a:r>
            <a:br>
              <a:rPr lang="en-US" sz="2400" dirty="0">
                <a:solidFill>
                  <a:srgbClr val="000000"/>
                </a:solidFill>
                <a:cs typeface="Arial" panose="020B0604020202020204" pitchFamily="34" charset="0"/>
              </a:rPr>
            </a:br>
            <a:r>
              <a:rPr lang="en-US" sz="2400" dirty="0">
                <a:solidFill>
                  <a:srgbClr val="000000"/>
                </a:solidFill>
                <a:cs typeface="Arial" panose="020B0604020202020204" pitchFamily="34" charset="0"/>
              </a:rPr>
              <a:t>iii. Align long-term national development priorities with the SDG </a:t>
            </a:r>
            <a:r>
              <a:rPr lang="en-US" sz="2400" dirty="0" smtClean="0">
                <a:solidFill>
                  <a:srgbClr val="000000"/>
                </a:solidFill>
                <a:cs typeface="Arial" panose="020B0604020202020204" pitchFamily="34" charset="0"/>
              </a:rPr>
              <a:t>framework</a:t>
            </a:r>
            <a:endParaRPr lang="en-US" sz="2400" dirty="0" smtClean="0">
              <a:solidFill>
                <a:srgbClr val="4F81BD"/>
              </a:solidFill>
              <a:ea typeface="ＭＳ Ｐゴシック" charset="0"/>
              <a:cs typeface="Arial" panose="020B0604020202020204" pitchFamily="34" charset="0"/>
            </a:endParaRPr>
          </a:p>
          <a:p>
            <a:pPr marL="342900" indent="-342900">
              <a:buFont typeface="Wingdings" panose="05000000000000000000" pitchFamily="2" charset="2"/>
              <a:buChar char="§"/>
            </a:pPr>
            <a:r>
              <a:rPr lang="en-GB" sz="2400" dirty="0" smtClean="0">
                <a:solidFill>
                  <a:srgbClr val="191B0E"/>
                </a:solidFill>
                <a:cs typeface="Arial" panose="020B0604020202020204" pitchFamily="34" charset="0"/>
              </a:rPr>
              <a:t>Key goal </a:t>
            </a:r>
            <a:r>
              <a:rPr lang="en-GB" sz="2400" dirty="0">
                <a:solidFill>
                  <a:srgbClr val="191B0E"/>
                </a:solidFill>
                <a:cs typeface="Arial" panose="020B0604020202020204" pitchFamily="34" charset="0"/>
              </a:rPr>
              <a:t>for agriculture and </a:t>
            </a:r>
            <a:r>
              <a:rPr lang="en-GB" sz="2400" dirty="0" smtClean="0">
                <a:solidFill>
                  <a:srgbClr val="191B0E"/>
                </a:solidFill>
                <a:cs typeface="Arial" panose="020B0604020202020204" pitchFamily="34" charset="0"/>
              </a:rPr>
              <a:t>adaptation: Goal </a:t>
            </a:r>
            <a:r>
              <a:rPr lang="en-GB" sz="2400" dirty="0">
                <a:solidFill>
                  <a:srgbClr val="191B0E"/>
                </a:solidFill>
                <a:cs typeface="Arial" panose="020B0604020202020204" pitchFamily="34" charset="0"/>
              </a:rPr>
              <a:t>13 Climate Action</a:t>
            </a:r>
            <a:r>
              <a:rPr lang="en-US" sz="2400" dirty="0"/>
              <a:t>	</a:t>
            </a:r>
          </a:p>
          <a:p>
            <a:r>
              <a:rPr lang="en-US" sz="2400" dirty="0"/>
              <a:t>		</a:t>
            </a:r>
          </a:p>
          <a:p>
            <a:endParaRPr lang="en-US" sz="2400" dirty="0">
              <a:latin typeface="+mn-lt"/>
            </a:endParaRPr>
          </a:p>
        </p:txBody>
      </p:sp>
      <p:sp>
        <p:nvSpPr>
          <p:cNvPr id="2" name="TextBox 1"/>
          <p:cNvSpPr txBox="1"/>
          <p:nvPr/>
        </p:nvSpPr>
        <p:spPr>
          <a:xfrm>
            <a:off x="742122" y="384313"/>
            <a:ext cx="9872869" cy="707886"/>
          </a:xfrm>
          <a:prstGeom prst="rect">
            <a:avLst/>
          </a:prstGeom>
          <a:noFill/>
        </p:spPr>
        <p:txBody>
          <a:bodyPr wrap="square" rtlCol="0">
            <a:spAutoFit/>
          </a:bodyPr>
          <a:lstStyle/>
          <a:p>
            <a:r>
              <a:rPr lang="it-IT" altLang="en-US" sz="4000" dirty="0"/>
              <a:t>SDG and Adaptation</a:t>
            </a:r>
            <a:endParaRPr lang="en-US" sz="4000" dirty="0"/>
          </a:p>
        </p:txBody>
      </p:sp>
      <p:pic>
        <p:nvPicPr>
          <p:cNvPr id="4" name="Picture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630" y="384312"/>
            <a:ext cx="6286369" cy="64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32488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11" y="4638"/>
            <a:ext cx="11722177" cy="695727"/>
          </a:xfrm>
        </p:spPr>
        <p:txBody>
          <a:bodyPr/>
          <a:lstStyle/>
          <a:p>
            <a:r>
              <a:rPr lang="en-US" sz="4000" dirty="0" smtClean="0"/>
              <a:t>SDG Targets &amp; indicators relevant to adaptation</a:t>
            </a:r>
            <a:endParaRPr lang="en-US" sz="4000" dirty="0"/>
          </a:p>
        </p:txBody>
      </p:sp>
      <p:sp>
        <p:nvSpPr>
          <p:cNvPr id="3" name="Text Placeholder 2"/>
          <p:cNvSpPr>
            <a:spLocks noGrp="1"/>
          </p:cNvSpPr>
          <p:nvPr>
            <p:ph type="body" sz="quarter" idx="13"/>
          </p:nvPr>
        </p:nvSpPr>
        <p:spPr>
          <a:xfrm>
            <a:off x="234510" y="827598"/>
            <a:ext cx="11722177" cy="5327375"/>
          </a:xfrm>
        </p:spPr>
        <p:txBody>
          <a:bodyPr/>
          <a:lstStyle/>
          <a:p>
            <a:r>
              <a:rPr lang="en-US" sz="2000" dirty="0" smtClean="0">
                <a:latin typeface="Arial" panose="020B0604020202020204" pitchFamily="34" charset="0"/>
                <a:cs typeface="Arial" panose="020B0604020202020204" pitchFamily="34" charset="0"/>
              </a:rPr>
              <a:t> </a:t>
            </a:r>
            <a:r>
              <a:rPr lang="en-US" sz="2400" b="1" dirty="0">
                <a:latin typeface="+mn-lt"/>
                <a:cs typeface="Arial" panose="020B0604020202020204" pitchFamily="34" charset="0"/>
              </a:rPr>
              <a:t>Goal 1. End poverty in all its forms everywhere </a:t>
            </a:r>
            <a:r>
              <a:rPr lang="en-US" sz="2400" dirty="0">
                <a:latin typeface="+mn-lt"/>
              </a:rPr>
              <a:t>	</a:t>
            </a:r>
            <a:endParaRPr lang="en-US" sz="2400" dirty="0" smtClean="0">
              <a:latin typeface="+mn-lt"/>
            </a:endParaRPr>
          </a:p>
          <a:p>
            <a:r>
              <a:rPr lang="en-US" sz="2400" b="1" dirty="0" smtClean="0"/>
              <a:t>Target</a:t>
            </a:r>
            <a:r>
              <a:rPr lang="en-US" sz="2400" dirty="0" smtClean="0"/>
              <a:t>: </a:t>
            </a:r>
            <a:endParaRPr lang="en-US" sz="2400" dirty="0"/>
          </a:p>
          <a:p>
            <a:r>
              <a:rPr lang="en-US" sz="2400" dirty="0"/>
              <a:t> 1.5 By 2030, build the resilience of the poor and those in vulnerable situations and reduce their exposure and vulnerability to climate-related extreme events and other economic, social and environmental shocks and disasters 	</a:t>
            </a:r>
          </a:p>
          <a:p>
            <a:r>
              <a:rPr lang="en-US" sz="2400" b="1" dirty="0" smtClean="0">
                <a:latin typeface="+mn-lt"/>
              </a:rPr>
              <a:t>Indicators:</a:t>
            </a:r>
            <a:endParaRPr lang="en-US" b="1" dirty="0" smtClean="0">
              <a:latin typeface="+mn-lt"/>
            </a:endParaRPr>
          </a:p>
          <a:p>
            <a:r>
              <a:rPr lang="en-US" sz="2400" dirty="0" smtClean="0"/>
              <a:t> </a:t>
            </a:r>
            <a:r>
              <a:rPr lang="en-US" sz="2400" dirty="0"/>
              <a:t>1.5.1 Number of deaths, missing persons and directly affected persons attributed to disasters per 100,000 population 	</a:t>
            </a:r>
          </a:p>
          <a:p>
            <a:r>
              <a:rPr lang="en-US" sz="2400" dirty="0"/>
              <a:t>1.5.2 Direct economic loss attributed to disasters in relation to global gross domestic product (GDP) 	</a:t>
            </a:r>
          </a:p>
          <a:p>
            <a:r>
              <a:rPr lang="en-US" sz="2400" dirty="0"/>
              <a:t>1.5.3 Number of countries that adopt and implement national </a:t>
            </a:r>
            <a:r>
              <a:rPr lang="en-US" sz="2400" dirty="0" smtClean="0"/>
              <a:t>DRR </a:t>
            </a:r>
            <a:r>
              <a:rPr lang="en-US" sz="2400" dirty="0"/>
              <a:t>strategies in line with the Sendai Framework for Disaster Risk Reduction 2015–2030 	</a:t>
            </a:r>
          </a:p>
          <a:p>
            <a:r>
              <a:rPr lang="en-US" sz="2400" dirty="0"/>
              <a:t>1.5.4 Proportion of local governments that adopt and implement local disaster risk reduction strategies in line with national disaster risk reduction strategies 	</a:t>
            </a:r>
          </a:p>
          <a:p>
            <a:endParaRPr lang="en-US" sz="2400" dirty="0">
              <a:latin typeface="+mn-lt"/>
            </a:endParaRPr>
          </a:p>
        </p:txBody>
      </p:sp>
    </p:spTree>
    <p:extLst>
      <p:ext uri="{BB962C8B-B14F-4D97-AF65-F5344CB8AC3E}">
        <p14:creationId xmlns:p14="http://schemas.microsoft.com/office/powerpoint/2010/main" val="199157771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27830" y="187518"/>
            <a:ext cx="11722177" cy="5327375"/>
          </a:xfrm>
        </p:spPr>
        <p:txBody>
          <a:bodyPr/>
          <a:lstStyle/>
          <a:p>
            <a:r>
              <a:rPr lang="en-US" sz="2000" dirty="0" smtClean="0">
                <a:latin typeface="Arial" panose="020B0604020202020204" pitchFamily="34" charset="0"/>
                <a:cs typeface="Arial" panose="020B0604020202020204" pitchFamily="34" charset="0"/>
              </a:rPr>
              <a:t> </a:t>
            </a:r>
            <a:r>
              <a:rPr lang="en-US" sz="2400" b="1" dirty="0"/>
              <a:t>Goal 13. Take urgent action to combat climate change and its </a:t>
            </a:r>
            <a:r>
              <a:rPr lang="en-US" sz="2400" b="1" dirty="0" smtClean="0"/>
              <a:t>impacts</a:t>
            </a:r>
            <a:r>
              <a:rPr lang="en-US" sz="2400" dirty="0" smtClean="0"/>
              <a:t> </a:t>
            </a:r>
            <a:r>
              <a:rPr lang="en-US" sz="2400" dirty="0"/>
              <a:t>	</a:t>
            </a:r>
          </a:p>
          <a:p>
            <a:r>
              <a:rPr lang="en-US" sz="2400" b="1" dirty="0" smtClean="0"/>
              <a:t>Targets</a:t>
            </a:r>
            <a:r>
              <a:rPr lang="en-US" sz="2400" dirty="0" smtClean="0"/>
              <a:t>: </a:t>
            </a:r>
            <a:endParaRPr lang="en-US" sz="2400" dirty="0"/>
          </a:p>
          <a:p>
            <a:r>
              <a:rPr lang="en-US" sz="2400" dirty="0"/>
              <a:t> 13.1 Strengthen resilience and adaptive capacity to climate-related hazards and natural disasters in all countries 	</a:t>
            </a:r>
          </a:p>
          <a:p>
            <a:r>
              <a:rPr lang="en-US" sz="2400" dirty="0"/>
              <a:t>13.2 Integrate climate change measures into national policies, strategies and planning </a:t>
            </a:r>
            <a:endParaRPr lang="en-US" sz="2400" dirty="0" smtClean="0"/>
          </a:p>
          <a:p>
            <a:r>
              <a:rPr lang="en-US" sz="2400" dirty="0"/>
              <a:t>13.3 Improve education, awareness-raising and human and institutional capacity on climate change mitigation, adaptation, impact reduction and early warning 	</a:t>
            </a:r>
          </a:p>
          <a:p>
            <a:r>
              <a:rPr lang="en-US" sz="2400" dirty="0"/>
              <a:t>13.a Implement the commitment undertaken by developed-country parties to the </a:t>
            </a:r>
            <a:r>
              <a:rPr lang="en-US" sz="2400" dirty="0" smtClean="0"/>
              <a:t>UNFCCC </a:t>
            </a:r>
            <a:r>
              <a:rPr lang="en-US" sz="2400" dirty="0"/>
              <a:t>to a goal of mobilizing jointly $100 billion annually by 2020 from all sources to address the needs of developing countries in the context of meaningful mitigation actions and transparency on implementation and fully operationalize the Green Climate Fund through its capitalization as soon as possible </a:t>
            </a:r>
            <a:endParaRPr lang="en-US" sz="2400" dirty="0" smtClean="0"/>
          </a:p>
          <a:p>
            <a:r>
              <a:rPr lang="en-US" sz="2400" dirty="0"/>
              <a:t>13.b Promote mechanisms for raising capacity for effective climate change-related planning and management in least developed countries and small island developing States, including focusing on women, youth and local and marginalized </a:t>
            </a:r>
            <a:r>
              <a:rPr lang="en-US" sz="2400" dirty="0" smtClean="0"/>
              <a:t>communities</a:t>
            </a:r>
            <a:endParaRPr lang="en-US" sz="2400" dirty="0"/>
          </a:p>
          <a:p>
            <a:endParaRPr lang="en-US" sz="2400" dirty="0"/>
          </a:p>
          <a:p>
            <a:r>
              <a:rPr lang="en-US" sz="2400" dirty="0"/>
              <a:t>	</a:t>
            </a:r>
          </a:p>
          <a:p>
            <a:r>
              <a:rPr lang="en-US" sz="2400" dirty="0"/>
              <a:t>	</a:t>
            </a:r>
          </a:p>
          <a:p>
            <a:endParaRPr lang="en-US" sz="2400" dirty="0">
              <a:latin typeface="+mn-lt"/>
            </a:endParaRPr>
          </a:p>
        </p:txBody>
      </p:sp>
    </p:spTree>
    <p:extLst>
      <p:ext uri="{BB962C8B-B14F-4D97-AF65-F5344CB8AC3E}">
        <p14:creationId xmlns:p14="http://schemas.microsoft.com/office/powerpoint/2010/main" val="419790712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3070" y="182880"/>
            <a:ext cx="11545347" cy="6297433"/>
          </a:xfrm>
        </p:spPr>
        <p:txBody>
          <a:bodyPr/>
          <a:lstStyle/>
          <a:p>
            <a:r>
              <a:rPr lang="en-US" sz="2000" dirty="0" smtClean="0">
                <a:latin typeface="Arial" panose="020B0604020202020204" pitchFamily="34" charset="0"/>
                <a:cs typeface="Arial" panose="020B0604020202020204" pitchFamily="34" charset="0"/>
              </a:rPr>
              <a:t> </a:t>
            </a:r>
            <a:r>
              <a:rPr lang="en-US" sz="2400" b="1" dirty="0"/>
              <a:t>Goal 14. Conserve and sustainably use the oceans, seas and marine resources for sustainable development </a:t>
            </a:r>
            <a:r>
              <a:rPr lang="en-US" sz="2400" dirty="0"/>
              <a:t>	</a:t>
            </a:r>
          </a:p>
          <a:p>
            <a:r>
              <a:rPr lang="en-US" sz="2400" b="1" dirty="0" smtClean="0"/>
              <a:t>Target</a:t>
            </a:r>
            <a:r>
              <a:rPr lang="en-US" sz="2400" dirty="0" smtClean="0"/>
              <a:t>: </a:t>
            </a:r>
            <a:endParaRPr lang="en-US" sz="2400" dirty="0"/>
          </a:p>
          <a:p>
            <a:r>
              <a:rPr lang="en-US" sz="2400" dirty="0" smtClean="0"/>
              <a:t>14.2 </a:t>
            </a:r>
            <a:r>
              <a:rPr lang="en-US" sz="2400" dirty="0"/>
              <a:t>By 2020, sustainably manage and protect marine and coastal ecosystems to avoid significant adverse impacts, including by strengthening their resilience, and take action for their restoration in order to achieve healthy and productive oceans 	</a:t>
            </a:r>
          </a:p>
          <a:p>
            <a:r>
              <a:rPr lang="en-US" sz="2400" b="1" dirty="0" smtClean="0">
                <a:latin typeface="+mn-lt"/>
              </a:rPr>
              <a:t>Indicator:</a:t>
            </a:r>
            <a:endParaRPr lang="en-US" b="1" dirty="0" smtClean="0">
              <a:latin typeface="+mn-lt"/>
            </a:endParaRPr>
          </a:p>
          <a:p>
            <a:r>
              <a:rPr lang="en-US" sz="2400" dirty="0" smtClean="0"/>
              <a:t> </a:t>
            </a:r>
            <a:r>
              <a:rPr lang="en-US" sz="2400" dirty="0"/>
              <a:t>14.2.1 Proportion of national exclusive </a:t>
            </a:r>
            <a:r>
              <a:rPr lang="en-US" sz="2400" dirty="0" smtClean="0"/>
              <a:t/>
            </a:r>
            <a:br>
              <a:rPr lang="en-US" sz="2400" dirty="0" smtClean="0"/>
            </a:br>
            <a:r>
              <a:rPr lang="en-US" sz="2400" dirty="0" smtClean="0"/>
              <a:t>economic </a:t>
            </a:r>
            <a:r>
              <a:rPr lang="en-US" sz="2400" dirty="0"/>
              <a:t>zones managed using </a:t>
            </a:r>
            <a:r>
              <a:rPr lang="en-US" sz="2400" dirty="0" smtClean="0"/>
              <a:t/>
            </a:r>
            <a:br>
              <a:rPr lang="en-US" sz="2400" dirty="0" smtClean="0"/>
            </a:br>
            <a:r>
              <a:rPr lang="en-US" sz="2400" dirty="0" smtClean="0"/>
              <a:t>ecosystem-based </a:t>
            </a:r>
            <a:r>
              <a:rPr lang="en-US" sz="2400" dirty="0"/>
              <a:t>approaches 	</a:t>
            </a:r>
          </a:p>
          <a:p>
            <a:r>
              <a:rPr lang="en-US" sz="2400" dirty="0"/>
              <a:t>		</a:t>
            </a:r>
          </a:p>
          <a:p>
            <a:endParaRPr lang="en-US" sz="2400" dirty="0">
              <a:latin typeface="+mn-lt"/>
            </a:endParaRPr>
          </a:p>
        </p:txBody>
      </p:sp>
      <p:pic>
        <p:nvPicPr>
          <p:cNvPr id="2" name="Picture 1"/>
          <p:cNvPicPr>
            <a:picLocks noChangeAspect="1"/>
          </p:cNvPicPr>
          <p:nvPr/>
        </p:nvPicPr>
        <p:blipFill>
          <a:blip r:embed="rId3"/>
          <a:stretch>
            <a:fillRect/>
          </a:stretch>
        </p:blipFill>
        <p:spPr>
          <a:xfrm>
            <a:off x="6042991" y="2670107"/>
            <a:ext cx="6241774" cy="4187893"/>
          </a:xfrm>
          <a:prstGeom prst="rect">
            <a:avLst/>
          </a:prstGeom>
        </p:spPr>
      </p:pic>
    </p:spTree>
    <p:extLst>
      <p:ext uri="{BB962C8B-B14F-4D97-AF65-F5344CB8AC3E}">
        <p14:creationId xmlns:p14="http://schemas.microsoft.com/office/powerpoint/2010/main" val="61022480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3070" y="182880"/>
            <a:ext cx="11722177" cy="5804453"/>
          </a:xfrm>
        </p:spPr>
        <p:txBody>
          <a:bodyPr/>
          <a:lstStyle/>
          <a:p>
            <a:r>
              <a:rPr lang="en-US" sz="2400" b="1" dirty="0" smtClean="0"/>
              <a:t>Goal </a:t>
            </a:r>
            <a:r>
              <a:rPr lang="en-US" sz="2400" b="1" dirty="0"/>
              <a:t>11. Make cities and human settlements inclusive, safe, resilient and sustainable </a:t>
            </a:r>
            <a:r>
              <a:rPr lang="en-US" sz="2400" dirty="0"/>
              <a:t>	</a:t>
            </a:r>
          </a:p>
          <a:p>
            <a:r>
              <a:rPr lang="en-US" sz="2400" b="1" dirty="0"/>
              <a:t>Target</a:t>
            </a:r>
            <a:r>
              <a:rPr lang="en-US" sz="2400" dirty="0"/>
              <a:t>: </a:t>
            </a:r>
          </a:p>
          <a:p>
            <a:r>
              <a:rPr lang="en-US" sz="2400" dirty="0"/>
              <a:t>11.b By 2020, substantially increase the number of cities and human settlements adopting and implementing integrated policies and plans towards inclusion, resource efficiency, mitigation and adaptation to climate change, resilience to disasters, and develop and implement, in line with the Sendai Framework for Disaster Risk Reduction 2015–2030, holistic disaster risk management at all levels 		</a:t>
            </a:r>
          </a:p>
          <a:p>
            <a:r>
              <a:rPr lang="en-US" sz="2400" b="1" dirty="0" smtClean="0"/>
              <a:t>Indicators:</a:t>
            </a:r>
            <a:endParaRPr lang="en-US" b="1" dirty="0"/>
          </a:p>
          <a:p>
            <a:r>
              <a:rPr lang="en-US" sz="2400" dirty="0"/>
              <a:t>11.b.1 Number of countries that adopt and implement national disaster risk reduction strategies in line with the Sendai Framework for Disaster Risk Reduction 2015–2030 	</a:t>
            </a:r>
          </a:p>
          <a:p>
            <a:r>
              <a:rPr lang="en-US" sz="2400" dirty="0"/>
              <a:t>11.b.2 Proportion of local governments that adopt and implement local disaster risk reduction strategies in line with national disaster risk reduction strategies 	</a:t>
            </a:r>
          </a:p>
          <a:p>
            <a:r>
              <a:rPr lang="en-US" sz="2400" dirty="0"/>
              <a:t>11.c.1 Proportion of financial support to the least developed countries that is allocated to the construction and retrofitting of sustainable, resilient and resource-efficient buildings utilizing local materials 	</a:t>
            </a:r>
          </a:p>
          <a:p>
            <a:endParaRPr lang="en-US" sz="2400" dirty="0">
              <a:latin typeface="+mn-lt"/>
            </a:endParaRPr>
          </a:p>
        </p:txBody>
      </p:sp>
    </p:spTree>
    <p:extLst>
      <p:ext uri="{BB962C8B-B14F-4D97-AF65-F5344CB8AC3E}">
        <p14:creationId xmlns:p14="http://schemas.microsoft.com/office/powerpoint/2010/main" val="290741838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524001" y="120650"/>
            <a:ext cx="6492875" cy="617538"/>
          </a:xfrm>
          <a:solidFill>
            <a:schemeClr val="bg1"/>
          </a:solidFill>
        </p:spPr>
        <p:txBody>
          <a:bodyPr/>
          <a:lstStyle/>
          <a:p>
            <a:pPr algn="l" eaLnBrk="1" hangingPunct="1"/>
            <a:r>
              <a:rPr lang="en-US" altLang="en-US" sz="3200" b="1" dirty="0">
                <a:solidFill>
                  <a:srgbClr val="1D60B0"/>
                </a:solidFill>
              </a:rPr>
              <a:t>NAP Contributes </a:t>
            </a:r>
            <a:r>
              <a:rPr lang="en-US" altLang="en-US" sz="3200" b="1" dirty="0" smtClean="0">
                <a:solidFill>
                  <a:srgbClr val="1D60B0"/>
                </a:solidFill>
              </a:rPr>
              <a:t>to the </a:t>
            </a:r>
            <a:r>
              <a:rPr lang="en-US" altLang="en-US" sz="3200" b="1" dirty="0">
                <a:solidFill>
                  <a:srgbClr val="1D60B0"/>
                </a:solidFill>
              </a:rPr>
              <a:t>SDGs</a:t>
            </a:r>
          </a:p>
        </p:txBody>
      </p:sp>
      <p:sp>
        <p:nvSpPr>
          <p:cNvPr id="11267" name="ZoneTexte 4"/>
          <p:cNvSpPr txBox="1">
            <a:spLocks noChangeArrowheads="1"/>
          </p:cNvSpPr>
          <p:nvPr/>
        </p:nvSpPr>
        <p:spPr bwMode="auto">
          <a:xfrm>
            <a:off x="3752850" y="1797051"/>
            <a:ext cx="468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9pPr>
          </a:lstStyle>
          <a:p>
            <a:pPr>
              <a:spcBef>
                <a:spcPct val="0"/>
              </a:spcBef>
              <a:buFontTx/>
              <a:buNone/>
            </a:pPr>
            <a:endParaRPr lang="fr-FR" altLang="en-US" sz="2400">
              <a:latin typeface="Times New Roman" panose="02020603050405020304" pitchFamily="18" charset="0"/>
              <a:ea typeface="MS PGothic" panose="020B0600070205080204" pitchFamily="34" charset="-128"/>
              <a:cs typeface="Arial" panose="020B0604020202020204"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609239811"/>
              </p:ext>
            </p:extLst>
          </p:nvPr>
        </p:nvGraphicFramePr>
        <p:xfrm>
          <a:off x="1524001" y="856760"/>
          <a:ext cx="9144001" cy="5897880"/>
        </p:xfrm>
        <a:graphic>
          <a:graphicData uri="http://schemas.openxmlformats.org/drawingml/2006/table">
            <a:tbl>
              <a:tblPr firstRow="1" bandRow="1">
                <a:tableStyleId>{35758FB7-9AC5-4552-8A53-C91805E547FA}</a:tableStyleId>
              </a:tblPr>
              <a:tblGrid>
                <a:gridCol w="859693">
                  <a:extLst>
                    <a:ext uri="{9D8B030D-6E8A-4147-A177-3AD203B41FA5}">
                      <a16:colId xmlns:a16="http://schemas.microsoft.com/office/drawing/2014/main" xmlns="" val="20000"/>
                    </a:ext>
                  </a:extLst>
                </a:gridCol>
                <a:gridCol w="4142154">
                  <a:extLst>
                    <a:ext uri="{9D8B030D-6E8A-4147-A177-3AD203B41FA5}">
                      <a16:colId xmlns:a16="http://schemas.microsoft.com/office/drawing/2014/main" xmlns="" val="20001"/>
                    </a:ext>
                  </a:extLst>
                </a:gridCol>
                <a:gridCol w="4142154">
                  <a:extLst>
                    <a:ext uri="{9D8B030D-6E8A-4147-A177-3AD203B41FA5}">
                      <a16:colId xmlns:a16="http://schemas.microsoft.com/office/drawing/2014/main" xmlns="" val="20002"/>
                    </a:ext>
                  </a:extLst>
                </a:gridCol>
              </a:tblGrid>
              <a:tr h="365760">
                <a:tc>
                  <a:txBody>
                    <a:bodyPr/>
                    <a:lstStyle/>
                    <a:p>
                      <a:r>
                        <a:rPr lang="fr-FR" sz="1800" dirty="0"/>
                        <a:t>GOAL</a:t>
                      </a:r>
                    </a:p>
                  </a:txBody>
                  <a:tcPr marL="68580" marR="68580"/>
                </a:tc>
                <a:tc>
                  <a:txBody>
                    <a:bodyPr/>
                    <a:lstStyle/>
                    <a:p>
                      <a:r>
                        <a:rPr lang="en-GB" sz="1800" noProof="0" dirty="0"/>
                        <a:t>SDG INDICATORS</a:t>
                      </a:r>
                    </a:p>
                  </a:txBody>
                  <a:tcPr marL="68580" marR="68580"/>
                </a:tc>
                <a:tc>
                  <a:txBody>
                    <a:bodyPr/>
                    <a:lstStyle/>
                    <a:p>
                      <a:r>
                        <a:rPr lang="fr-FR" sz="1800" dirty="0"/>
                        <a:t>NAP</a:t>
                      </a:r>
                    </a:p>
                  </a:txBody>
                  <a:tcPr marL="68580" marR="68580"/>
                </a:tc>
                <a:extLst>
                  <a:ext uri="{0D108BD9-81ED-4DB2-BD59-A6C34878D82A}">
                    <a16:rowId xmlns:a16="http://schemas.microsoft.com/office/drawing/2014/main" xmlns="" val="10000"/>
                  </a:ext>
                </a:extLst>
              </a:tr>
              <a:tr h="807720">
                <a:tc>
                  <a:txBody>
                    <a:bodyPr/>
                    <a:lstStyle/>
                    <a:p>
                      <a:endParaRPr lang="fr-FR"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noProof="0">
                          <a:solidFill>
                            <a:schemeClr val="tx1"/>
                          </a:solidFill>
                          <a:latin typeface="Calibri"/>
                          <a:cs typeface="Calibri"/>
                        </a:rPr>
                        <a:t>1.b Create sound policy frameworks to support accelerated investment in poverty eradication actions </a:t>
                      </a:r>
                    </a:p>
                  </a:txBody>
                  <a:tcPr marL="68580" marR="68580"/>
                </a:tc>
                <a:tc>
                  <a:txBody>
                    <a:bodyPr/>
                    <a:lstStyle/>
                    <a:p>
                      <a:r>
                        <a:rPr lang="en-US" sz="1400" noProof="0" dirty="0">
                          <a:solidFill>
                            <a:schemeClr val="tx1"/>
                          </a:solidFill>
                        </a:rPr>
                        <a:t>Creating</a:t>
                      </a:r>
                      <a:r>
                        <a:rPr lang="en-US" sz="1400" baseline="0" noProof="0" dirty="0">
                          <a:solidFill>
                            <a:schemeClr val="tx1"/>
                          </a:solidFill>
                        </a:rPr>
                        <a:t> policy frameworks to support </a:t>
                      </a:r>
                      <a:r>
                        <a:rPr lang="en-US" sz="1400" baseline="0" noProof="0" dirty="0" smtClean="0">
                          <a:solidFill>
                            <a:schemeClr val="tx1"/>
                          </a:solidFill>
                        </a:rPr>
                        <a:t>investments </a:t>
                      </a:r>
                      <a:r>
                        <a:rPr lang="en-US" sz="1400" baseline="0" noProof="0" dirty="0">
                          <a:solidFill>
                            <a:schemeClr val="tx1"/>
                          </a:solidFill>
                        </a:rPr>
                        <a:t>for CCA and resilience</a:t>
                      </a:r>
                      <a:endParaRPr lang="en-US" sz="1400" noProof="0" dirty="0">
                        <a:solidFill>
                          <a:schemeClr val="tx1"/>
                        </a:solidFill>
                      </a:endParaRPr>
                    </a:p>
                  </a:txBody>
                  <a:tcPr marL="68580" marR="68580"/>
                </a:tc>
                <a:extLst>
                  <a:ext uri="{0D108BD9-81ED-4DB2-BD59-A6C34878D82A}">
                    <a16:rowId xmlns:a16="http://schemas.microsoft.com/office/drawing/2014/main" xmlns="" val="10001"/>
                  </a:ext>
                </a:extLst>
              </a:tr>
              <a:tr h="731520">
                <a:tc>
                  <a:txBody>
                    <a:bodyPr/>
                    <a:lstStyle/>
                    <a:p>
                      <a:endParaRPr lang="fr-FR" sz="1400" dirty="0"/>
                    </a:p>
                  </a:txBody>
                  <a:tcPr marL="68580" marR="68580"/>
                </a:tc>
                <a:tc>
                  <a:txBody>
                    <a:bodyPr/>
                    <a:lstStyle/>
                    <a:p>
                      <a:r>
                        <a:rPr lang="en-GB" sz="1400" kern="1200" noProof="0" dirty="0">
                          <a:solidFill>
                            <a:schemeClr val="tx1"/>
                          </a:solidFill>
                          <a:effectLst/>
                          <a:latin typeface="+mn-lt"/>
                          <a:ea typeface="+mn-ea"/>
                          <a:cs typeface="+mn-cs"/>
                        </a:rPr>
                        <a:t>2.4 By 2030, ensure sustainable food production</a:t>
                      </a:r>
                      <a:r>
                        <a:rPr lang="en-GB" sz="1400" kern="1200" baseline="0" noProof="0" dirty="0">
                          <a:solidFill>
                            <a:schemeClr val="tx1"/>
                          </a:solidFill>
                          <a:effectLst/>
                          <a:latin typeface="+mn-lt"/>
                          <a:ea typeface="+mn-ea"/>
                          <a:cs typeface="+mn-cs"/>
                        </a:rPr>
                        <a:t> </a:t>
                      </a:r>
                      <a:r>
                        <a:rPr lang="en-GB" sz="1400" kern="1200" noProof="0" dirty="0">
                          <a:solidFill>
                            <a:schemeClr val="tx1"/>
                          </a:solidFill>
                          <a:effectLst/>
                          <a:latin typeface="+mn-lt"/>
                          <a:ea typeface="+mn-ea"/>
                          <a:cs typeface="+mn-cs"/>
                        </a:rPr>
                        <a:t>systems and implement resilient agricultural practices</a:t>
                      </a:r>
                    </a:p>
                  </a:txBody>
                  <a:tcPr marL="68580" marR="68580"/>
                </a:tc>
                <a:tc>
                  <a:txBody>
                    <a:bodyPr/>
                    <a:lstStyle/>
                    <a:p>
                      <a:r>
                        <a:rPr lang="en-US" sz="1400" noProof="0" dirty="0">
                          <a:solidFill>
                            <a:schemeClr val="tx1"/>
                          </a:solidFill>
                        </a:rPr>
                        <a:t>Mainstreaming CCA in</a:t>
                      </a:r>
                      <a:r>
                        <a:rPr lang="en-US" sz="1400" baseline="0" noProof="0" dirty="0">
                          <a:solidFill>
                            <a:schemeClr val="tx1"/>
                          </a:solidFill>
                        </a:rPr>
                        <a:t> agriculture and prioritizing agriculture adaptation options in development to increase food security</a:t>
                      </a:r>
                      <a:endParaRPr lang="en-US" sz="1400" noProof="0" dirty="0">
                        <a:solidFill>
                          <a:schemeClr val="tx1"/>
                        </a:solidFill>
                      </a:endParaRPr>
                    </a:p>
                  </a:txBody>
                  <a:tcPr marL="68580" marR="68580"/>
                </a:tc>
                <a:extLst>
                  <a:ext uri="{0D108BD9-81ED-4DB2-BD59-A6C34878D82A}">
                    <a16:rowId xmlns:a16="http://schemas.microsoft.com/office/drawing/2014/main" xmlns="" val="10002"/>
                  </a:ext>
                </a:extLst>
              </a:tr>
              <a:tr h="853440">
                <a:tc>
                  <a:txBody>
                    <a:bodyPr/>
                    <a:lstStyle/>
                    <a:p>
                      <a:endParaRPr lang="fr-FR" sz="1400" dirty="0"/>
                    </a:p>
                  </a:txBody>
                  <a:tcPr marL="68580" marR="68580"/>
                </a:tc>
                <a:tc>
                  <a:txBody>
                    <a:bodyPr/>
                    <a:lstStyle/>
                    <a:p>
                      <a:r>
                        <a:rPr lang="en-GB" sz="1400" kern="1200" noProof="0" dirty="0">
                          <a:solidFill>
                            <a:schemeClr val="tx1"/>
                          </a:solidFill>
                          <a:effectLst/>
                          <a:latin typeface="+mn-lt"/>
                          <a:ea typeface="+mn-ea"/>
                          <a:cs typeface="+mn-cs"/>
                        </a:rPr>
                        <a:t>3.d Strengthen the capacity of all countries, for early warning, risk</a:t>
                      </a:r>
                      <a:r>
                        <a:rPr lang="en-GB" sz="1400" kern="1200" baseline="0" noProof="0" dirty="0">
                          <a:solidFill>
                            <a:schemeClr val="tx1"/>
                          </a:solidFill>
                          <a:effectLst/>
                          <a:latin typeface="+mn-lt"/>
                          <a:ea typeface="+mn-ea"/>
                          <a:cs typeface="+mn-cs"/>
                        </a:rPr>
                        <a:t> </a:t>
                      </a:r>
                      <a:r>
                        <a:rPr lang="en-GB" sz="1400" kern="1200" noProof="0" dirty="0">
                          <a:solidFill>
                            <a:schemeClr val="tx1"/>
                          </a:solidFill>
                          <a:effectLst/>
                          <a:latin typeface="+mn-lt"/>
                          <a:ea typeface="+mn-ea"/>
                          <a:cs typeface="+mn-cs"/>
                        </a:rPr>
                        <a:t>reduction and management of national &amp; global health</a:t>
                      </a:r>
                      <a:r>
                        <a:rPr lang="en-GB" sz="1400" kern="1200" baseline="0" noProof="0" dirty="0">
                          <a:solidFill>
                            <a:schemeClr val="tx1"/>
                          </a:solidFill>
                          <a:effectLst/>
                          <a:latin typeface="+mn-lt"/>
                          <a:ea typeface="+mn-ea"/>
                          <a:cs typeface="+mn-cs"/>
                        </a:rPr>
                        <a:t> </a:t>
                      </a:r>
                      <a:r>
                        <a:rPr lang="en-GB" sz="1400" kern="1200" noProof="0" dirty="0">
                          <a:solidFill>
                            <a:schemeClr val="tx1"/>
                          </a:solidFill>
                          <a:effectLst/>
                          <a:latin typeface="+mn-lt"/>
                          <a:ea typeface="+mn-ea"/>
                          <a:cs typeface="+mn-cs"/>
                        </a:rPr>
                        <a:t>risks</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rPr>
                        <a:t>Getting</a:t>
                      </a:r>
                      <a:r>
                        <a:rPr lang="en-US" sz="1400" baseline="0" noProof="0" dirty="0">
                          <a:solidFill>
                            <a:schemeClr val="tx1"/>
                          </a:solidFill>
                        </a:rPr>
                        <a:t> a better understanding of health impacts of CC and building capacities to address these risks through NAP</a:t>
                      </a:r>
                      <a:endParaRPr lang="en-US" sz="1400" noProof="0" dirty="0">
                        <a:solidFill>
                          <a:schemeClr val="tx1"/>
                        </a:solidFill>
                      </a:endParaRPr>
                    </a:p>
                  </a:txBody>
                  <a:tcPr marL="68580" marR="68580"/>
                </a:tc>
                <a:extLst>
                  <a:ext uri="{0D108BD9-81ED-4DB2-BD59-A6C34878D82A}">
                    <a16:rowId xmlns:a16="http://schemas.microsoft.com/office/drawing/2014/main" xmlns="" val="10003"/>
                  </a:ext>
                </a:extLst>
              </a:tr>
              <a:tr h="731520">
                <a:tc>
                  <a:txBody>
                    <a:bodyPr/>
                    <a:lstStyle/>
                    <a:p>
                      <a:endParaRPr lang="fr-FR" sz="1400" dirty="0"/>
                    </a:p>
                  </a:txBody>
                  <a:tcPr marL="68580" marR="68580"/>
                </a:tc>
                <a:tc>
                  <a:txBody>
                    <a:bodyPr/>
                    <a:lstStyle/>
                    <a:p>
                      <a:r>
                        <a:rPr lang="en-GB" sz="1400" kern="1200" noProof="0" dirty="0">
                          <a:solidFill>
                            <a:schemeClr val="tx1"/>
                          </a:solidFill>
                          <a:effectLst/>
                          <a:latin typeface="+mn-lt"/>
                          <a:ea typeface="+mn-ea"/>
                          <a:cs typeface="+mn-cs"/>
                        </a:rPr>
                        <a:t>4.7 By 2030, ensure that all learners acquire the</a:t>
                      </a:r>
                      <a:r>
                        <a:rPr lang="en-GB" sz="1400" kern="1200" baseline="0" noProof="0" dirty="0">
                          <a:solidFill>
                            <a:schemeClr val="tx1"/>
                          </a:solidFill>
                          <a:effectLst/>
                          <a:latin typeface="+mn-lt"/>
                          <a:ea typeface="+mn-ea"/>
                          <a:cs typeface="+mn-cs"/>
                        </a:rPr>
                        <a:t> </a:t>
                      </a:r>
                      <a:r>
                        <a:rPr lang="en-GB" sz="1400" kern="1200" noProof="0" dirty="0">
                          <a:solidFill>
                            <a:schemeClr val="tx1"/>
                          </a:solidFill>
                          <a:effectLst/>
                          <a:latin typeface="+mn-lt"/>
                          <a:ea typeface="+mn-ea"/>
                          <a:cs typeface="+mn-cs"/>
                        </a:rPr>
                        <a:t>knowledge and skills needed to promote sustainable</a:t>
                      </a:r>
                      <a:r>
                        <a:rPr lang="en-GB" sz="1400" kern="1200" baseline="0" noProof="0" dirty="0">
                          <a:solidFill>
                            <a:schemeClr val="tx1"/>
                          </a:solidFill>
                          <a:effectLst/>
                          <a:latin typeface="+mn-lt"/>
                          <a:ea typeface="+mn-ea"/>
                          <a:cs typeface="+mn-cs"/>
                        </a:rPr>
                        <a:t> </a:t>
                      </a:r>
                      <a:r>
                        <a:rPr lang="en-GB" sz="1400" kern="1200" noProof="0" dirty="0">
                          <a:solidFill>
                            <a:schemeClr val="tx1"/>
                          </a:solidFill>
                          <a:effectLst/>
                          <a:latin typeface="+mn-lt"/>
                          <a:ea typeface="+mn-ea"/>
                          <a:cs typeface="+mn-cs"/>
                        </a:rPr>
                        <a:t>development</a:t>
                      </a:r>
                      <a:endParaRPr lang="en-GB" sz="1400" noProof="0" dirty="0">
                        <a:solidFill>
                          <a:schemeClr val="tx1"/>
                        </a:solidFill>
                      </a:endParaRPr>
                    </a:p>
                  </a:txBody>
                  <a:tcPr marL="68580" marR="68580"/>
                </a:tc>
                <a:tc>
                  <a:txBody>
                    <a:bodyPr/>
                    <a:lstStyle/>
                    <a:p>
                      <a:r>
                        <a:rPr lang="en-US" sz="1400" baseline="0" noProof="0" dirty="0">
                          <a:solidFill>
                            <a:schemeClr val="tx1"/>
                          </a:solidFill>
                        </a:rPr>
                        <a:t>Engaging primary, secondary and higher education institutions to build capacities on CCA</a:t>
                      </a:r>
                      <a:endParaRPr lang="en-US" sz="1400" noProof="0" dirty="0">
                        <a:solidFill>
                          <a:schemeClr val="tx1"/>
                        </a:solidFill>
                      </a:endParaRPr>
                    </a:p>
                  </a:txBody>
                  <a:tcPr marL="68580" marR="68580"/>
                </a:tc>
                <a:extLst>
                  <a:ext uri="{0D108BD9-81ED-4DB2-BD59-A6C34878D82A}">
                    <a16:rowId xmlns:a16="http://schemas.microsoft.com/office/drawing/2014/main" xmlns="" val="10004"/>
                  </a:ext>
                </a:extLst>
              </a:tr>
              <a:tr h="944880">
                <a:tc>
                  <a:txBody>
                    <a:bodyPr/>
                    <a:lstStyle/>
                    <a:p>
                      <a:endParaRPr lang="fr-FR" sz="1400" dirty="0"/>
                    </a:p>
                  </a:txBody>
                  <a:tcPr marL="68580" marR="68580"/>
                </a:tc>
                <a:tc>
                  <a:txBody>
                    <a:bodyPr/>
                    <a:lstStyle/>
                    <a:p>
                      <a:r>
                        <a:rPr lang="en-GB" sz="1400" kern="1200" noProof="0" dirty="0">
                          <a:solidFill>
                            <a:schemeClr val="tx1"/>
                          </a:solidFill>
                          <a:effectLst/>
                          <a:latin typeface="+mn-lt"/>
                          <a:ea typeface="+mn-ea"/>
                          <a:cs typeface="+mn-cs"/>
                        </a:rPr>
                        <a:t>5.c Adopt and strengthen sound policies and</a:t>
                      </a:r>
                      <a:r>
                        <a:rPr lang="en-GB" sz="1400" kern="1200" baseline="0" noProof="0" dirty="0">
                          <a:solidFill>
                            <a:schemeClr val="tx1"/>
                          </a:solidFill>
                          <a:effectLst/>
                          <a:latin typeface="+mn-lt"/>
                          <a:ea typeface="+mn-ea"/>
                          <a:cs typeface="+mn-cs"/>
                        </a:rPr>
                        <a:t> </a:t>
                      </a:r>
                      <a:r>
                        <a:rPr lang="en-GB" sz="1400" kern="1200" noProof="0" dirty="0">
                          <a:solidFill>
                            <a:schemeClr val="tx1"/>
                          </a:solidFill>
                          <a:effectLst/>
                          <a:latin typeface="+mn-lt"/>
                          <a:ea typeface="+mn-ea"/>
                          <a:cs typeface="+mn-cs"/>
                        </a:rPr>
                        <a:t>enforceable legislation for the promotion of gender</a:t>
                      </a:r>
                      <a:r>
                        <a:rPr lang="en-GB" sz="1400" kern="1200" baseline="0" noProof="0" dirty="0">
                          <a:solidFill>
                            <a:schemeClr val="tx1"/>
                          </a:solidFill>
                          <a:effectLst/>
                          <a:latin typeface="+mn-lt"/>
                          <a:ea typeface="+mn-ea"/>
                          <a:cs typeface="+mn-cs"/>
                        </a:rPr>
                        <a:t> </a:t>
                      </a:r>
                      <a:r>
                        <a:rPr lang="en-GB" sz="1400" kern="1200" noProof="0" dirty="0">
                          <a:solidFill>
                            <a:schemeClr val="tx1"/>
                          </a:solidFill>
                          <a:effectLst/>
                          <a:latin typeface="+mn-lt"/>
                          <a:ea typeface="+mn-ea"/>
                          <a:cs typeface="+mn-cs"/>
                        </a:rPr>
                        <a:t>equality and the empowerment of all women and girls at all levels</a:t>
                      </a:r>
                    </a:p>
                  </a:txBody>
                  <a:tcPr marL="68580" marR="68580"/>
                </a:tc>
                <a:tc>
                  <a:txBody>
                    <a:bodyPr/>
                    <a:lstStyle/>
                    <a:p>
                      <a:r>
                        <a:rPr lang="en-US" sz="1400" noProof="0" dirty="0">
                          <a:solidFill>
                            <a:schemeClr val="tx1"/>
                          </a:solidFill>
                        </a:rPr>
                        <a:t>Promoting</a:t>
                      </a:r>
                      <a:r>
                        <a:rPr lang="en-US" sz="1400" baseline="0" noProof="0" dirty="0">
                          <a:solidFill>
                            <a:schemeClr val="tx1"/>
                          </a:solidFill>
                        </a:rPr>
                        <a:t> gender-responsive and gender-transformative policies with regards to CCA</a:t>
                      </a:r>
                      <a:endParaRPr lang="en-US" sz="1400" noProof="0" dirty="0">
                        <a:solidFill>
                          <a:schemeClr val="tx1"/>
                        </a:solidFill>
                      </a:endParaRPr>
                    </a:p>
                  </a:txBody>
                  <a:tcPr marL="68580" marR="68580"/>
                </a:tc>
                <a:extLst>
                  <a:ext uri="{0D108BD9-81ED-4DB2-BD59-A6C34878D82A}">
                    <a16:rowId xmlns:a16="http://schemas.microsoft.com/office/drawing/2014/main" xmlns="" val="10005"/>
                  </a:ext>
                </a:extLst>
              </a:tr>
              <a:tr h="731520">
                <a:tc>
                  <a:txBody>
                    <a:bodyPr/>
                    <a:lstStyle/>
                    <a:p>
                      <a:endParaRPr lang="fr-FR" sz="14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mn-lt"/>
                          <a:ea typeface="+mn-ea"/>
                          <a:cs typeface="+mn-cs"/>
                        </a:rPr>
                        <a:t>8.3 Promote development-oriented policies that</a:t>
                      </a:r>
                      <a:r>
                        <a:rPr lang="en-US" sz="1400" kern="1200" baseline="0" noProof="0" dirty="0">
                          <a:solidFill>
                            <a:schemeClr val="tx1"/>
                          </a:solidFill>
                          <a:effectLst/>
                          <a:latin typeface="+mn-lt"/>
                          <a:ea typeface="+mn-ea"/>
                          <a:cs typeface="+mn-cs"/>
                        </a:rPr>
                        <a:t> </a:t>
                      </a:r>
                      <a:r>
                        <a:rPr lang="en-US" sz="1400" kern="1200" noProof="0" dirty="0">
                          <a:solidFill>
                            <a:schemeClr val="tx1"/>
                          </a:solidFill>
                          <a:effectLst/>
                          <a:latin typeface="+mn-lt"/>
                          <a:ea typeface="+mn-ea"/>
                          <a:cs typeface="+mn-cs"/>
                        </a:rPr>
                        <a:t>support productive activities, decent job creation,</a:t>
                      </a:r>
                      <a:r>
                        <a:rPr lang="en-US" sz="1400" kern="1200" baseline="0" noProof="0" dirty="0">
                          <a:solidFill>
                            <a:schemeClr val="tx1"/>
                          </a:solidFill>
                          <a:effectLst/>
                          <a:latin typeface="+mn-lt"/>
                          <a:ea typeface="+mn-ea"/>
                          <a:cs typeface="+mn-cs"/>
                        </a:rPr>
                        <a:t> </a:t>
                      </a:r>
                      <a:r>
                        <a:rPr lang="en-US" sz="1400" kern="1200" noProof="0" dirty="0">
                          <a:solidFill>
                            <a:schemeClr val="tx1"/>
                          </a:solidFill>
                          <a:effectLst/>
                          <a:latin typeface="+mn-lt"/>
                          <a:ea typeface="+mn-ea"/>
                          <a:cs typeface="+mn-cs"/>
                        </a:rPr>
                        <a:t>entrepreneurship, creativity and innovation</a:t>
                      </a:r>
                      <a:r>
                        <a:rPr lang="en-US" sz="1400" kern="1200" baseline="0" noProof="0" dirty="0">
                          <a:solidFill>
                            <a:schemeClr val="tx1"/>
                          </a:solidFill>
                          <a:effectLst/>
                          <a:latin typeface="+mn-lt"/>
                          <a:ea typeface="+mn-ea"/>
                          <a:cs typeface="+mn-cs"/>
                        </a:rPr>
                        <a:t> </a:t>
                      </a:r>
                      <a:endParaRPr lang="en-US" sz="1400" kern="1200" noProof="0" dirty="0">
                        <a:solidFill>
                          <a:schemeClr val="tx1"/>
                        </a:solidFill>
                        <a:effectLst/>
                        <a:latin typeface="+mn-lt"/>
                        <a:ea typeface="+mn-ea"/>
                        <a:cs typeface="+mn-cs"/>
                      </a:endParaRP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a:solidFill>
                            <a:schemeClr val="tx1"/>
                          </a:solidFill>
                        </a:rPr>
                        <a:t>Promoting</a:t>
                      </a:r>
                      <a:r>
                        <a:rPr lang="fr-FR" sz="1400" baseline="0" dirty="0">
                          <a:solidFill>
                            <a:schemeClr val="tx1"/>
                          </a:solidFill>
                        </a:rPr>
                        <a:t> innovation and engagement of </a:t>
                      </a:r>
                      <a:r>
                        <a:rPr lang="fr-FR" sz="1400" baseline="0" dirty="0" err="1">
                          <a:solidFill>
                            <a:schemeClr val="tx1"/>
                          </a:solidFill>
                        </a:rPr>
                        <a:t>private</a:t>
                      </a:r>
                      <a:r>
                        <a:rPr lang="fr-FR" sz="1400" baseline="0" dirty="0">
                          <a:solidFill>
                            <a:schemeClr val="tx1"/>
                          </a:solidFill>
                        </a:rPr>
                        <a:t> </a:t>
                      </a:r>
                      <a:r>
                        <a:rPr lang="fr-FR" sz="1400" baseline="0" dirty="0" err="1">
                          <a:solidFill>
                            <a:schemeClr val="tx1"/>
                          </a:solidFill>
                        </a:rPr>
                        <a:t>sector</a:t>
                      </a:r>
                      <a:r>
                        <a:rPr lang="fr-FR" sz="1400" baseline="0" dirty="0">
                          <a:solidFill>
                            <a:schemeClr val="tx1"/>
                          </a:solidFill>
                        </a:rPr>
                        <a:t> in CCA planning</a:t>
                      </a:r>
                      <a:endParaRPr lang="fr-FR" sz="1400" dirty="0">
                        <a:solidFill>
                          <a:schemeClr val="tx1"/>
                        </a:solidFill>
                      </a:endParaRPr>
                    </a:p>
                  </a:txBody>
                  <a:tcPr marL="68580" marR="68580"/>
                </a:tc>
                <a:extLst>
                  <a:ext uri="{0D108BD9-81ED-4DB2-BD59-A6C34878D82A}">
                    <a16:rowId xmlns:a16="http://schemas.microsoft.com/office/drawing/2014/main" xmlns="" val="10006"/>
                  </a:ext>
                </a:extLst>
              </a:tr>
              <a:tr h="731520">
                <a:tc>
                  <a:txBody>
                    <a:bodyPr/>
                    <a:lstStyle/>
                    <a:p>
                      <a:endParaRPr lang="fr-FR" sz="1400" dirty="0"/>
                    </a:p>
                  </a:txBody>
                  <a:tcPr marL="68580" marR="68580"/>
                </a:tc>
                <a:tc>
                  <a:txBody>
                    <a:bodyPr/>
                    <a:lstStyle/>
                    <a:p>
                      <a:r>
                        <a:rPr lang="en-US" sz="1400" kern="1200" noProof="0" dirty="0">
                          <a:solidFill>
                            <a:schemeClr val="tx1"/>
                          </a:solidFill>
                          <a:effectLst/>
                          <a:latin typeface="+mn-lt"/>
                          <a:ea typeface="+mn-ea"/>
                          <a:cs typeface="+mn-cs"/>
                        </a:rPr>
                        <a:t>16.6 Develop effective, accountable and transparent institutions at all levels</a:t>
                      </a:r>
                    </a:p>
                    <a:p>
                      <a:endParaRPr lang="en-US" sz="1400" kern="1200" noProof="0" dirty="0">
                        <a:solidFill>
                          <a:schemeClr val="tx1"/>
                        </a:solidFill>
                        <a:effectLst/>
                        <a:latin typeface="+mn-lt"/>
                        <a:ea typeface="+mn-ea"/>
                        <a:cs typeface="+mn-cs"/>
                      </a:endParaRPr>
                    </a:p>
                  </a:txBody>
                  <a:tcPr marL="68580" marR="68580"/>
                </a:tc>
                <a:tc>
                  <a:txBody>
                    <a:bodyPr/>
                    <a:lstStyle/>
                    <a:p>
                      <a:r>
                        <a:rPr lang="fr-FR" sz="1400" dirty="0" err="1">
                          <a:solidFill>
                            <a:schemeClr val="tx1"/>
                          </a:solidFill>
                        </a:rPr>
                        <a:t>Strengthening</a:t>
                      </a:r>
                      <a:r>
                        <a:rPr lang="fr-FR" sz="1400" baseline="0" dirty="0">
                          <a:solidFill>
                            <a:schemeClr val="tx1"/>
                          </a:solidFill>
                        </a:rPr>
                        <a:t> </a:t>
                      </a:r>
                      <a:r>
                        <a:rPr lang="fr-FR" sz="1400" baseline="0" dirty="0" err="1">
                          <a:solidFill>
                            <a:schemeClr val="tx1"/>
                          </a:solidFill>
                        </a:rPr>
                        <a:t>institutional</a:t>
                      </a:r>
                      <a:r>
                        <a:rPr lang="fr-FR" sz="1400" baseline="0" dirty="0">
                          <a:solidFill>
                            <a:schemeClr val="tx1"/>
                          </a:solidFill>
                        </a:rPr>
                        <a:t> </a:t>
                      </a:r>
                      <a:r>
                        <a:rPr lang="fr-FR" sz="1400" baseline="0" dirty="0" err="1">
                          <a:solidFill>
                            <a:schemeClr val="tx1"/>
                          </a:solidFill>
                        </a:rPr>
                        <a:t>capacity</a:t>
                      </a:r>
                      <a:r>
                        <a:rPr lang="fr-FR" sz="1400" baseline="0" dirty="0">
                          <a:solidFill>
                            <a:schemeClr val="tx1"/>
                          </a:solidFill>
                        </a:rPr>
                        <a:t> for CCA coordination incl. M&amp; E and </a:t>
                      </a:r>
                      <a:r>
                        <a:rPr lang="fr-FR" sz="1400" baseline="0" dirty="0" err="1">
                          <a:solidFill>
                            <a:schemeClr val="tx1"/>
                          </a:solidFill>
                        </a:rPr>
                        <a:t>stakeholder</a:t>
                      </a:r>
                      <a:r>
                        <a:rPr lang="fr-FR" sz="1400" baseline="0" dirty="0">
                          <a:solidFill>
                            <a:schemeClr val="tx1"/>
                          </a:solidFill>
                        </a:rPr>
                        <a:t> inclusion</a:t>
                      </a:r>
                      <a:endParaRPr lang="fr-FR" sz="1400" dirty="0">
                        <a:solidFill>
                          <a:schemeClr val="tx1"/>
                        </a:solidFill>
                      </a:endParaRPr>
                    </a:p>
                  </a:txBody>
                  <a:tcPr marL="68580" marR="68580"/>
                </a:tc>
                <a:extLst>
                  <a:ext uri="{0D108BD9-81ED-4DB2-BD59-A6C34878D82A}">
                    <a16:rowId xmlns:a16="http://schemas.microsoft.com/office/drawing/2014/main" xmlns="" val="10007"/>
                  </a:ext>
                </a:extLst>
              </a:tr>
            </a:tbl>
          </a:graphicData>
        </a:graphic>
      </p:graphicFrame>
      <p:pic>
        <p:nvPicPr>
          <p:cNvPr id="11269" name="Image 12" descr="SDG1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74776"/>
            <a:ext cx="4000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13" descr="SDG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2127251"/>
            <a:ext cx="4000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 2" descr="SDG3.png"/>
          <p:cNvPicPr>
            <a:picLocks noChangeAspect="1"/>
          </p:cNvPicPr>
          <p:nvPr/>
        </p:nvPicPr>
        <p:blipFill>
          <a:blip r:embed="rId5" cstate="print">
            <a:extLst>
              <a:ext uri="{28A0092B-C50C-407E-A947-70E740481C1C}">
                <a14:useLocalDpi xmlns:a14="http://schemas.microsoft.com/office/drawing/2010/main" val="0"/>
              </a:ext>
            </a:extLst>
          </a:blip>
          <a:srcRect l="16386" t="-2" r="18668" b="3304"/>
          <a:stretch>
            <a:fillRect/>
          </a:stretch>
        </p:blipFill>
        <p:spPr bwMode="auto">
          <a:xfrm>
            <a:off x="1841501" y="2906713"/>
            <a:ext cx="403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 3" descr="SDG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6264" y="3692525"/>
            <a:ext cx="4270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Image 5" descr="SDG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4506913"/>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 2" descr="SDG8.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5395913"/>
            <a:ext cx="4000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 7" descr="SDG1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36738" y="6111875"/>
            <a:ext cx="400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3086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68288" y="241300"/>
            <a:ext cx="10606087" cy="842963"/>
          </a:xfrm>
        </p:spPr>
        <p:txBody>
          <a:bodyPr>
            <a:normAutofit fontScale="90000"/>
          </a:bodyPr>
          <a:lstStyle/>
          <a:p>
            <a:r>
              <a:rPr lang="it-IT" altLang="en-US" sz="4000" smtClean="0">
                <a:solidFill>
                  <a:schemeClr val="tx1"/>
                </a:solidFill>
              </a:rPr>
              <a:t>Three Global Commitments</a:t>
            </a:r>
            <a:r>
              <a:rPr lang="it-IT" altLang="en-US" b="1" smtClean="0">
                <a:solidFill>
                  <a:schemeClr val="tx1"/>
                </a:solidFill>
              </a:rPr>
              <a:t/>
            </a:r>
            <a:br>
              <a:rPr lang="it-IT" altLang="en-US" b="1" smtClean="0">
                <a:solidFill>
                  <a:schemeClr val="tx1"/>
                </a:solidFill>
              </a:rPr>
            </a:br>
            <a:endParaRPr lang="en-US" altLang="en-US" smtClean="0"/>
          </a:p>
        </p:txBody>
      </p:sp>
      <p:sp>
        <p:nvSpPr>
          <p:cNvPr id="56323" name="Content Placeholder 2"/>
          <p:cNvSpPr>
            <a:spLocks noGrp="1"/>
          </p:cNvSpPr>
          <p:nvPr>
            <p:ph idx="1"/>
          </p:nvPr>
        </p:nvSpPr>
        <p:spPr>
          <a:xfrm>
            <a:off x="169863" y="1084263"/>
            <a:ext cx="10802937" cy="4573587"/>
          </a:xfrm>
        </p:spPr>
        <p:txBody>
          <a:bodyPr/>
          <a:lstStyle/>
          <a:p>
            <a:pPr marL="0" indent="0">
              <a:buFont typeface="Franklin Gothic Book" panose="020B0503020102020204" pitchFamily="34" charset="0"/>
              <a:buNone/>
            </a:pPr>
            <a:r>
              <a:rPr lang="en-US" altLang="en-US" sz="2400" dirty="0" smtClean="0"/>
              <a:t>In 2015, countries committed to three international agreements that are shaping the global response to climate change, disaster risk reduction and sustainable development </a:t>
            </a:r>
          </a:p>
          <a:p>
            <a:pPr marL="0" indent="0">
              <a:buFont typeface="Franklin Gothic Book" panose="020B0503020102020204" pitchFamily="34" charset="0"/>
              <a:buNone/>
            </a:pPr>
            <a:endParaRPr lang="en-US" altLang="en-US" sz="800" dirty="0" smtClean="0"/>
          </a:p>
        </p:txBody>
      </p:sp>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l="4617" t="37820" r="45769" b="24359"/>
          <a:stretch>
            <a:fillRect/>
          </a:stretch>
        </p:blipFill>
        <p:spPr bwMode="auto">
          <a:xfrm>
            <a:off x="3616942" y="1927226"/>
            <a:ext cx="4962282" cy="29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4"/>
          <a:srcRect l="3844" t="41186" r="46026" b="23397"/>
          <a:stretch/>
        </p:blipFill>
        <p:spPr bwMode="auto">
          <a:xfrm>
            <a:off x="169863" y="4020497"/>
            <a:ext cx="4273800" cy="2582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6326" name="Picture 5"/>
          <p:cNvPicPr>
            <a:picLocks noChangeAspect="1" noChangeArrowheads="1"/>
          </p:cNvPicPr>
          <p:nvPr/>
        </p:nvPicPr>
        <p:blipFill>
          <a:blip r:embed="rId5">
            <a:extLst>
              <a:ext uri="{28A0092B-C50C-407E-A947-70E740481C1C}">
                <a14:useLocalDpi xmlns:a14="http://schemas.microsoft.com/office/drawing/2010/main" val="0"/>
              </a:ext>
            </a:extLst>
          </a:blip>
          <a:srcRect l="2948" t="35255" r="47308" b="29007"/>
          <a:stretch>
            <a:fillRect/>
          </a:stretch>
        </p:blipFill>
        <p:spPr bwMode="auto">
          <a:xfrm>
            <a:off x="7218947" y="4020496"/>
            <a:ext cx="4973053" cy="269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93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9" y="190500"/>
            <a:ext cx="11543103" cy="888999"/>
          </a:xfrm>
        </p:spPr>
        <p:txBody>
          <a:bodyPr/>
          <a:lstStyle/>
          <a:p>
            <a:r>
              <a:rPr lang="en-US" sz="4000" dirty="0" smtClean="0"/>
              <a:t>Synergies between SDGs and SFDRR Indicators</a:t>
            </a:r>
            <a:endParaRPr lang="en-US" sz="4000" dirty="0"/>
          </a:p>
        </p:txBody>
      </p:sp>
      <p:pic>
        <p:nvPicPr>
          <p:cNvPr id="4" name="Picture 3"/>
          <p:cNvPicPr>
            <a:picLocks noChangeAspect="1"/>
          </p:cNvPicPr>
          <p:nvPr/>
        </p:nvPicPr>
        <p:blipFill>
          <a:blip r:embed="rId3"/>
          <a:stretch>
            <a:fillRect/>
          </a:stretch>
        </p:blipFill>
        <p:spPr>
          <a:xfrm>
            <a:off x="66326" y="923952"/>
            <a:ext cx="12011374" cy="5934049"/>
          </a:xfrm>
          <a:prstGeom prst="rect">
            <a:avLst/>
          </a:prstGeom>
        </p:spPr>
      </p:pic>
    </p:spTree>
    <p:extLst>
      <p:ext uri="{BB962C8B-B14F-4D97-AF65-F5344CB8AC3E}">
        <p14:creationId xmlns:p14="http://schemas.microsoft.com/office/powerpoint/2010/main" val="212882806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19364513"/>
              </p:ext>
            </p:extLst>
          </p:nvPr>
        </p:nvGraphicFramePr>
        <p:xfrm>
          <a:off x="165100" y="1673860"/>
          <a:ext cx="11620500" cy="4673600"/>
        </p:xfrm>
        <a:graphic>
          <a:graphicData uri="http://schemas.openxmlformats.org/drawingml/2006/table">
            <a:tbl>
              <a:tblPr firstRow="1" bandRow="1">
                <a:tableStyleId>{7DF18680-E054-41AD-8BC1-D1AEF772440D}</a:tableStyleId>
              </a:tblPr>
              <a:tblGrid>
                <a:gridCol w="2324100"/>
                <a:gridCol w="2870200"/>
                <a:gridCol w="2413000"/>
                <a:gridCol w="4013200"/>
              </a:tblGrid>
              <a:tr h="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SDGs (Agenda 2030)</a:t>
                      </a:r>
                      <a:endParaRPr lang="en-US" sz="1800" b="0" i="0" u="none" strike="noStrike" kern="1200" baseline="0" dirty="0" smtClean="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Sendai</a:t>
                      </a:r>
                      <a:r>
                        <a:rPr lang="en-US" sz="1800" b="0" i="0" u="none" strike="noStrike" kern="1200" baseline="0" dirty="0" smtClean="0">
                          <a:solidFill>
                            <a:schemeClr val="lt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lt1"/>
                          </a:solidFill>
                          <a:latin typeface="+mn-lt"/>
                          <a:ea typeface="+mn-ea"/>
                          <a:cs typeface="+mn-cs"/>
                        </a:rPr>
                        <a:t>Paris Agreement</a:t>
                      </a:r>
                      <a:r>
                        <a:rPr lang="en-US" sz="1800" b="0" i="0" u="none" strike="noStrike" kern="1200" baseline="0" dirty="0" smtClean="0">
                          <a:solidFill>
                            <a:schemeClr val="lt1"/>
                          </a:solidFill>
                          <a:latin typeface="+mn-lt"/>
                          <a:ea typeface="+mn-ea"/>
                          <a:cs typeface="+mn-cs"/>
                        </a:rPr>
                        <a:t>	</a:t>
                      </a:r>
                    </a:p>
                  </a:txBody>
                  <a:tcPr/>
                </a:tc>
              </a:tr>
              <a:tr h="147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Quantitative goals or targets at global level</a:t>
                      </a:r>
                      <a:r>
                        <a:rPr lang="en-US" sz="1800" b="0" i="0" u="none" strike="noStrike" kern="1200" baseline="0" dirty="0" smtClean="0">
                          <a:solidFill>
                            <a:schemeClr val="dk1"/>
                          </a:solidFill>
                          <a:latin typeface="+mn-lt"/>
                          <a:ea typeface="+mn-ea"/>
                          <a:cs typeface="+mn-cs"/>
                        </a:rPr>
                        <a:t>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17 global goals with several targets each. Countries may define additional national targets.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7 global targets. Countries may define additional national targets.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For mitigation (well below 2°C and pursuing efforts to 1.5°C). The global goal on adaptation is qualitative. Countries define their own targets (NDCs).	</a:t>
                      </a:r>
                    </a:p>
                  </a:txBody>
                  <a:tcPr/>
                </a:tc>
              </a:tr>
              <a:tr h="1821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Development of global M&amp;E framework </a:t>
                      </a:r>
                      <a:r>
                        <a:rPr lang="en-US" sz="1800" b="0" i="0" u="none" strike="noStrike" kern="1200" baseline="0" dirty="0" smtClean="0">
                          <a:solidFill>
                            <a:schemeClr val="dk1"/>
                          </a:solidFill>
                          <a:latin typeface="+mn-lt"/>
                          <a:ea typeface="+mn-ea"/>
                          <a:cs typeface="+mn-cs"/>
                        </a:rPr>
                        <a:t>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By an ‘Inter-Agency and Expert Group on Sustainable Development Goal Indicators’, adopted by UN General Assembly.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By an ‘open-ended intergovernmental expert working group’ comprising experts nominated by States and supported by the UNISDR; adopted by UN General Assembly.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Details of the Global </a:t>
                      </a:r>
                      <a:r>
                        <a:rPr lang="en-US" sz="1800" b="0" i="0" u="none" strike="noStrike" kern="1200" baseline="0" dirty="0" err="1" smtClean="0">
                          <a:solidFill>
                            <a:schemeClr val="dk1"/>
                          </a:solidFill>
                          <a:latin typeface="+mn-lt"/>
                          <a:ea typeface="+mn-ea"/>
                          <a:cs typeface="+mn-cs"/>
                        </a:rPr>
                        <a:t>Stocktake</a:t>
                      </a:r>
                      <a:r>
                        <a:rPr lang="en-US" sz="1800" b="0" i="0" u="none" strike="noStrike" kern="1200" baseline="0" dirty="0" smtClean="0">
                          <a:solidFill>
                            <a:schemeClr val="dk1"/>
                          </a:solidFill>
                          <a:latin typeface="+mn-lt"/>
                          <a:ea typeface="+mn-ea"/>
                          <a:cs typeface="+mn-cs"/>
                        </a:rPr>
                        <a:t> are still being negotiated (Art. 14). ‘Modalities, procedures and guidelines’ for national reporting under the transparency framework (Art. 13) and details of the Adaptation Communications (Art. 7) are still to be agreed upon by the COP; Parties may develop country-specific adaptation M&amp;E systems (Art. 7).</a:t>
                      </a:r>
                    </a:p>
                  </a:txBody>
                  <a:tcPr/>
                </a:tc>
              </a:tr>
            </a:tbl>
          </a:graphicData>
        </a:graphic>
      </p:graphicFrame>
      <p:sp>
        <p:nvSpPr>
          <p:cNvPr id="6" name="Title 1"/>
          <p:cNvSpPr>
            <a:spLocks noGrp="1"/>
          </p:cNvSpPr>
          <p:nvPr>
            <p:ph type="title"/>
          </p:nvPr>
        </p:nvSpPr>
        <p:spPr>
          <a:xfrm>
            <a:off x="146249" y="190500"/>
            <a:ext cx="11543103" cy="888999"/>
          </a:xfrm>
        </p:spPr>
        <p:txBody>
          <a:bodyPr/>
          <a:lstStyle/>
          <a:p>
            <a:r>
              <a:rPr lang="en-US" sz="4000" dirty="0" smtClean="0"/>
              <a:t>Comparison of the monitoring frameworks of the three Agreements</a:t>
            </a:r>
            <a:endParaRPr lang="en-US" sz="4000" dirty="0"/>
          </a:p>
        </p:txBody>
      </p:sp>
    </p:spTree>
    <p:extLst>
      <p:ext uri="{BB962C8B-B14F-4D97-AF65-F5344CB8AC3E}">
        <p14:creationId xmlns:p14="http://schemas.microsoft.com/office/powerpoint/2010/main" val="222787413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9" y="0"/>
            <a:ext cx="11543103" cy="616455"/>
          </a:xfrm>
        </p:spPr>
        <p:txBody>
          <a:bodyPr/>
          <a:lstStyle/>
          <a:p>
            <a:r>
              <a:rPr lang="en-US" sz="4000" dirty="0" smtClean="0"/>
              <a:t>Recommendations for </a:t>
            </a:r>
            <a:br>
              <a:rPr lang="en-US" sz="4000" dirty="0" smtClean="0"/>
            </a:br>
            <a:r>
              <a:rPr lang="en-US" sz="4000" dirty="0" smtClean="0"/>
              <a:t>alignment</a:t>
            </a:r>
            <a:endParaRPr lang="en-US" sz="4000" dirty="0"/>
          </a:p>
        </p:txBody>
      </p:sp>
      <p:sp>
        <p:nvSpPr>
          <p:cNvPr id="3" name="Text Placeholder 2"/>
          <p:cNvSpPr>
            <a:spLocks noGrp="1"/>
          </p:cNvSpPr>
          <p:nvPr>
            <p:ph type="body" sz="quarter" idx="13"/>
          </p:nvPr>
        </p:nvSpPr>
        <p:spPr>
          <a:xfrm>
            <a:off x="324048" y="1485900"/>
            <a:ext cx="6076751" cy="5054600"/>
          </a:xfrm>
        </p:spPr>
        <p:txBody>
          <a:bodyPr/>
          <a:lstStyle/>
          <a:p>
            <a:endParaRPr lang="en-US" dirty="0"/>
          </a:p>
          <a:p>
            <a:pPr marL="342900" indent="-342900">
              <a:buFont typeface="+mj-lt"/>
              <a:buAutoNum type="arabicPeriod"/>
            </a:pPr>
            <a:r>
              <a:rPr lang="en-US" sz="2000" dirty="0">
                <a:latin typeface="+mj-lt"/>
                <a:cs typeface="Arial" panose="020B0604020202020204" pitchFamily="34" charset="0"/>
              </a:rPr>
              <a:t>Consider the integration of SDG and Sendai indicators into country-specific adaptation M&amp;E systems </a:t>
            </a:r>
            <a:endParaRPr lang="en-US" sz="2000" dirty="0" smtClean="0">
              <a:latin typeface="+mj-lt"/>
              <a:cs typeface="Arial" panose="020B0604020202020204" pitchFamily="34" charset="0"/>
            </a:endParaRPr>
          </a:p>
          <a:p>
            <a:pPr marL="342900" indent="-342900">
              <a:buFont typeface="+mj-lt"/>
              <a:buAutoNum type="arabicPeriod"/>
            </a:pPr>
            <a:r>
              <a:rPr lang="en-US" sz="2000" dirty="0">
                <a:latin typeface="+mj-lt"/>
                <a:cs typeface="Arial" panose="020B0604020202020204" pitchFamily="34" charset="0"/>
              </a:rPr>
              <a:t>Consider information from country-specific adaptation M&amp;E systems for national reporting on SDGs and </a:t>
            </a:r>
            <a:r>
              <a:rPr lang="en-US" sz="2000" dirty="0" smtClean="0">
                <a:latin typeface="+mj-lt"/>
                <a:cs typeface="Arial" panose="020B0604020202020204" pitchFamily="34" charset="0"/>
              </a:rPr>
              <a:t>SFDRR</a:t>
            </a:r>
          </a:p>
          <a:p>
            <a:pPr marL="342900" indent="-342900">
              <a:buFont typeface="+mj-lt"/>
              <a:buAutoNum type="arabicPeriod"/>
            </a:pPr>
            <a:r>
              <a:rPr lang="en-US" sz="2000" dirty="0" smtClean="0">
                <a:latin typeface="+mj-lt"/>
                <a:cs typeface="Arial" panose="020B0604020202020204" pitchFamily="34" charset="0"/>
              </a:rPr>
              <a:t>Look </a:t>
            </a:r>
            <a:r>
              <a:rPr lang="en-US" sz="2000" dirty="0">
                <a:latin typeface="+mj-lt"/>
                <a:cs typeface="Arial" panose="020B0604020202020204" pitchFamily="34" charset="0"/>
              </a:rPr>
              <a:t>beyond SDG 13 (Climate action</a:t>
            </a:r>
            <a:r>
              <a:rPr lang="en-US" sz="2000" dirty="0" smtClean="0">
                <a:latin typeface="+mj-lt"/>
                <a:cs typeface="Arial" panose="020B0604020202020204" pitchFamily="34" charset="0"/>
              </a:rPr>
              <a:t>)</a:t>
            </a:r>
          </a:p>
          <a:p>
            <a:pPr marL="342900" indent="-342900">
              <a:buFont typeface="+mj-lt"/>
              <a:buAutoNum type="arabicPeriod"/>
            </a:pPr>
            <a:r>
              <a:rPr lang="en-US" sz="2000" dirty="0" smtClean="0">
                <a:latin typeface="+mj-lt"/>
                <a:cs typeface="Arial" panose="020B0604020202020204" pitchFamily="34" charset="0"/>
              </a:rPr>
              <a:t>Utilize </a:t>
            </a:r>
            <a:r>
              <a:rPr lang="en-US" sz="2000" dirty="0">
                <a:latin typeface="+mj-lt"/>
                <a:cs typeface="Arial" panose="020B0604020202020204" pitchFamily="34" charset="0"/>
              </a:rPr>
              <a:t>the political visibility of the SDGs to advance adaptation </a:t>
            </a:r>
            <a:r>
              <a:rPr lang="en-US" sz="2000" dirty="0" smtClean="0">
                <a:latin typeface="+mj-lt"/>
                <a:cs typeface="Arial" panose="020B0604020202020204" pitchFamily="34" charset="0"/>
              </a:rPr>
              <a:t>M&amp;E</a:t>
            </a:r>
            <a:endParaRPr lang="en-US" sz="2000" dirty="0">
              <a:latin typeface="+mj-lt"/>
              <a:cs typeface="Arial" panose="020B0604020202020204" pitchFamily="34" charset="0"/>
            </a:endParaRPr>
          </a:p>
          <a:p>
            <a:pPr marL="342900" indent="-342900">
              <a:buFont typeface="+mj-lt"/>
              <a:buAutoNum type="arabicPeriod"/>
            </a:pPr>
            <a:r>
              <a:rPr lang="en-US" sz="2000" dirty="0" smtClean="0">
                <a:latin typeface="+mj-lt"/>
                <a:cs typeface="Arial" panose="020B0604020202020204" pitchFamily="34" charset="0"/>
              </a:rPr>
              <a:t>Foster </a:t>
            </a:r>
            <a:r>
              <a:rPr lang="en-US" sz="2000" dirty="0">
                <a:latin typeface="+mj-lt"/>
                <a:cs typeface="Arial" panose="020B0604020202020204" pitchFamily="34" charset="0"/>
              </a:rPr>
              <a:t>coherence, avoid </a:t>
            </a:r>
            <a:r>
              <a:rPr lang="en-US" sz="2000" dirty="0" smtClean="0">
                <a:latin typeface="+mj-lt"/>
                <a:cs typeface="Arial" panose="020B0604020202020204" pitchFamily="34" charset="0"/>
              </a:rPr>
              <a:t>substitution</a:t>
            </a:r>
          </a:p>
          <a:p>
            <a:pPr marL="342900" indent="-342900">
              <a:buFont typeface="+mj-lt"/>
              <a:buAutoNum type="arabicPeriod"/>
            </a:pPr>
            <a:r>
              <a:rPr lang="en-US" sz="2000" dirty="0" smtClean="0">
                <a:latin typeface="+mj-lt"/>
                <a:cs typeface="Arial" panose="020B0604020202020204" pitchFamily="34" charset="0"/>
              </a:rPr>
              <a:t>Utilize </a:t>
            </a:r>
            <a:r>
              <a:rPr lang="en-US" sz="2000" dirty="0">
                <a:latin typeface="+mj-lt"/>
                <a:cs typeface="Arial" panose="020B0604020202020204" pitchFamily="34" charset="0"/>
              </a:rPr>
              <a:t>SDG and SFDRR information sources for the Global </a:t>
            </a:r>
            <a:r>
              <a:rPr lang="en-US" sz="2000" dirty="0" smtClean="0">
                <a:latin typeface="+mj-lt"/>
                <a:cs typeface="Arial" panose="020B0604020202020204" pitchFamily="34" charset="0"/>
              </a:rPr>
              <a:t>Stock take </a:t>
            </a:r>
            <a:endParaRPr lang="en-US" sz="2000" dirty="0">
              <a:latin typeface="+mj-lt"/>
              <a:cs typeface="Arial" panose="020B0604020202020204" pitchFamily="34" charset="0"/>
            </a:endParaRP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pic>
        <p:nvPicPr>
          <p:cNvPr id="4" name="Picture 3"/>
          <p:cNvPicPr>
            <a:picLocks noChangeAspect="1"/>
          </p:cNvPicPr>
          <p:nvPr/>
        </p:nvPicPr>
        <p:blipFill>
          <a:blip r:embed="rId3"/>
          <a:stretch>
            <a:fillRect/>
          </a:stretch>
        </p:blipFill>
        <p:spPr>
          <a:xfrm>
            <a:off x="7146350" y="0"/>
            <a:ext cx="5045650" cy="6858000"/>
          </a:xfrm>
          <a:prstGeom prst="rect">
            <a:avLst/>
          </a:prstGeom>
        </p:spPr>
      </p:pic>
    </p:spTree>
    <p:extLst>
      <p:ext uri="{BB962C8B-B14F-4D97-AF65-F5344CB8AC3E}">
        <p14:creationId xmlns:p14="http://schemas.microsoft.com/office/powerpoint/2010/main" val="140281927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509588" y="333375"/>
            <a:ext cx="9601200" cy="1485900"/>
          </a:xfrm>
        </p:spPr>
        <p:txBody>
          <a:bodyPr/>
          <a:lstStyle/>
          <a:p>
            <a:r>
              <a:rPr lang="en-US" altLang="en-US" smtClean="0"/>
              <a:t>Paris Agreement under the UNFCCC</a:t>
            </a:r>
            <a:br>
              <a:rPr lang="en-US" altLang="en-US" smtClean="0"/>
            </a:br>
            <a:endParaRPr lang="en-US" altLang="en-US" smtClean="0"/>
          </a:p>
        </p:txBody>
      </p:sp>
      <p:sp>
        <p:nvSpPr>
          <p:cNvPr id="58371" name="Content Placeholder 5"/>
          <p:cNvSpPr>
            <a:spLocks noGrp="1"/>
          </p:cNvSpPr>
          <p:nvPr>
            <p:ph idx="1"/>
          </p:nvPr>
        </p:nvSpPr>
        <p:spPr>
          <a:xfrm>
            <a:off x="234950" y="1165225"/>
            <a:ext cx="11757025" cy="2090738"/>
          </a:xfrm>
        </p:spPr>
        <p:txBody>
          <a:bodyPr>
            <a:normAutofit lnSpcReduction="10000"/>
          </a:bodyPr>
          <a:lstStyle/>
          <a:p>
            <a:pPr marL="0" indent="0">
              <a:buFont typeface="Franklin Gothic Book" panose="020B0503020102020204" pitchFamily="34" charset="0"/>
              <a:buNone/>
            </a:pPr>
            <a:r>
              <a:rPr lang="en-GB" altLang="en-US" sz="2400" dirty="0" smtClean="0">
                <a:solidFill>
                  <a:schemeClr val="tx1"/>
                </a:solidFill>
              </a:rPr>
              <a:t>The Paris Agreement, was adopted in 2015, and brings all UNFCCC signatory nations together to combat CC and adapt to its effects. </a:t>
            </a:r>
          </a:p>
          <a:p>
            <a:pPr marL="0" indent="0">
              <a:buFont typeface="Franklin Gothic Book" panose="020B0503020102020204" pitchFamily="34" charset="0"/>
              <a:buNone/>
            </a:pPr>
            <a:endParaRPr lang="en-GB" altLang="en-US" sz="800" dirty="0" smtClean="0">
              <a:solidFill>
                <a:schemeClr val="tx1"/>
              </a:solidFill>
            </a:endParaRPr>
          </a:p>
          <a:p>
            <a:pPr marL="0" indent="0">
              <a:buFont typeface="Franklin Gothic Book" panose="020B0503020102020204" pitchFamily="34" charset="0"/>
              <a:buNone/>
            </a:pPr>
            <a:r>
              <a:rPr lang="en-GB" altLang="en-US" sz="2400" dirty="0" smtClean="0"/>
              <a:t>The agreement aims to respond to CC by keeping global temperature rise during this century well below 2 degrees </a:t>
            </a:r>
            <a:r>
              <a:rPr lang="en-US" altLang="en-US" sz="2400" dirty="0" smtClean="0"/>
              <a:t>Celsius</a:t>
            </a:r>
            <a:r>
              <a:rPr lang="en-GB" altLang="en-US" sz="2400" dirty="0" smtClean="0"/>
              <a:t> above pre-industrial levels (Mitigation).</a:t>
            </a:r>
          </a:p>
          <a:p>
            <a:pPr marL="0" indent="0">
              <a:buFont typeface="Franklin Gothic Book" panose="020B0503020102020204" pitchFamily="34" charset="0"/>
              <a:buNone/>
            </a:pPr>
            <a:r>
              <a:rPr lang="en-GB" altLang="en-US" sz="800" dirty="0" smtClean="0"/>
              <a:t> </a:t>
            </a:r>
          </a:p>
        </p:txBody>
      </p:sp>
      <p:pic>
        <p:nvPicPr>
          <p:cNvPr id="583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 y="3209925"/>
            <a:ext cx="103155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59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5"/>
          <p:cNvSpPr>
            <a:spLocks noGrp="1"/>
          </p:cNvSpPr>
          <p:nvPr>
            <p:ph idx="1"/>
          </p:nvPr>
        </p:nvSpPr>
        <p:spPr>
          <a:xfrm>
            <a:off x="104775" y="149225"/>
            <a:ext cx="11625263" cy="3808413"/>
          </a:xfrm>
        </p:spPr>
        <p:txBody>
          <a:bodyPr/>
          <a:lstStyle/>
          <a:p>
            <a:pPr marL="0" indent="0">
              <a:buFont typeface="Franklin Gothic Book" panose="020B0503020102020204" pitchFamily="34" charset="0"/>
              <a:buNone/>
            </a:pPr>
            <a:r>
              <a:rPr lang="en-GB" altLang="en-US" sz="800" dirty="0" smtClean="0"/>
              <a:t> </a:t>
            </a:r>
            <a:r>
              <a:rPr lang="en-GB" altLang="en-US" sz="2400" dirty="0" smtClean="0">
                <a:solidFill>
                  <a:schemeClr val="tx1"/>
                </a:solidFill>
              </a:rPr>
              <a:t>For the first time, the PA puts forward a global goal on Adaptation: “enhancing adaptive capacity, strengthening resilience and reducing vulnerability to climate change, with a view to contributing to sustainable development. </a:t>
            </a:r>
            <a:r>
              <a:rPr lang="en-US" altLang="en-US" sz="2400" dirty="0" smtClean="0"/>
              <a:t>All Parties should engage in adaptation, including by formulating and implementing National Adaptation Plans.</a:t>
            </a:r>
            <a:endParaRPr lang="en-GB" altLang="en-US" sz="2400" dirty="0" smtClean="0">
              <a:solidFill>
                <a:schemeClr val="tx1"/>
              </a:solidFill>
            </a:endParaRPr>
          </a:p>
          <a:p>
            <a:pPr marL="0" indent="0">
              <a:spcBef>
                <a:spcPct val="0"/>
              </a:spcBef>
              <a:spcAft>
                <a:spcPct val="0"/>
              </a:spcAft>
              <a:buFont typeface="Franklin Gothic Book" panose="020B0503020102020204" pitchFamily="34" charset="0"/>
              <a:buNone/>
            </a:pPr>
            <a:endParaRPr lang="en-GB" altLang="en-US" sz="800" dirty="0" smtClean="0"/>
          </a:p>
          <a:p>
            <a:pPr marL="0" indent="0">
              <a:buFont typeface="Franklin Gothic Book" panose="020B0503020102020204" pitchFamily="34" charset="0"/>
              <a:buNone/>
            </a:pPr>
            <a:endParaRPr lang="en-GB" altLang="en-US" sz="800" dirty="0" smtClean="0"/>
          </a:p>
          <a:p>
            <a:pPr marL="0" indent="0">
              <a:buFont typeface="Franklin Gothic Book" panose="020B0503020102020204" pitchFamily="34" charset="0"/>
              <a:buNone/>
            </a:pPr>
            <a:endParaRPr lang="en-US" altLang="en-US" sz="800" dirty="0" smtClean="0"/>
          </a:p>
        </p:txBody>
      </p:sp>
      <p:pic>
        <p:nvPicPr>
          <p:cNvPr id="604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2052638"/>
            <a:ext cx="9866312"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08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4B124-55C3-4AAB-87AC-2D52038E7D90}"/>
              </a:ext>
            </a:extLst>
          </p:cNvPr>
          <p:cNvSpPr>
            <a:spLocks noGrp="1"/>
          </p:cNvSpPr>
          <p:nvPr>
            <p:ph type="title"/>
          </p:nvPr>
        </p:nvSpPr>
        <p:spPr>
          <a:xfrm>
            <a:off x="1295398" y="145619"/>
            <a:ext cx="9601200" cy="1485900"/>
          </a:xfrm>
        </p:spPr>
        <p:txBody>
          <a:bodyPr/>
          <a:lstStyle/>
          <a:p>
            <a:r>
              <a:rPr lang="en-GB" dirty="0"/>
              <a:t>NDCs and adaptation</a:t>
            </a:r>
          </a:p>
        </p:txBody>
      </p:sp>
      <p:sp>
        <p:nvSpPr>
          <p:cNvPr id="3" name="Content Placeholder 2">
            <a:extLst>
              <a:ext uri="{FF2B5EF4-FFF2-40B4-BE49-F238E27FC236}">
                <a16:creationId xmlns:a16="http://schemas.microsoft.com/office/drawing/2014/main" xmlns="" id="{76A3BD6F-6EC5-4373-9CEF-92966E407923}"/>
              </a:ext>
            </a:extLst>
          </p:cNvPr>
          <p:cNvSpPr>
            <a:spLocks noGrp="1"/>
          </p:cNvSpPr>
          <p:nvPr>
            <p:ph idx="1"/>
          </p:nvPr>
        </p:nvSpPr>
        <p:spPr>
          <a:xfrm>
            <a:off x="224852" y="1016001"/>
            <a:ext cx="7109009" cy="5842000"/>
          </a:xfrm>
        </p:spPr>
        <p:txBody>
          <a:bodyPr>
            <a:normAutofit/>
          </a:bodyPr>
          <a:lstStyle/>
          <a:p>
            <a:r>
              <a:rPr lang="en-GB" sz="2400" dirty="0"/>
              <a:t>NDCs cornerstone of the Paris Agreement </a:t>
            </a:r>
          </a:p>
          <a:p>
            <a:r>
              <a:rPr lang="en-GB" sz="2400" dirty="0" smtClean="0"/>
              <a:t>102 </a:t>
            </a:r>
            <a:r>
              <a:rPr lang="en-GB" sz="2400" dirty="0"/>
              <a:t>countries have included adaptation and sometimes NAP in their </a:t>
            </a:r>
            <a:r>
              <a:rPr lang="en-GB" sz="2400" dirty="0" smtClean="0"/>
              <a:t>NDCs</a:t>
            </a:r>
            <a:endParaRPr lang="en-GB" sz="2400" dirty="0"/>
          </a:p>
          <a:p>
            <a:r>
              <a:rPr lang="en-GB" sz="2400" dirty="0"/>
              <a:t>Of the developing countries that include adaptation in NDCs, 93%  mention </a:t>
            </a:r>
            <a:r>
              <a:rPr lang="en-GB" sz="2400" dirty="0" smtClean="0"/>
              <a:t>adaptation </a:t>
            </a:r>
            <a:r>
              <a:rPr lang="en-GB" sz="2400" dirty="0"/>
              <a:t>areas and/ or actions in the context  of  the  agriculture  sector:  </a:t>
            </a:r>
          </a:p>
          <a:p>
            <a:pPr lvl="1"/>
            <a:r>
              <a:rPr lang="en-GB" sz="2400" dirty="0"/>
              <a:t>crops and livestock (97%); 	</a:t>
            </a:r>
          </a:p>
          <a:p>
            <a:pPr lvl="1"/>
            <a:r>
              <a:rPr lang="en-GB" sz="2400" dirty="0"/>
              <a:t>forests (88%); and </a:t>
            </a:r>
          </a:p>
          <a:p>
            <a:pPr lvl="1"/>
            <a:r>
              <a:rPr lang="en-GB" sz="2400" dirty="0"/>
              <a:t>fisheries  and  aquaculture (64</a:t>
            </a:r>
            <a:r>
              <a:rPr lang="en-GB" sz="2400" dirty="0" smtClean="0"/>
              <a:t>%)</a:t>
            </a:r>
            <a:endParaRPr lang="en-US" sz="2400" dirty="0"/>
          </a:p>
          <a:p>
            <a:pPr marL="0" lvl="1" indent="0">
              <a:buNone/>
            </a:pPr>
            <a:r>
              <a:rPr lang="en-GB" sz="2400" dirty="0" smtClean="0"/>
              <a:t>							</a:t>
            </a:r>
            <a:endParaRPr lang="en-GB" sz="2400" dirty="0"/>
          </a:p>
          <a:p>
            <a:pPr marL="531812" lvl="1" indent="0">
              <a:buNone/>
              <a:defRPr/>
            </a:pPr>
            <a:r>
              <a:rPr lang="es-ES" altLang="en-US" sz="2400" dirty="0" smtClean="0"/>
              <a:t>					</a:t>
            </a:r>
            <a:endParaRPr lang="es-ES" altLang="en-US" sz="2400" dirty="0"/>
          </a:p>
          <a:p>
            <a:pPr marL="530352" lvl="1" indent="0">
              <a:buNone/>
            </a:pPr>
            <a:r>
              <a:rPr lang="es-ES" altLang="en-US" sz="2400" dirty="0"/>
              <a:t>FAO, 2016  http://www.fao.org/3/a-i5687e.pdf</a:t>
            </a:r>
            <a:endParaRPr lang="en-GB" sz="2400" dirty="0"/>
          </a:p>
        </p:txBody>
      </p:sp>
      <p:pic>
        <p:nvPicPr>
          <p:cNvPr id="4" name="Picture 1">
            <a:extLst>
              <a:ext uri="{FF2B5EF4-FFF2-40B4-BE49-F238E27FC236}">
                <a16:creationId xmlns:a16="http://schemas.microsoft.com/office/drawing/2014/main" xmlns="" id="{68DE8748-09E1-4805-9C0F-79FA894E27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3061" y="1"/>
            <a:ext cx="48240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87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0FB8E-A811-4044-A56D-0995923DF82E}"/>
              </a:ext>
            </a:extLst>
          </p:cNvPr>
          <p:cNvSpPr>
            <a:spLocks noGrp="1"/>
          </p:cNvSpPr>
          <p:nvPr>
            <p:ph type="title"/>
          </p:nvPr>
        </p:nvSpPr>
        <p:spPr>
          <a:xfrm>
            <a:off x="259492" y="271512"/>
            <a:ext cx="10552670" cy="720524"/>
          </a:xfrm>
        </p:spPr>
        <p:txBody>
          <a:bodyPr>
            <a:noAutofit/>
          </a:bodyPr>
          <a:lstStyle/>
          <a:p>
            <a:r>
              <a:rPr lang="en-GB" dirty="0"/>
              <a:t>UNFCCC: The Paris Agreement and M&amp;E </a:t>
            </a:r>
          </a:p>
        </p:txBody>
      </p:sp>
      <p:sp>
        <p:nvSpPr>
          <p:cNvPr id="3" name="Content Placeholder 2">
            <a:extLst>
              <a:ext uri="{FF2B5EF4-FFF2-40B4-BE49-F238E27FC236}">
                <a16:creationId xmlns="" xmlns:a16="http://schemas.microsoft.com/office/drawing/2014/main" id="{875475E2-8E98-4DD2-9E5A-7B96C285AB19}"/>
              </a:ext>
            </a:extLst>
          </p:cNvPr>
          <p:cNvSpPr>
            <a:spLocks noGrp="1"/>
          </p:cNvSpPr>
          <p:nvPr>
            <p:ph idx="1"/>
          </p:nvPr>
        </p:nvSpPr>
        <p:spPr>
          <a:xfrm>
            <a:off x="152400" y="4143345"/>
            <a:ext cx="11419636" cy="2028855"/>
          </a:xfrm>
        </p:spPr>
        <p:txBody>
          <a:bodyPr>
            <a:normAutofit/>
          </a:bodyPr>
          <a:lstStyle/>
          <a:p>
            <a:pPr marL="0" indent="0">
              <a:buNone/>
            </a:pPr>
            <a:r>
              <a:rPr lang="en-GB" sz="2400" dirty="0"/>
              <a:t>According to FAO, m</a:t>
            </a:r>
            <a:r>
              <a:rPr lang="en-US" sz="2400" dirty="0" err="1"/>
              <a:t>ost</a:t>
            </a:r>
            <a:r>
              <a:rPr lang="en-US" sz="2400" dirty="0"/>
              <a:t> countries emphasize the importance of monitoring and evaluating the impact of their proposed strategies. Where countries </a:t>
            </a:r>
            <a:r>
              <a:rPr lang="en-US" sz="2400" b="1" dirty="0"/>
              <a:t>plan to introduce M&amp;E for specific regions or sectors</a:t>
            </a:r>
            <a:r>
              <a:rPr lang="en-US" sz="2400" dirty="0"/>
              <a:t>, they often express the </a:t>
            </a:r>
            <a:r>
              <a:rPr lang="en-US" sz="2400" b="1" dirty="0"/>
              <a:t>intention to scale these measures up </a:t>
            </a:r>
            <a:r>
              <a:rPr lang="en-US" sz="2400" dirty="0"/>
              <a:t>to the national level in the long run. (</a:t>
            </a:r>
            <a:r>
              <a:rPr lang="en-US" sz="2400" i="1" dirty="0"/>
              <a:t>FAO 2016. The agriculture sectors in the INDC</a:t>
            </a:r>
            <a:r>
              <a:rPr lang="en-US" sz="2400" dirty="0"/>
              <a:t>).</a:t>
            </a:r>
          </a:p>
          <a:p>
            <a:pPr marL="457200" indent="-457200">
              <a:buFont typeface="+mj-lt"/>
              <a:buAutoNum type="arabicPeriod"/>
            </a:pPr>
            <a:endParaRPr lang="en-GB" b="1" dirty="0"/>
          </a:p>
          <a:p>
            <a:pPr marL="457200" indent="-457200">
              <a:buFont typeface="+mj-lt"/>
              <a:buAutoNum type="arabicPeriod"/>
            </a:pPr>
            <a:endParaRPr lang="en-GB" b="1" dirty="0"/>
          </a:p>
          <a:p>
            <a:pPr marL="0" indent="0">
              <a:buNone/>
            </a:pPr>
            <a:endParaRPr lang="en-GB" dirty="0"/>
          </a:p>
        </p:txBody>
      </p:sp>
      <p:sp>
        <p:nvSpPr>
          <p:cNvPr id="6" name="Content Placeholder 2">
            <a:extLst>
              <a:ext uri="{FF2B5EF4-FFF2-40B4-BE49-F238E27FC236}">
                <a16:creationId xmlns="" xmlns:a16="http://schemas.microsoft.com/office/drawing/2014/main" id="{875475E2-8E98-4DD2-9E5A-7B96C285AB19}"/>
              </a:ext>
            </a:extLst>
          </p:cNvPr>
          <p:cNvSpPr txBox="1">
            <a:spLocks/>
          </p:cNvSpPr>
          <p:nvPr/>
        </p:nvSpPr>
        <p:spPr>
          <a:xfrm>
            <a:off x="152400" y="1096975"/>
            <a:ext cx="11419636" cy="203188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GB" sz="2400" dirty="0"/>
              <a:t>The Paris Agreement states that</a:t>
            </a:r>
            <a:r>
              <a:rPr lang="en-GB" sz="2400" i="1" dirty="0"/>
              <a:t>: each Party shall, as appropriate, engage in adaptation planning processes and the implementation of actions, including the development or enhancement of relevant plans, policies and/or contributions, which may include […], (d) </a:t>
            </a:r>
            <a:r>
              <a:rPr lang="en-GB" sz="2400" b="1" i="1" dirty="0"/>
              <a:t>monitoring and evaluating and learning from adaptation plans, policies, programmes and actions </a:t>
            </a:r>
            <a:r>
              <a:rPr lang="en-GB" sz="2400" dirty="0"/>
              <a:t>(Decision 1/CP.21. Art.7.9.)</a:t>
            </a:r>
            <a:endParaRPr lang="en-US" sz="2400" dirty="0"/>
          </a:p>
          <a:p>
            <a:pPr marL="0" indent="0">
              <a:buNone/>
            </a:pPr>
            <a:endParaRPr lang="en-GB" b="1" dirty="0"/>
          </a:p>
        </p:txBody>
      </p:sp>
      <p:sp>
        <p:nvSpPr>
          <p:cNvPr id="8" name="Title 1">
            <a:extLst>
              <a:ext uri="{FF2B5EF4-FFF2-40B4-BE49-F238E27FC236}">
                <a16:creationId xmlns="" xmlns:a16="http://schemas.microsoft.com/office/drawing/2014/main" id="{3310FB8E-A811-4044-A56D-0995923DF82E}"/>
              </a:ext>
            </a:extLst>
          </p:cNvPr>
          <p:cNvSpPr txBox="1">
            <a:spLocks/>
          </p:cNvSpPr>
          <p:nvPr/>
        </p:nvSpPr>
        <p:spPr>
          <a:xfrm>
            <a:off x="152400" y="3275839"/>
            <a:ext cx="10552670" cy="72052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Global NDC commitment for M&amp;E </a:t>
            </a:r>
          </a:p>
        </p:txBody>
      </p:sp>
    </p:spTree>
    <p:extLst>
      <p:ext uri="{BB962C8B-B14F-4D97-AF65-F5344CB8AC3E}">
        <p14:creationId xmlns:p14="http://schemas.microsoft.com/office/powerpoint/2010/main" val="326314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55801" y="0"/>
            <a:ext cx="9575800" cy="6858000"/>
          </a:xfrm>
          <a:prstGeom prst="rect">
            <a:avLst/>
          </a:prstGeom>
        </p:spPr>
      </p:pic>
      <p:sp>
        <p:nvSpPr>
          <p:cNvPr id="7" name="Rectangle 6"/>
          <p:cNvSpPr/>
          <p:nvPr/>
        </p:nvSpPr>
        <p:spPr>
          <a:xfrm>
            <a:off x="114300" y="137636"/>
            <a:ext cx="1625600" cy="255454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Key adaptation provisions under the </a:t>
            </a:r>
            <a:r>
              <a:rPr lang="en-US" sz="2000" dirty="0" smtClean="0">
                <a:latin typeface="Arial" panose="020B0604020202020204" pitchFamily="34" charset="0"/>
                <a:cs typeface="Arial" panose="020B0604020202020204" pitchFamily="34" charset="0"/>
              </a:rPr>
              <a:t>PA and </a:t>
            </a:r>
            <a:r>
              <a:rPr lang="en-US" sz="2000" dirty="0">
                <a:latin typeface="Arial" panose="020B0604020202020204" pitchFamily="34" charset="0"/>
                <a:cs typeface="Arial" panose="020B0604020202020204" pitchFamily="34" charset="0"/>
              </a:rPr>
              <a:t>the interlinkages between them</a:t>
            </a:r>
          </a:p>
        </p:txBody>
      </p:sp>
    </p:spTree>
    <p:extLst>
      <p:ext uri="{BB962C8B-B14F-4D97-AF65-F5344CB8AC3E}">
        <p14:creationId xmlns:p14="http://schemas.microsoft.com/office/powerpoint/2010/main" val="1740600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8900" y="1219199"/>
            <a:ext cx="11899900" cy="4513879"/>
          </a:xfrm>
          <a:prstGeom prst="rect">
            <a:avLst/>
          </a:prstGeom>
        </p:spPr>
      </p:pic>
    </p:spTree>
    <p:extLst>
      <p:ext uri="{BB962C8B-B14F-4D97-AF65-F5344CB8AC3E}">
        <p14:creationId xmlns:p14="http://schemas.microsoft.com/office/powerpoint/2010/main" val="3344150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0BC2A82-5C72-4484-BB14-FE3DD9304893}" vid="{9667F961-9509-45AA-A053-1296BEDB3296}"/>
    </a:ext>
  </a:extLst>
</a:theme>
</file>

<file path=ppt/theme/theme2.xml><?xml version="1.0" encoding="utf-8"?>
<a:theme xmlns:a="http://schemas.openxmlformats.org/drawingml/2006/main" name="PresentationSlideMaster">
  <a:themeElements>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8000" tIns="18000" rIns="18000" bIns="18000" rtlCol="0">
        <a:spAutoFit/>
      </a:bodyPr>
      <a:lstStyle>
        <a:defPPr>
          <a:defRPr sz="2000" baseline="0" smtClean="0"/>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NAPs_PPT_Template_2017</Template>
  <TotalTime>5210</TotalTime>
  <Words>2340</Words>
  <Application>Microsoft Office PowerPoint</Application>
  <PresentationFormat>Widescreen</PresentationFormat>
  <Paragraphs>235</Paragraphs>
  <Slides>32</Slides>
  <Notes>32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ＭＳ Ｐゴシック</vt:lpstr>
      <vt:lpstr>ＭＳ Ｐゴシック</vt:lpstr>
      <vt:lpstr>Arial</vt:lpstr>
      <vt:lpstr>Calibri</vt:lpstr>
      <vt:lpstr>Franklin Gothic Book</vt:lpstr>
      <vt:lpstr>Segoe UI</vt:lpstr>
      <vt:lpstr>Segoe UI Light</vt:lpstr>
      <vt:lpstr>Segoe UI Semilight</vt:lpstr>
      <vt:lpstr>Times New Roman</vt:lpstr>
      <vt:lpstr>Wingdings</vt:lpstr>
      <vt:lpstr>Crop</vt:lpstr>
      <vt:lpstr>PresentationSlideMaster</vt:lpstr>
      <vt:lpstr>Custom Design</vt:lpstr>
      <vt:lpstr>Module 1: GLOBAL POLICY CONTEXT FOR CLIMATE CHANGE ADAPTATION</vt:lpstr>
      <vt:lpstr>Objective</vt:lpstr>
      <vt:lpstr>Three Global Commitments </vt:lpstr>
      <vt:lpstr>Paris Agreement under the UNFCCC </vt:lpstr>
      <vt:lpstr>PowerPoint Presentation</vt:lpstr>
      <vt:lpstr>NDCs and adaptation</vt:lpstr>
      <vt:lpstr>UNFCCC: The Paris Agreement and M&amp;E </vt:lpstr>
      <vt:lpstr>PowerPoint Presentation</vt:lpstr>
      <vt:lpstr>PowerPoint Presentation</vt:lpstr>
      <vt:lpstr>PowerPoint Presentation</vt:lpstr>
      <vt:lpstr>PowerPoint Presentation</vt:lpstr>
      <vt:lpstr>Enhanced Transparency Framework (ETF)</vt:lpstr>
      <vt:lpstr>From MRV and M&amp;E to ETF</vt:lpstr>
      <vt:lpstr>PowerPoint Presentation</vt:lpstr>
      <vt:lpstr>PowerPoint Presentation</vt:lpstr>
      <vt:lpstr>PowerPoint Presentation</vt:lpstr>
      <vt:lpstr>Sendai Framework  for Disaster  Risk  Reduction 2015-2030</vt:lpstr>
      <vt:lpstr>National Adaptation Plan</vt:lpstr>
      <vt:lpstr>What is the NAP process? </vt:lpstr>
      <vt:lpstr>Addressing, Agriculture, Forestry and Fisheries in NAP {Supplementary Guidelines}</vt:lpstr>
      <vt:lpstr>2030 Agenda for Sustainable Development</vt:lpstr>
      <vt:lpstr>Overview of the global SDG indicator framework</vt:lpstr>
      <vt:lpstr>Member countries of the IAEG-SDG</vt:lpstr>
      <vt:lpstr>PowerPoint Presentation</vt:lpstr>
      <vt:lpstr>SDG Targets &amp; indicators relevant to adaptation</vt:lpstr>
      <vt:lpstr>PowerPoint Presentation</vt:lpstr>
      <vt:lpstr>PowerPoint Presentation</vt:lpstr>
      <vt:lpstr>PowerPoint Presentation</vt:lpstr>
      <vt:lpstr>NAP Contributes to the SDGs</vt:lpstr>
      <vt:lpstr>Synergies between SDGs and SFDRR Indicators</vt:lpstr>
      <vt:lpstr>Comparison of the monitoring frameworks of the three Agreements</vt:lpstr>
      <vt:lpstr>Recommendations for  alignment</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Climate change adaptation and agriculture</dc:title>
  <dc:creator>HP</dc:creator>
  <cp:lastModifiedBy>DiStefano, Elisa (CBC)</cp:lastModifiedBy>
  <cp:revision>135</cp:revision>
  <cp:lastPrinted>2019-04-18T13:23:29Z</cp:lastPrinted>
  <dcterms:created xsi:type="dcterms:W3CDTF">2017-07-24T07:14:53Z</dcterms:created>
  <dcterms:modified xsi:type="dcterms:W3CDTF">2019-12-19T14:42:57Z</dcterms:modified>
</cp:coreProperties>
</file>