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2" r:id="rId2"/>
  </p:sldMasterIdLst>
  <p:notesMasterIdLst>
    <p:notesMasterId r:id="rId30"/>
  </p:notesMasterIdLst>
  <p:sldIdLst>
    <p:sldId id="256" r:id="rId3"/>
    <p:sldId id="257" r:id="rId4"/>
    <p:sldId id="275" r:id="rId5"/>
    <p:sldId id="274" r:id="rId6"/>
    <p:sldId id="276" r:id="rId7"/>
    <p:sldId id="295" r:id="rId8"/>
    <p:sldId id="280" r:id="rId9"/>
    <p:sldId id="294" r:id="rId10"/>
    <p:sldId id="293" r:id="rId11"/>
    <p:sldId id="289" r:id="rId12"/>
    <p:sldId id="287" r:id="rId13"/>
    <p:sldId id="292" r:id="rId14"/>
    <p:sldId id="297" r:id="rId15"/>
    <p:sldId id="298" r:id="rId16"/>
    <p:sldId id="299" r:id="rId17"/>
    <p:sldId id="272" r:id="rId18"/>
    <p:sldId id="278" r:id="rId19"/>
    <p:sldId id="263" r:id="rId20"/>
    <p:sldId id="288" r:id="rId21"/>
    <p:sldId id="277" r:id="rId22"/>
    <p:sldId id="279" r:id="rId23"/>
    <p:sldId id="296" r:id="rId24"/>
    <p:sldId id="271" r:id="rId25"/>
    <p:sldId id="282" r:id="rId26"/>
    <p:sldId id="291" r:id="rId27"/>
    <p:sldId id="266"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0"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0B0"/>
    <a:srgbClr val="86CEE3"/>
    <a:srgbClr val="009EB3"/>
    <a:srgbClr val="ADD6B3"/>
    <a:srgbClr val="F9AE36"/>
    <a:srgbClr val="1C5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82101" autoAdjust="0"/>
  </p:normalViewPr>
  <p:slideViewPr>
    <p:cSldViewPr snapToGrid="0">
      <p:cViewPr varScale="1">
        <p:scale>
          <a:sx n="62" d="100"/>
          <a:sy n="62" d="100"/>
        </p:scale>
        <p:origin x="77"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AC537-1854-49B7-BFE7-D4C983EA7D5F}"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9918E912-87D1-41D0-A352-97586DB4257F}">
      <dgm:prSet phldrT="[Text]"/>
      <dgm:spPr/>
      <dgm:t>
        <a:bodyPr/>
        <a:lstStyle/>
        <a:p>
          <a:r>
            <a:rPr lang="en-US" dirty="0"/>
            <a:t>National level </a:t>
          </a:r>
        </a:p>
      </dgm:t>
    </dgm:pt>
    <dgm:pt modelId="{A41DC6FD-C4B9-4807-A6E5-4F6DC101B0C7}" type="parTrans" cxnId="{4F2D1DB0-13AF-48C7-B2CD-12EF571435E1}">
      <dgm:prSet/>
      <dgm:spPr/>
      <dgm:t>
        <a:bodyPr/>
        <a:lstStyle/>
        <a:p>
          <a:endParaRPr lang="en-US"/>
        </a:p>
      </dgm:t>
    </dgm:pt>
    <dgm:pt modelId="{AF74BC5F-6DC6-4E83-B141-95146E2E625B}" type="sibTrans" cxnId="{4F2D1DB0-13AF-48C7-B2CD-12EF571435E1}">
      <dgm:prSet/>
      <dgm:spPr/>
      <dgm:t>
        <a:bodyPr/>
        <a:lstStyle/>
        <a:p>
          <a:endParaRPr lang="en-US"/>
        </a:p>
      </dgm:t>
    </dgm:pt>
    <dgm:pt modelId="{366702ED-B8ED-455B-ABDC-BA671701A6D2}">
      <dgm:prSet phldrT="[Text]"/>
      <dgm:spPr/>
      <dgm:t>
        <a:bodyPr/>
        <a:lstStyle/>
        <a:p>
          <a:r>
            <a:rPr lang="en-US" b="1" dirty="0">
              <a:solidFill>
                <a:schemeClr val="tx1"/>
              </a:solidFill>
            </a:rPr>
            <a:t>National level planning and budgeting</a:t>
          </a:r>
        </a:p>
        <a:p>
          <a:r>
            <a:rPr lang="en-US" b="1" dirty="0">
              <a:solidFill>
                <a:schemeClr val="tx1"/>
              </a:solidFill>
            </a:rPr>
            <a:t>National </a:t>
          </a:r>
          <a:r>
            <a:rPr lang="en-US" b="1" dirty="0" err="1">
              <a:solidFill>
                <a:schemeClr val="tx1"/>
              </a:solidFill>
            </a:rPr>
            <a:t>Programmes</a:t>
          </a:r>
          <a:endParaRPr lang="en-US" b="1" dirty="0">
            <a:solidFill>
              <a:schemeClr val="tx1"/>
            </a:solidFill>
          </a:endParaRPr>
        </a:p>
      </dgm:t>
    </dgm:pt>
    <dgm:pt modelId="{F5A4A6FC-DF19-42FB-85A7-5D6E2B2E7302}" type="parTrans" cxnId="{CB987990-BA6D-46A0-8853-42AA7E81C75D}">
      <dgm:prSet/>
      <dgm:spPr/>
      <dgm:t>
        <a:bodyPr/>
        <a:lstStyle/>
        <a:p>
          <a:endParaRPr lang="en-US"/>
        </a:p>
      </dgm:t>
    </dgm:pt>
    <dgm:pt modelId="{C220A5EF-2E6F-4DC0-AC1F-580B7DDDB53E}" type="sibTrans" cxnId="{CB987990-BA6D-46A0-8853-42AA7E81C75D}">
      <dgm:prSet/>
      <dgm:spPr/>
      <dgm:t>
        <a:bodyPr/>
        <a:lstStyle/>
        <a:p>
          <a:endParaRPr lang="en-US"/>
        </a:p>
      </dgm:t>
    </dgm:pt>
    <dgm:pt modelId="{7BA89278-272B-4DCD-985E-C956A5F87A7D}">
      <dgm:prSet phldrT="[Text]"/>
      <dgm:spPr/>
      <dgm:t>
        <a:bodyPr/>
        <a:lstStyle/>
        <a:p>
          <a:r>
            <a:rPr lang="en-US" b="1" dirty="0">
              <a:solidFill>
                <a:schemeClr val="tx1"/>
              </a:solidFill>
            </a:rPr>
            <a:t>National Adaptation Plan </a:t>
          </a:r>
        </a:p>
        <a:p>
          <a:r>
            <a:rPr lang="en-US" dirty="0">
              <a:solidFill>
                <a:srgbClr val="FF0000"/>
              </a:solidFill>
            </a:rPr>
            <a:t>(incl. agriculture) </a:t>
          </a:r>
        </a:p>
      </dgm:t>
    </dgm:pt>
    <dgm:pt modelId="{61E9E795-6A95-4605-922B-C00D5B03D596}" type="parTrans" cxnId="{A0F83BFA-2CBC-4354-9D5C-9A604888F21C}">
      <dgm:prSet/>
      <dgm:spPr/>
      <dgm:t>
        <a:bodyPr/>
        <a:lstStyle/>
        <a:p>
          <a:endParaRPr lang="en-US"/>
        </a:p>
      </dgm:t>
    </dgm:pt>
    <dgm:pt modelId="{2680FE53-1691-4C91-ACD8-BE9C313B3D31}" type="sibTrans" cxnId="{A0F83BFA-2CBC-4354-9D5C-9A604888F21C}">
      <dgm:prSet/>
      <dgm:spPr/>
      <dgm:t>
        <a:bodyPr/>
        <a:lstStyle/>
        <a:p>
          <a:endParaRPr lang="en-US"/>
        </a:p>
      </dgm:t>
    </dgm:pt>
    <dgm:pt modelId="{2F23177A-CD76-4718-AF8D-DA2731042078}">
      <dgm:prSet phldrT="[Text]"/>
      <dgm:spPr/>
      <dgm:t>
        <a:bodyPr/>
        <a:lstStyle/>
        <a:p>
          <a:r>
            <a:rPr lang="en-US" dirty="0">
              <a:solidFill>
                <a:srgbClr val="FF0000"/>
              </a:solidFill>
            </a:rPr>
            <a:t>Sector level  </a:t>
          </a:r>
        </a:p>
      </dgm:t>
    </dgm:pt>
    <dgm:pt modelId="{A41C898C-1F17-4DE7-A5C2-FADC91E1D78D}" type="parTrans" cxnId="{7CA9C3D9-1E49-4165-8DFB-475FE57A544A}">
      <dgm:prSet/>
      <dgm:spPr/>
      <dgm:t>
        <a:bodyPr/>
        <a:lstStyle/>
        <a:p>
          <a:endParaRPr lang="en-US"/>
        </a:p>
      </dgm:t>
    </dgm:pt>
    <dgm:pt modelId="{E598B078-77D1-4592-B931-7A0CCD9E8025}" type="sibTrans" cxnId="{7CA9C3D9-1E49-4165-8DFB-475FE57A544A}">
      <dgm:prSet/>
      <dgm:spPr/>
      <dgm:t>
        <a:bodyPr/>
        <a:lstStyle/>
        <a:p>
          <a:endParaRPr lang="en-US"/>
        </a:p>
      </dgm:t>
    </dgm:pt>
    <dgm:pt modelId="{8A56316C-4CCF-4B9B-902F-D0010EFF6731}">
      <dgm:prSet phldrT="[Text]"/>
      <dgm:spPr/>
      <dgm:t>
        <a:bodyPr/>
        <a:lstStyle/>
        <a:p>
          <a:r>
            <a:rPr lang="en-US" b="1" dirty="0"/>
            <a:t>Sectoral planning and budgeting </a:t>
          </a:r>
        </a:p>
        <a:p>
          <a:r>
            <a:rPr lang="en-US" b="1" dirty="0"/>
            <a:t>Sector-specific </a:t>
          </a:r>
          <a:r>
            <a:rPr lang="en-US" b="1" dirty="0" err="1"/>
            <a:t>programmes</a:t>
          </a:r>
          <a:r>
            <a:rPr lang="en-US" b="1" dirty="0"/>
            <a:t> </a:t>
          </a:r>
        </a:p>
      </dgm:t>
    </dgm:pt>
    <dgm:pt modelId="{94A9823F-FC30-441D-88BD-714DD7799BBA}" type="parTrans" cxnId="{F40085AB-59E5-44EB-B584-65F3C57893BF}">
      <dgm:prSet/>
      <dgm:spPr/>
      <dgm:t>
        <a:bodyPr/>
        <a:lstStyle/>
        <a:p>
          <a:endParaRPr lang="en-US"/>
        </a:p>
      </dgm:t>
    </dgm:pt>
    <dgm:pt modelId="{193ECA0D-58CC-4E83-BF78-A85A00932F97}" type="sibTrans" cxnId="{F40085AB-59E5-44EB-B584-65F3C57893BF}">
      <dgm:prSet/>
      <dgm:spPr/>
      <dgm:t>
        <a:bodyPr/>
        <a:lstStyle/>
        <a:p>
          <a:endParaRPr lang="en-US"/>
        </a:p>
      </dgm:t>
    </dgm:pt>
    <dgm:pt modelId="{12516067-ED8F-46AD-A0AD-187CE0CC668E}">
      <dgm:prSet phldrT="[Text]"/>
      <dgm:spPr/>
      <dgm:t>
        <a:bodyPr/>
        <a:lstStyle/>
        <a:p>
          <a:r>
            <a:rPr lang="en-US" dirty="0">
              <a:solidFill>
                <a:srgbClr val="00B050"/>
              </a:solidFill>
            </a:rPr>
            <a:t>(</a:t>
          </a:r>
          <a:r>
            <a:rPr lang="en-US" dirty="0">
              <a:solidFill>
                <a:srgbClr val="FF0000"/>
              </a:solidFill>
            </a:rPr>
            <a:t>Climate Smart) </a:t>
          </a:r>
          <a:r>
            <a:rPr lang="en-US" b="1" dirty="0">
              <a:solidFill>
                <a:srgbClr val="FF0000"/>
              </a:solidFill>
            </a:rPr>
            <a:t>Agriculture Strategy </a:t>
          </a:r>
          <a:r>
            <a:rPr lang="en-US" dirty="0">
              <a:solidFill>
                <a:srgbClr val="FF0000"/>
              </a:solidFill>
            </a:rPr>
            <a:t>(incl. adaptation) </a:t>
          </a:r>
        </a:p>
      </dgm:t>
    </dgm:pt>
    <dgm:pt modelId="{2B2D36D9-1F02-40E5-B422-ECB650364782}" type="parTrans" cxnId="{D39389C2-3145-4429-AE57-1BD8F734B6D7}">
      <dgm:prSet/>
      <dgm:spPr/>
      <dgm:t>
        <a:bodyPr/>
        <a:lstStyle/>
        <a:p>
          <a:endParaRPr lang="en-US"/>
        </a:p>
      </dgm:t>
    </dgm:pt>
    <dgm:pt modelId="{6DC4C48F-F5EC-4E82-B6AC-D79857DA1C41}" type="sibTrans" cxnId="{D39389C2-3145-4429-AE57-1BD8F734B6D7}">
      <dgm:prSet/>
      <dgm:spPr/>
      <dgm:t>
        <a:bodyPr/>
        <a:lstStyle/>
        <a:p>
          <a:endParaRPr lang="en-US"/>
        </a:p>
      </dgm:t>
    </dgm:pt>
    <dgm:pt modelId="{0A83A620-A721-415D-919D-FF50F47C3F19}">
      <dgm:prSet phldrT="[Text]"/>
      <dgm:spPr/>
      <dgm:t>
        <a:bodyPr/>
        <a:lstStyle/>
        <a:p>
          <a:r>
            <a:rPr lang="en-US" dirty="0"/>
            <a:t>Local level</a:t>
          </a:r>
        </a:p>
      </dgm:t>
    </dgm:pt>
    <dgm:pt modelId="{C8C68BED-72A9-483C-A223-0D154CEAB26A}" type="parTrans" cxnId="{35DB3E72-0ADF-4178-A2D8-DF1AE2CA88F4}">
      <dgm:prSet/>
      <dgm:spPr/>
      <dgm:t>
        <a:bodyPr/>
        <a:lstStyle/>
        <a:p>
          <a:endParaRPr lang="en-US"/>
        </a:p>
      </dgm:t>
    </dgm:pt>
    <dgm:pt modelId="{493443AE-4C49-43BD-87EE-1959EE781208}" type="sibTrans" cxnId="{35DB3E72-0ADF-4178-A2D8-DF1AE2CA88F4}">
      <dgm:prSet/>
      <dgm:spPr/>
      <dgm:t>
        <a:bodyPr/>
        <a:lstStyle/>
        <a:p>
          <a:endParaRPr lang="en-US"/>
        </a:p>
      </dgm:t>
    </dgm:pt>
    <dgm:pt modelId="{DDAEAD2A-76DF-44B0-92CA-D1B459F96094}">
      <dgm:prSet phldrT="[Text]"/>
      <dgm:spPr/>
      <dgm:t>
        <a:bodyPr/>
        <a:lstStyle/>
        <a:p>
          <a:r>
            <a:rPr lang="en-US" b="1" dirty="0"/>
            <a:t>Sub-national/municipal level planning and budgeting</a:t>
          </a:r>
        </a:p>
        <a:p>
          <a:r>
            <a:rPr lang="en-US" b="1" dirty="0" err="1"/>
            <a:t>Programmes</a:t>
          </a:r>
          <a:r>
            <a:rPr lang="en-US" b="1" dirty="0"/>
            <a:t> and projects </a:t>
          </a:r>
        </a:p>
      </dgm:t>
    </dgm:pt>
    <dgm:pt modelId="{66493C55-2773-421C-AF11-BD8D44611F96}" type="parTrans" cxnId="{735E0549-DF48-4392-A25B-CC5F5C584BF4}">
      <dgm:prSet/>
      <dgm:spPr/>
      <dgm:t>
        <a:bodyPr/>
        <a:lstStyle/>
        <a:p>
          <a:endParaRPr lang="en-US"/>
        </a:p>
      </dgm:t>
    </dgm:pt>
    <dgm:pt modelId="{2C5C8B98-F320-4701-85E8-D3C51785511D}" type="sibTrans" cxnId="{735E0549-DF48-4392-A25B-CC5F5C584BF4}">
      <dgm:prSet/>
      <dgm:spPr/>
      <dgm:t>
        <a:bodyPr/>
        <a:lstStyle/>
        <a:p>
          <a:endParaRPr lang="en-US"/>
        </a:p>
      </dgm:t>
    </dgm:pt>
    <dgm:pt modelId="{6B5D74F2-9665-4002-AAFF-B291521492B1}">
      <dgm:prSet/>
      <dgm:spPr/>
      <dgm:t>
        <a:bodyPr/>
        <a:lstStyle/>
        <a:p>
          <a:r>
            <a:rPr lang="en-US" dirty="0">
              <a:solidFill>
                <a:srgbClr val="FF0000"/>
              </a:solidFill>
            </a:rPr>
            <a:t>Impact evaluation of  agriculture and adaptation </a:t>
          </a:r>
          <a:r>
            <a:rPr lang="en-US" dirty="0" err="1">
              <a:solidFill>
                <a:srgbClr val="FF0000"/>
              </a:solidFill>
            </a:rPr>
            <a:t>programmes</a:t>
          </a:r>
          <a:r>
            <a:rPr lang="en-US" dirty="0">
              <a:solidFill>
                <a:srgbClr val="FF0000"/>
              </a:solidFill>
            </a:rPr>
            <a:t> </a:t>
          </a:r>
        </a:p>
      </dgm:t>
    </dgm:pt>
    <dgm:pt modelId="{841F589E-56D0-462D-8071-445825BF31F6}" type="parTrans" cxnId="{670B86D8-8BAA-4783-8D68-2F4ED87486FC}">
      <dgm:prSet/>
      <dgm:spPr/>
      <dgm:t>
        <a:bodyPr/>
        <a:lstStyle/>
        <a:p>
          <a:endParaRPr lang="en-US"/>
        </a:p>
      </dgm:t>
    </dgm:pt>
    <dgm:pt modelId="{26DF35A7-F7EB-4BAB-BFB8-CC453110C37B}" type="sibTrans" cxnId="{670B86D8-8BAA-4783-8D68-2F4ED87486FC}">
      <dgm:prSet/>
      <dgm:spPr/>
      <dgm:t>
        <a:bodyPr/>
        <a:lstStyle/>
        <a:p>
          <a:endParaRPr lang="en-US"/>
        </a:p>
      </dgm:t>
    </dgm:pt>
    <dgm:pt modelId="{B40CD710-5CF1-4A9C-90DC-34281F53E815}" type="pres">
      <dgm:prSet presAssocID="{55EAC537-1854-49B7-BFE7-D4C983EA7D5F}" presName="Name0" presStyleCnt="0">
        <dgm:presLayoutVars>
          <dgm:chMax val="3"/>
          <dgm:chPref val="1"/>
          <dgm:dir/>
          <dgm:animLvl val="lvl"/>
          <dgm:resizeHandles/>
        </dgm:presLayoutVars>
      </dgm:prSet>
      <dgm:spPr/>
      <dgm:t>
        <a:bodyPr/>
        <a:lstStyle/>
        <a:p>
          <a:endParaRPr lang="en-US"/>
        </a:p>
      </dgm:t>
    </dgm:pt>
    <dgm:pt modelId="{052E709E-7C0C-49DE-BE3B-7B3D969702F7}" type="pres">
      <dgm:prSet presAssocID="{55EAC537-1854-49B7-BFE7-D4C983EA7D5F}" presName="outerBox" presStyleCnt="0"/>
      <dgm:spPr/>
    </dgm:pt>
    <dgm:pt modelId="{F3363DAC-DE68-4FE7-9894-8F1D3DC6979A}" type="pres">
      <dgm:prSet presAssocID="{55EAC537-1854-49B7-BFE7-D4C983EA7D5F}" presName="outerBoxParent" presStyleLbl="node1" presStyleIdx="0" presStyleCnt="3" custLinFactNeighborX="-5951" custLinFactNeighborY="-11655"/>
      <dgm:spPr/>
      <dgm:t>
        <a:bodyPr/>
        <a:lstStyle/>
        <a:p>
          <a:endParaRPr lang="en-US"/>
        </a:p>
      </dgm:t>
    </dgm:pt>
    <dgm:pt modelId="{EB4A03DF-21DA-4CDF-A899-FBFA07A83F34}" type="pres">
      <dgm:prSet presAssocID="{55EAC537-1854-49B7-BFE7-D4C983EA7D5F}" presName="outerBoxChildren" presStyleCnt="0"/>
      <dgm:spPr/>
    </dgm:pt>
    <dgm:pt modelId="{D1916CAB-D193-4211-9638-4C2F759EAA83}" type="pres">
      <dgm:prSet presAssocID="{366702ED-B8ED-455B-ABDC-BA671701A6D2}" presName="oChild" presStyleLbl="fgAcc1" presStyleIdx="0" presStyleCnt="6" custScaleY="154281">
        <dgm:presLayoutVars>
          <dgm:bulletEnabled val="1"/>
        </dgm:presLayoutVars>
      </dgm:prSet>
      <dgm:spPr/>
      <dgm:t>
        <a:bodyPr/>
        <a:lstStyle/>
        <a:p>
          <a:endParaRPr lang="en-US"/>
        </a:p>
      </dgm:t>
    </dgm:pt>
    <dgm:pt modelId="{860C5EB1-38F6-4334-89A8-265443BE79F4}" type="pres">
      <dgm:prSet presAssocID="{C220A5EF-2E6F-4DC0-AC1F-580B7DDDB53E}" presName="outerSibTrans" presStyleCnt="0"/>
      <dgm:spPr/>
    </dgm:pt>
    <dgm:pt modelId="{0AB0180F-CC09-4DEA-8CBA-AB088DFB6CEE}" type="pres">
      <dgm:prSet presAssocID="{7BA89278-272B-4DCD-985E-C956A5F87A7D}" presName="oChild" presStyleLbl="fgAcc1" presStyleIdx="1" presStyleCnt="6">
        <dgm:presLayoutVars>
          <dgm:bulletEnabled val="1"/>
        </dgm:presLayoutVars>
      </dgm:prSet>
      <dgm:spPr/>
      <dgm:t>
        <a:bodyPr/>
        <a:lstStyle/>
        <a:p>
          <a:endParaRPr lang="en-US"/>
        </a:p>
      </dgm:t>
    </dgm:pt>
    <dgm:pt modelId="{521885A1-C9BC-4992-8292-8BF3BA8F6AAD}" type="pres">
      <dgm:prSet presAssocID="{55EAC537-1854-49B7-BFE7-D4C983EA7D5F}" presName="middleBox" presStyleCnt="0"/>
      <dgm:spPr/>
    </dgm:pt>
    <dgm:pt modelId="{62319DD0-CA66-43FD-9036-9BDF59EF4379}" type="pres">
      <dgm:prSet presAssocID="{55EAC537-1854-49B7-BFE7-D4C983EA7D5F}" presName="middleBoxParent" presStyleLbl="node1" presStyleIdx="1" presStyleCnt="3"/>
      <dgm:spPr/>
      <dgm:t>
        <a:bodyPr/>
        <a:lstStyle/>
        <a:p>
          <a:endParaRPr lang="en-US"/>
        </a:p>
      </dgm:t>
    </dgm:pt>
    <dgm:pt modelId="{4A38B7B3-76C7-4B32-B706-BF3A19BD0363}" type="pres">
      <dgm:prSet presAssocID="{55EAC537-1854-49B7-BFE7-D4C983EA7D5F}" presName="middleBoxChildren" presStyleCnt="0"/>
      <dgm:spPr/>
    </dgm:pt>
    <dgm:pt modelId="{85494F31-F1CB-4DD1-AC18-B529E73D8A30}" type="pres">
      <dgm:prSet presAssocID="{8A56316C-4CCF-4B9B-902F-D0010EFF6731}" presName="mChild" presStyleLbl="fgAcc1" presStyleIdx="2" presStyleCnt="6">
        <dgm:presLayoutVars>
          <dgm:bulletEnabled val="1"/>
        </dgm:presLayoutVars>
      </dgm:prSet>
      <dgm:spPr/>
      <dgm:t>
        <a:bodyPr/>
        <a:lstStyle/>
        <a:p>
          <a:endParaRPr lang="en-US"/>
        </a:p>
      </dgm:t>
    </dgm:pt>
    <dgm:pt modelId="{0EA3A2C4-ECFA-4B2E-AD7C-E3FBBE690C3D}" type="pres">
      <dgm:prSet presAssocID="{193ECA0D-58CC-4E83-BF78-A85A00932F97}" presName="middleSibTrans" presStyleCnt="0"/>
      <dgm:spPr/>
    </dgm:pt>
    <dgm:pt modelId="{A17F1251-6C30-4170-8577-BDD7CFCFF6E6}" type="pres">
      <dgm:prSet presAssocID="{12516067-ED8F-46AD-A0AD-187CE0CC668E}" presName="mChild" presStyleLbl="fgAcc1" presStyleIdx="3" presStyleCnt="6">
        <dgm:presLayoutVars>
          <dgm:bulletEnabled val="1"/>
        </dgm:presLayoutVars>
      </dgm:prSet>
      <dgm:spPr/>
      <dgm:t>
        <a:bodyPr/>
        <a:lstStyle/>
        <a:p>
          <a:endParaRPr lang="en-US"/>
        </a:p>
      </dgm:t>
    </dgm:pt>
    <dgm:pt modelId="{559EDF3A-9157-47FF-8BBE-5AC21B23C4A5}" type="pres">
      <dgm:prSet presAssocID="{55EAC537-1854-49B7-BFE7-D4C983EA7D5F}" presName="centerBox" presStyleCnt="0"/>
      <dgm:spPr/>
    </dgm:pt>
    <dgm:pt modelId="{6A162379-54B7-4FB2-A9F1-AE153E681151}" type="pres">
      <dgm:prSet presAssocID="{55EAC537-1854-49B7-BFE7-D4C983EA7D5F}" presName="centerBoxParent" presStyleLbl="node1" presStyleIdx="2" presStyleCnt="3"/>
      <dgm:spPr/>
      <dgm:t>
        <a:bodyPr/>
        <a:lstStyle/>
        <a:p>
          <a:endParaRPr lang="en-US"/>
        </a:p>
      </dgm:t>
    </dgm:pt>
    <dgm:pt modelId="{9D64FD5E-9D3A-4BDF-9099-215938235515}" type="pres">
      <dgm:prSet presAssocID="{55EAC537-1854-49B7-BFE7-D4C983EA7D5F}" presName="centerBoxChildren" presStyleCnt="0"/>
      <dgm:spPr/>
    </dgm:pt>
    <dgm:pt modelId="{64680545-5054-404E-BDE8-423A40DAA7EA}" type="pres">
      <dgm:prSet presAssocID="{DDAEAD2A-76DF-44B0-92CA-D1B459F96094}" presName="cChild" presStyleLbl="fgAcc1" presStyleIdx="4" presStyleCnt="6">
        <dgm:presLayoutVars>
          <dgm:bulletEnabled val="1"/>
        </dgm:presLayoutVars>
      </dgm:prSet>
      <dgm:spPr/>
      <dgm:t>
        <a:bodyPr/>
        <a:lstStyle/>
        <a:p>
          <a:endParaRPr lang="en-US"/>
        </a:p>
      </dgm:t>
    </dgm:pt>
    <dgm:pt modelId="{B6212635-EF2E-4E3C-B173-ECF494A71D7C}" type="pres">
      <dgm:prSet presAssocID="{2C5C8B98-F320-4701-85E8-D3C51785511D}" presName="centerSibTrans" presStyleCnt="0"/>
      <dgm:spPr/>
    </dgm:pt>
    <dgm:pt modelId="{B5CFE4C8-ABD9-4A0C-8286-F32F898A8D1D}" type="pres">
      <dgm:prSet presAssocID="{6B5D74F2-9665-4002-AAFF-B291521492B1}" presName="cChild" presStyleLbl="fgAcc1" presStyleIdx="5" presStyleCnt="6">
        <dgm:presLayoutVars>
          <dgm:bulletEnabled val="1"/>
        </dgm:presLayoutVars>
      </dgm:prSet>
      <dgm:spPr/>
      <dgm:t>
        <a:bodyPr/>
        <a:lstStyle/>
        <a:p>
          <a:endParaRPr lang="en-US"/>
        </a:p>
      </dgm:t>
    </dgm:pt>
  </dgm:ptLst>
  <dgm:cxnLst>
    <dgm:cxn modelId="{D3614DA4-8239-4518-BFDD-6BBC5DADFBE0}" type="presOf" srcId="{9918E912-87D1-41D0-A352-97586DB4257F}" destId="{F3363DAC-DE68-4FE7-9894-8F1D3DC6979A}" srcOrd="0" destOrd="0" presId="urn:microsoft.com/office/officeart/2005/8/layout/target2"/>
    <dgm:cxn modelId="{CB987990-BA6D-46A0-8853-42AA7E81C75D}" srcId="{9918E912-87D1-41D0-A352-97586DB4257F}" destId="{366702ED-B8ED-455B-ABDC-BA671701A6D2}" srcOrd="0" destOrd="0" parTransId="{F5A4A6FC-DF19-42FB-85A7-5D6E2B2E7302}" sibTransId="{C220A5EF-2E6F-4DC0-AC1F-580B7DDDB53E}"/>
    <dgm:cxn modelId="{4F2D1DB0-13AF-48C7-B2CD-12EF571435E1}" srcId="{55EAC537-1854-49B7-BFE7-D4C983EA7D5F}" destId="{9918E912-87D1-41D0-A352-97586DB4257F}" srcOrd="0" destOrd="0" parTransId="{A41DC6FD-C4B9-4807-A6E5-4F6DC101B0C7}" sibTransId="{AF74BC5F-6DC6-4E83-B141-95146E2E625B}"/>
    <dgm:cxn modelId="{35DB3E72-0ADF-4178-A2D8-DF1AE2CA88F4}" srcId="{55EAC537-1854-49B7-BFE7-D4C983EA7D5F}" destId="{0A83A620-A721-415D-919D-FF50F47C3F19}" srcOrd="2" destOrd="0" parTransId="{C8C68BED-72A9-483C-A223-0D154CEAB26A}" sibTransId="{493443AE-4C49-43BD-87EE-1959EE781208}"/>
    <dgm:cxn modelId="{274E2659-ED28-4C6D-86DD-3B84C12D7A58}" type="presOf" srcId="{6B5D74F2-9665-4002-AAFF-B291521492B1}" destId="{B5CFE4C8-ABD9-4A0C-8286-F32F898A8D1D}" srcOrd="0" destOrd="0" presId="urn:microsoft.com/office/officeart/2005/8/layout/target2"/>
    <dgm:cxn modelId="{A0F83BFA-2CBC-4354-9D5C-9A604888F21C}" srcId="{9918E912-87D1-41D0-A352-97586DB4257F}" destId="{7BA89278-272B-4DCD-985E-C956A5F87A7D}" srcOrd="1" destOrd="0" parTransId="{61E9E795-6A95-4605-922B-C00D5B03D596}" sibTransId="{2680FE53-1691-4C91-ACD8-BE9C313B3D31}"/>
    <dgm:cxn modelId="{F40085AB-59E5-44EB-B584-65F3C57893BF}" srcId="{2F23177A-CD76-4718-AF8D-DA2731042078}" destId="{8A56316C-4CCF-4B9B-902F-D0010EFF6731}" srcOrd="0" destOrd="0" parTransId="{94A9823F-FC30-441D-88BD-714DD7799BBA}" sibTransId="{193ECA0D-58CC-4E83-BF78-A85A00932F97}"/>
    <dgm:cxn modelId="{5834068B-AEE1-4696-952F-03B3A5B8F0A0}" type="presOf" srcId="{8A56316C-4CCF-4B9B-902F-D0010EFF6731}" destId="{85494F31-F1CB-4DD1-AC18-B529E73D8A30}" srcOrd="0" destOrd="0" presId="urn:microsoft.com/office/officeart/2005/8/layout/target2"/>
    <dgm:cxn modelId="{3680E285-615A-4DF3-88FB-7DB18B9ABAD9}" type="presOf" srcId="{DDAEAD2A-76DF-44B0-92CA-D1B459F96094}" destId="{64680545-5054-404E-BDE8-423A40DAA7EA}" srcOrd="0" destOrd="0" presId="urn:microsoft.com/office/officeart/2005/8/layout/target2"/>
    <dgm:cxn modelId="{D39389C2-3145-4429-AE57-1BD8F734B6D7}" srcId="{2F23177A-CD76-4718-AF8D-DA2731042078}" destId="{12516067-ED8F-46AD-A0AD-187CE0CC668E}" srcOrd="1" destOrd="0" parTransId="{2B2D36D9-1F02-40E5-B422-ECB650364782}" sibTransId="{6DC4C48F-F5EC-4E82-B6AC-D79857DA1C41}"/>
    <dgm:cxn modelId="{7CA9C3D9-1E49-4165-8DFB-475FE57A544A}" srcId="{55EAC537-1854-49B7-BFE7-D4C983EA7D5F}" destId="{2F23177A-CD76-4718-AF8D-DA2731042078}" srcOrd="1" destOrd="0" parTransId="{A41C898C-1F17-4DE7-A5C2-FADC91E1D78D}" sibTransId="{E598B078-77D1-4592-B931-7A0CCD9E8025}"/>
    <dgm:cxn modelId="{670B86D8-8BAA-4783-8D68-2F4ED87486FC}" srcId="{0A83A620-A721-415D-919D-FF50F47C3F19}" destId="{6B5D74F2-9665-4002-AAFF-B291521492B1}" srcOrd="1" destOrd="0" parTransId="{841F589E-56D0-462D-8071-445825BF31F6}" sibTransId="{26DF35A7-F7EB-4BAB-BFB8-CC453110C37B}"/>
    <dgm:cxn modelId="{E8128E78-151B-458B-A2C1-E92E6CD8790E}" type="presOf" srcId="{55EAC537-1854-49B7-BFE7-D4C983EA7D5F}" destId="{B40CD710-5CF1-4A9C-90DC-34281F53E815}" srcOrd="0" destOrd="0" presId="urn:microsoft.com/office/officeart/2005/8/layout/target2"/>
    <dgm:cxn modelId="{CFB5CCFF-D29A-455B-8202-CE2B9ED0A904}" type="presOf" srcId="{0A83A620-A721-415D-919D-FF50F47C3F19}" destId="{6A162379-54B7-4FB2-A9F1-AE153E681151}" srcOrd="0" destOrd="0" presId="urn:microsoft.com/office/officeart/2005/8/layout/target2"/>
    <dgm:cxn modelId="{23E6BCF3-D820-4B65-98C6-C76B707B1AA3}" type="presOf" srcId="{7BA89278-272B-4DCD-985E-C956A5F87A7D}" destId="{0AB0180F-CC09-4DEA-8CBA-AB088DFB6CEE}" srcOrd="0" destOrd="0" presId="urn:microsoft.com/office/officeart/2005/8/layout/target2"/>
    <dgm:cxn modelId="{735E0549-DF48-4392-A25B-CC5F5C584BF4}" srcId="{0A83A620-A721-415D-919D-FF50F47C3F19}" destId="{DDAEAD2A-76DF-44B0-92CA-D1B459F96094}" srcOrd="0" destOrd="0" parTransId="{66493C55-2773-421C-AF11-BD8D44611F96}" sibTransId="{2C5C8B98-F320-4701-85E8-D3C51785511D}"/>
    <dgm:cxn modelId="{2F8A2514-32D9-4314-AB8E-5843544A3D8B}" type="presOf" srcId="{366702ED-B8ED-455B-ABDC-BA671701A6D2}" destId="{D1916CAB-D193-4211-9638-4C2F759EAA83}" srcOrd="0" destOrd="0" presId="urn:microsoft.com/office/officeart/2005/8/layout/target2"/>
    <dgm:cxn modelId="{FB59B7CE-BD38-4FAE-919F-1B13A12BEEEA}" type="presOf" srcId="{12516067-ED8F-46AD-A0AD-187CE0CC668E}" destId="{A17F1251-6C30-4170-8577-BDD7CFCFF6E6}" srcOrd="0" destOrd="0" presId="urn:microsoft.com/office/officeart/2005/8/layout/target2"/>
    <dgm:cxn modelId="{BCEDDB2B-D75B-4CCD-BCF7-1C286488A82B}" type="presOf" srcId="{2F23177A-CD76-4718-AF8D-DA2731042078}" destId="{62319DD0-CA66-43FD-9036-9BDF59EF4379}" srcOrd="0" destOrd="0" presId="urn:microsoft.com/office/officeart/2005/8/layout/target2"/>
    <dgm:cxn modelId="{77B2FFA4-35F0-45DD-97CE-3211FBAFEEBA}" type="presParOf" srcId="{B40CD710-5CF1-4A9C-90DC-34281F53E815}" destId="{052E709E-7C0C-49DE-BE3B-7B3D969702F7}" srcOrd="0" destOrd="0" presId="urn:microsoft.com/office/officeart/2005/8/layout/target2"/>
    <dgm:cxn modelId="{B444C5CE-FC0F-4E2B-A2D7-87556888B0FF}" type="presParOf" srcId="{052E709E-7C0C-49DE-BE3B-7B3D969702F7}" destId="{F3363DAC-DE68-4FE7-9894-8F1D3DC6979A}" srcOrd="0" destOrd="0" presId="urn:microsoft.com/office/officeart/2005/8/layout/target2"/>
    <dgm:cxn modelId="{9856ABF9-2066-443D-AD80-F65C4EE46560}" type="presParOf" srcId="{052E709E-7C0C-49DE-BE3B-7B3D969702F7}" destId="{EB4A03DF-21DA-4CDF-A899-FBFA07A83F34}" srcOrd="1" destOrd="0" presId="urn:microsoft.com/office/officeart/2005/8/layout/target2"/>
    <dgm:cxn modelId="{4FF8098E-0F20-4F09-8556-126C5F6DD3AD}" type="presParOf" srcId="{EB4A03DF-21DA-4CDF-A899-FBFA07A83F34}" destId="{D1916CAB-D193-4211-9638-4C2F759EAA83}" srcOrd="0" destOrd="0" presId="urn:microsoft.com/office/officeart/2005/8/layout/target2"/>
    <dgm:cxn modelId="{3B592EC2-FFC1-4A86-8D83-9688C13D9802}" type="presParOf" srcId="{EB4A03DF-21DA-4CDF-A899-FBFA07A83F34}" destId="{860C5EB1-38F6-4334-89A8-265443BE79F4}" srcOrd="1" destOrd="0" presId="urn:microsoft.com/office/officeart/2005/8/layout/target2"/>
    <dgm:cxn modelId="{BA2D36F5-1DA0-49A0-9A9D-08E1A279D7B3}" type="presParOf" srcId="{EB4A03DF-21DA-4CDF-A899-FBFA07A83F34}" destId="{0AB0180F-CC09-4DEA-8CBA-AB088DFB6CEE}" srcOrd="2" destOrd="0" presId="urn:microsoft.com/office/officeart/2005/8/layout/target2"/>
    <dgm:cxn modelId="{4DB21E8B-196B-4A53-82E5-3BDCEC09B882}" type="presParOf" srcId="{B40CD710-5CF1-4A9C-90DC-34281F53E815}" destId="{521885A1-C9BC-4992-8292-8BF3BA8F6AAD}" srcOrd="1" destOrd="0" presId="urn:microsoft.com/office/officeart/2005/8/layout/target2"/>
    <dgm:cxn modelId="{ECCB5616-EA01-4B89-AC5F-AEB360027343}" type="presParOf" srcId="{521885A1-C9BC-4992-8292-8BF3BA8F6AAD}" destId="{62319DD0-CA66-43FD-9036-9BDF59EF4379}" srcOrd="0" destOrd="0" presId="urn:microsoft.com/office/officeart/2005/8/layout/target2"/>
    <dgm:cxn modelId="{38647E85-2940-414C-BE4B-F1BDAF16BB56}" type="presParOf" srcId="{521885A1-C9BC-4992-8292-8BF3BA8F6AAD}" destId="{4A38B7B3-76C7-4B32-B706-BF3A19BD0363}" srcOrd="1" destOrd="0" presId="urn:microsoft.com/office/officeart/2005/8/layout/target2"/>
    <dgm:cxn modelId="{F9034F3D-4DE0-4CDA-9AEF-933A117E855B}" type="presParOf" srcId="{4A38B7B3-76C7-4B32-B706-BF3A19BD0363}" destId="{85494F31-F1CB-4DD1-AC18-B529E73D8A30}" srcOrd="0" destOrd="0" presId="urn:microsoft.com/office/officeart/2005/8/layout/target2"/>
    <dgm:cxn modelId="{6BDA1A32-9526-4CE3-B940-81787BD98946}" type="presParOf" srcId="{4A38B7B3-76C7-4B32-B706-BF3A19BD0363}" destId="{0EA3A2C4-ECFA-4B2E-AD7C-E3FBBE690C3D}" srcOrd="1" destOrd="0" presId="urn:microsoft.com/office/officeart/2005/8/layout/target2"/>
    <dgm:cxn modelId="{49A78636-8AD5-425C-AC9C-67CE0FD8BA22}" type="presParOf" srcId="{4A38B7B3-76C7-4B32-B706-BF3A19BD0363}" destId="{A17F1251-6C30-4170-8577-BDD7CFCFF6E6}" srcOrd="2" destOrd="0" presId="urn:microsoft.com/office/officeart/2005/8/layout/target2"/>
    <dgm:cxn modelId="{95DFFED3-9FA4-43F8-9E9A-D08D2F1557EC}" type="presParOf" srcId="{B40CD710-5CF1-4A9C-90DC-34281F53E815}" destId="{559EDF3A-9157-47FF-8BBE-5AC21B23C4A5}" srcOrd="2" destOrd="0" presId="urn:microsoft.com/office/officeart/2005/8/layout/target2"/>
    <dgm:cxn modelId="{9032EA67-8688-4041-905F-F0AE120A936A}" type="presParOf" srcId="{559EDF3A-9157-47FF-8BBE-5AC21B23C4A5}" destId="{6A162379-54B7-4FB2-A9F1-AE153E681151}" srcOrd="0" destOrd="0" presId="urn:microsoft.com/office/officeart/2005/8/layout/target2"/>
    <dgm:cxn modelId="{3C2DCB90-0AE0-4556-90ED-2B7564F26BC6}" type="presParOf" srcId="{559EDF3A-9157-47FF-8BBE-5AC21B23C4A5}" destId="{9D64FD5E-9D3A-4BDF-9099-215938235515}" srcOrd="1" destOrd="0" presId="urn:microsoft.com/office/officeart/2005/8/layout/target2"/>
    <dgm:cxn modelId="{C5D90F52-CFE2-4640-9441-04ED1C3A26CA}" type="presParOf" srcId="{9D64FD5E-9D3A-4BDF-9099-215938235515}" destId="{64680545-5054-404E-BDE8-423A40DAA7EA}" srcOrd="0" destOrd="0" presId="urn:microsoft.com/office/officeart/2005/8/layout/target2"/>
    <dgm:cxn modelId="{10FBC249-55C7-4EE0-9510-12A0F6F95ACD}" type="presParOf" srcId="{9D64FD5E-9D3A-4BDF-9099-215938235515}" destId="{B6212635-EF2E-4E3C-B173-ECF494A71D7C}" srcOrd="1" destOrd="0" presId="urn:microsoft.com/office/officeart/2005/8/layout/target2"/>
    <dgm:cxn modelId="{5DEF7246-E14A-4835-971D-8DA5D1C79E7A}" type="presParOf" srcId="{9D64FD5E-9D3A-4BDF-9099-215938235515}" destId="{B5CFE4C8-ABD9-4A0C-8286-F32F898A8D1D}"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63DAC-DE68-4FE7-9894-8F1D3DC6979A}">
      <dsp:nvSpPr>
        <dsp:cNvPr id="0" name=""/>
        <dsp:cNvSpPr/>
      </dsp:nvSpPr>
      <dsp:spPr>
        <a:xfrm>
          <a:off x="0" y="0"/>
          <a:ext cx="8789772" cy="5478161"/>
        </a:xfrm>
        <a:prstGeom prst="roundRect">
          <a:avLst>
            <a:gd name="adj" fmla="val 8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4251662" numCol="1" spcCol="1270" anchor="t" anchorCtr="0">
          <a:noAutofit/>
        </a:bodyPr>
        <a:lstStyle/>
        <a:p>
          <a:pPr lvl="0" algn="l" defTabSz="1911350">
            <a:lnSpc>
              <a:spcPct val="90000"/>
            </a:lnSpc>
            <a:spcBef>
              <a:spcPct val="0"/>
            </a:spcBef>
            <a:spcAft>
              <a:spcPct val="35000"/>
            </a:spcAft>
          </a:pPr>
          <a:r>
            <a:rPr lang="en-US" sz="4300" kern="1200" dirty="0"/>
            <a:t>National level </a:t>
          </a:r>
        </a:p>
      </dsp:txBody>
      <dsp:txXfrm>
        <a:off x="136382" y="136382"/>
        <a:ext cx="8517008" cy="5205397"/>
      </dsp:txXfrm>
    </dsp:sp>
    <dsp:sp modelId="{D1916CAB-D193-4211-9638-4C2F759EAA83}">
      <dsp:nvSpPr>
        <dsp:cNvPr id="0" name=""/>
        <dsp:cNvSpPr/>
      </dsp:nvSpPr>
      <dsp:spPr>
        <a:xfrm>
          <a:off x="219744" y="1369540"/>
          <a:ext cx="1318465" cy="2293695"/>
        </a:xfrm>
        <a:prstGeom prst="roundRect">
          <a:avLst>
            <a:gd name="adj" fmla="val 105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National level planning and budgeting</a:t>
          </a:r>
        </a:p>
        <a:p>
          <a:pPr lvl="0" algn="ctr" defTabSz="533400">
            <a:lnSpc>
              <a:spcPct val="90000"/>
            </a:lnSpc>
            <a:spcBef>
              <a:spcPct val="0"/>
            </a:spcBef>
            <a:spcAft>
              <a:spcPct val="35000"/>
            </a:spcAft>
          </a:pPr>
          <a:r>
            <a:rPr lang="en-US" sz="1200" b="1" kern="1200" dirty="0">
              <a:solidFill>
                <a:schemeClr val="tx1"/>
              </a:solidFill>
            </a:rPr>
            <a:t>National </a:t>
          </a:r>
          <a:r>
            <a:rPr lang="en-US" sz="1200" b="1" kern="1200" dirty="0" err="1">
              <a:solidFill>
                <a:schemeClr val="tx1"/>
              </a:solidFill>
            </a:rPr>
            <a:t>Programmes</a:t>
          </a:r>
          <a:endParaRPr lang="en-US" sz="1200" b="1" kern="1200" dirty="0">
            <a:solidFill>
              <a:schemeClr val="tx1"/>
            </a:solidFill>
          </a:endParaRPr>
        </a:p>
      </dsp:txBody>
      <dsp:txXfrm>
        <a:off x="260291" y="1410087"/>
        <a:ext cx="1237371" cy="2212601"/>
      </dsp:txXfrm>
    </dsp:sp>
    <dsp:sp modelId="{0AB0180F-CC09-4DEA-8CBA-AB088DFB6CEE}">
      <dsp:nvSpPr>
        <dsp:cNvPr id="0" name=""/>
        <dsp:cNvSpPr/>
      </dsp:nvSpPr>
      <dsp:spPr>
        <a:xfrm>
          <a:off x="219744" y="3714352"/>
          <a:ext cx="1318465" cy="1486700"/>
        </a:xfrm>
        <a:prstGeom prst="roundRect">
          <a:avLst>
            <a:gd name="adj" fmla="val 105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National Adaptation Plan </a:t>
          </a:r>
        </a:p>
        <a:p>
          <a:pPr lvl="0" algn="ctr" defTabSz="533400">
            <a:lnSpc>
              <a:spcPct val="90000"/>
            </a:lnSpc>
            <a:spcBef>
              <a:spcPct val="0"/>
            </a:spcBef>
            <a:spcAft>
              <a:spcPct val="35000"/>
            </a:spcAft>
          </a:pPr>
          <a:r>
            <a:rPr lang="en-US" sz="1200" kern="1200" dirty="0">
              <a:solidFill>
                <a:srgbClr val="FF0000"/>
              </a:solidFill>
            </a:rPr>
            <a:t>(incl. agriculture) </a:t>
          </a:r>
        </a:p>
      </dsp:txBody>
      <dsp:txXfrm>
        <a:off x="260291" y="3754899"/>
        <a:ext cx="1237371" cy="1405606"/>
      </dsp:txXfrm>
    </dsp:sp>
    <dsp:sp modelId="{62319DD0-CA66-43FD-9036-9BDF59EF4379}">
      <dsp:nvSpPr>
        <dsp:cNvPr id="0" name=""/>
        <dsp:cNvSpPr/>
      </dsp:nvSpPr>
      <dsp:spPr>
        <a:xfrm>
          <a:off x="1757954" y="1369540"/>
          <a:ext cx="6812073" cy="3834712"/>
        </a:xfrm>
        <a:prstGeom prst="roundRect">
          <a:avLst>
            <a:gd name="adj" fmla="val 10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2435043" numCol="1" spcCol="1270" anchor="t" anchorCtr="0">
          <a:noAutofit/>
        </a:bodyPr>
        <a:lstStyle/>
        <a:p>
          <a:pPr lvl="0" algn="l" defTabSz="1911350">
            <a:lnSpc>
              <a:spcPct val="90000"/>
            </a:lnSpc>
            <a:spcBef>
              <a:spcPct val="0"/>
            </a:spcBef>
            <a:spcAft>
              <a:spcPct val="35000"/>
            </a:spcAft>
          </a:pPr>
          <a:r>
            <a:rPr lang="en-US" sz="4300" kern="1200" dirty="0">
              <a:solidFill>
                <a:srgbClr val="FF0000"/>
              </a:solidFill>
            </a:rPr>
            <a:t>Sector level  </a:t>
          </a:r>
        </a:p>
      </dsp:txBody>
      <dsp:txXfrm>
        <a:off x="1875885" y="1487471"/>
        <a:ext cx="6576211" cy="3598850"/>
      </dsp:txXfrm>
    </dsp:sp>
    <dsp:sp modelId="{85494F31-F1CB-4DD1-AC18-B529E73D8A30}">
      <dsp:nvSpPr>
        <dsp:cNvPr id="0" name=""/>
        <dsp:cNvSpPr/>
      </dsp:nvSpPr>
      <dsp:spPr>
        <a:xfrm>
          <a:off x="1928256" y="2711689"/>
          <a:ext cx="1362414" cy="1070180"/>
        </a:xfrm>
        <a:prstGeom prst="roundRect">
          <a:avLst>
            <a:gd name="adj" fmla="val 105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Sectoral planning and budgeting </a:t>
          </a:r>
        </a:p>
        <a:p>
          <a:pPr lvl="0" algn="ctr" defTabSz="533400">
            <a:lnSpc>
              <a:spcPct val="90000"/>
            </a:lnSpc>
            <a:spcBef>
              <a:spcPct val="0"/>
            </a:spcBef>
            <a:spcAft>
              <a:spcPct val="35000"/>
            </a:spcAft>
          </a:pPr>
          <a:r>
            <a:rPr lang="en-US" sz="1200" b="1" kern="1200" dirty="0"/>
            <a:t>Sector-specific </a:t>
          </a:r>
          <a:r>
            <a:rPr lang="en-US" sz="1200" b="1" kern="1200" dirty="0" err="1"/>
            <a:t>programmes</a:t>
          </a:r>
          <a:r>
            <a:rPr lang="en-US" sz="1200" b="1" kern="1200" dirty="0"/>
            <a:t> </a:t>
          </a:r>
        </a:p>
      </dsp:txBody>
      <dsp:txXfrm>
        <a:off x="1961168" y="2744601"/>
        <a:ext cx="1296590" cy="1004356"/>
      </dsp:txXfrm>
    </dsp:sp>
    <dsp:sp modelId="{A17F1251-6C30-4170-8577-BDD7CFCFF6E6}">
      <dsp:nvSpPr>
        <dsp:cNvPr id="0" name=""/>
        <dsp:cNvSpPr/>
      </dsp:nvSpPr>
      <dsp:spPr>
        <a:xfrm>
          <a:off x="1928256" y="3845862"/>
          <a:ext cx="1362414" cy="1070180"/>
        </a:xfrm>
        <a:prstGeom prst="roundRect">
          <a:avLst>
            <a:gd name="adj" fmla="val 105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rgbClr val="00B050"/>
              </a:solidFill>
            </a:rPr>
            <a:t>(</a:t>
          </a:r>
          <a:r>
            <a:rPr lang="en-US" sz="1200" kern="1200" dirty="0">
              <a:solidFill>
                <a:srgbClr val="FF0000"/>
              </a:solidFill>
            </a:rPr>
            <a:t>Climate Smart) </a:t>
          </a:r>
          <a:r>
            <a:rPr lang="en-US" sz="1200" b="1" kern="1200" dirty="0">
              <a:solidFill>
                <a:srgbClr val="FF0000"/>
              </a:solidFill>
            </a:rPr>
            <a:t>Agriculture Strategy </a:t>
          </a:r>
          <a:r>
            <a:rPr lang="en-US" sz="1200" kern="1200" dirty="0">
              <a:solidFill>
                <a:srgbClr val="FF0000"/>
              </a:solidFill>
            </a:rPr>
            <a:t>(incl. adaptation) </a:t>
          </a:r>
        </a:p>
      </dsp:txBody>
      <dsp:txXfrm>
        <a:off x="1961168" y="3878774"/>
        <a:ext cx="1296590" cy="1004356"/>
      </dsp:txXfrm>
    </dsp:sp>
    <dsp:sp modelId="{6A162379-54B7-4FB2-A9F1-AE153E681151}">
      <dsp:nvSpPr>
        <dsp:cNvPr id="0" name=""/>
        <dsp:cNvSpPr/>
      </dsp:nvSpPr>
      <dsp:spPr>
        <a:xfrm>
          <a:off x="3471959" y="2739080"/>
          <a:ext cx="4878323" cy="2191264"/>
        </a:xfrm>
        <a:prstGeom prst="roundRect">
          <a:avLst>
            <a:gd name="adj" fmla="val 105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236847" numCol="1" spcCol="1270" anchor="t" anchorCtr="0">
          <a:noAutofit/>
        </a:bodyPr>
        <a:lstStyle/>
        <a:p>
          <a:pPr lvl="0" algn="l" defTabSz="1911350">
            <a:lnSpc>
              <a:spcPct val="90000"/>
            </a:lnSpc>
            <a:spcBef>
              <a:spcPct val="0"/>
            </a:spcBef>
            <a:spcAft>
              <a:spcPct val="35000"/>
            </a:spcAft>
          </a:pPr>
          <a:r>
            <a:rPr lang="en-US" sz="4300" kern="1200" dirty="0"/>
            <a:t>Local level</a:t>
          </a:r>
        </a:p>
      </dsp:txBody>
      <dsp:txXfrm>
        <a:off x="3539348" y="2806469"/>
        <a:ext cx="4743545" cy="2056486"/>
      </dsp:txXfrm>
    </dsp:sp>
    <dsp:sp modelId="{64680545-5054-404E-BDE8-423A40DAA7EA}">
      <dsp:nvSpPr>
        <dsp:cNvPr id="0" name=""/>
        <dsp:cNvSpPr/>
      </dsp:nvSpPr>
      <dsp:spPr>
        <a:xfrm>
          <a:off x="3593918" y="3725149"/>
          <a:ext cx="2283260" cy="986068"/>
        </a:xfrm>
        <a:prstGeom prst="roundRect">
          <a:avLst>
            <a:gd name="adj" fmla="val 105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Sub-national/municipal level planning and budgeting</a:t>
          </a:r>
        </a:p>
        <a:p>
          <a:pPr lvl="0" algn="ctr" defTabSz="533400">
            <a:lnSpc>
              <a:spcPct val="90000"/>
            </a:lnSpc>
            <a:spcBef>
              <a:spcPct val="0"/>
            </a:spcBef>
            <a:spcAft>
              <a:spcPct val="35000"/>
            </a:spcAft>
          </a:pPr>
          <a:r>
            <a:rPr lang="en-US" sz="1200" b="1" kern="1200" dirty="0" err="1"/>
            <a:t>Programmes</a:t>
          </a:r>
          <a:r>
            <a:rPr lang="en-US" sz="1200" b="1" kern="1200" dirty="0"/>
            <a:t> and projects </a:t>
          </a:r>
        </a:p>
      </dsp:txBody>
      <dsp:txXfrm>
        <a:off x="3624243" y="3755474"/>
        <a:ext cx="2222610" cy="925418"/>
      </dsp:txXfrm>
    </dsp:sp>
    <dsp:sp modelId="{B5CFE4C8-ABD9-4A0C-8286-F32F898A8D1D}">
      <dsp:nvSpPr>
        <dsp:cNvPr id="0" name=""/>
        <dsp:cNvSpPr/>
      </dsp:nvSpPr>
      <dsp:spPr>
        <a:xfrm>
          <a:off x="5942135" y="3725149"/>
          <a:ext cx="2283260" cy="986068"/>
        </a:xfrm>
        <a:prstGeom prst="roundRect">
          <a:avLst>
            <a:gd name="adj" fmla="val 105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rgbClr val="FF0000"/>
              </a:solidFill>
            </a:rPr>
            <a:t>Impact evaluation of  agriculture and adaptation </a:t>
          </a:r>
          <a:r>
            <a:rPr lang="en-US" sz="1200" kern="1200" dirty="0" err="1">
              <a:solidFill>
                <a:srgbClr val="FF0000"/>
              </a:solidFill>
            </a:rPr>
            <a:t>programmes</a:t>
          </a:r>
          <a:r>
            <a:rPr lang="en-US" sz="1200" kern="1200" dirty="0">
              <a:solidFill>
                <a:srgbClr val="FF0000"/>
              </a:solidFill>
            </a:rPr>
            <a:t> </a:t>
          </a:r>
        </a:p>
      </dsp:txBody>
      <dsp:txXfrm>
        <a:off x="5972460" y="3755474"/>
        <a:ext cx="2222610" cy="92541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782B2-AA23-4F9B-8CFB-571FDE0809F9}"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9953B-C807-4672-A2CB-B62740E2B29B}" type="slidenum">
              <a:rPr lang="en-GB" smtClean="0"/>
              <a:t>‹#›</a:t>
            </a:fld>
            <a:endParaRPr lang="en-GB"/>
          </a:p>
        </p:txBody>
      </p:sp>
    </p:spTree>
    <p:extLst>
      <p:ext uri="{BB962C8B-B14F-4D97-AF65-F5344CB8AC3E}">
        <p14:creationId xmlns:p14="http://schemas.microsoft.com/office/powerpoint/2010/main" val="235311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4</a:t>
            </a:fld>
            <a:endParaRPr lang="en-GB"/>
          </a:p>
        </p:txBody>
      </p:sp>
    </p:spTree>
    <p:extLst>
      <p:ext uri="{BB962C8B-B14F-4D97-AF65-F5344CB8AC3E}">
        <p14:creationId xmlns:p14="http://schemas.microsoft.com/office/powerpoint/2010/main" val="323398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NAP Global</a:t>
            </a:r>
            <a:r>
              <a:rPr lang="en-GB" baseline="0" dirty="0" smtClean="0"/>
              <a:t> Network.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13</a:t>
            </a:fld>
            <a:endParaRPr lang="en-GB"/>
          </a:p>
        </p:txBody>
      </p:sp>
    </p:spTree>
    <p:extLst>
      <p:ext uri="{BB962C8B-B14F-4D97-AF65-F5344CB8AC3E}">
        <p14:creationId xmlns:p14="http://schemas.microsoft.com/office/powerpoint/2010/main" val="401077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NAP Global</a:t>
            </a:r>
            <a:r>
              <a:rPr lang="en-GB" baseline="0" dirty="0" smtClean="0"/>
              <a:t> Network.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14</a:t>
            </a:fld>
            <a:endParaRPr lang="en-GB"/>
          </a:p>
        </p:txBody>
      </p:sp>
    </p:spTree>
    <p:extLst>
      <p:ext uri="{BB962C8B-B14F-4D97-AF65-F5344CB8AC3E}">
        <p14:creationId xmlns:p14="http://schemas.microsoft.com/office/powerpoint/2010/main" val="250924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15</a:t>
            </a:fld>
            <a:endParaRPr lang="en-GB"/>
          </a:p>
        </p:txBody>
      </p:sp>
    </p:spTree>
    <p:extLst>
      <p:ext uri="{BB962C8B-B14F-4D97-AF65-F5344CB8AC3E}">
        <p14:creationId xmlns:p14="http://schemas.microsoft.com/office/powerpoint/2010/main" val="200702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17</a:t>
            </a:fld>
            <a:endParaRPr lang="en-GB"/>
          </a:p>
        </p:txBody>
      </p:sp>
    </p:spTree>
    <p:extLst>
      <p:ext uri="{BB962C8B-B14F-4D97-AF65-F5344CB8AC3E}">
        <p14:creationId xmlns:p14="http://schemas.microsoft.com/office/powerpoint/2010/main" val="59143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18</a:t>
            </a:fld>
            <a:endParaRPr lang="en-GB"/>
          </a:p>
        </p:txBody>
      </p:sp>
    </p:spTree>
    <p:extLst>
      <p:ext uri="{BB962C8B-B14F-4D97-AF65-F5344CB8AC3E}">
        <p14:creationId xmlns:p14="http://schemas.microsoft.com/office/powerpoint/2010/main" val="259222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19</a:t>
            </a:fld>
            <a:endParaRPr lang="en-GB"/>
          </a:p>
        </p:txBody>
      </p:sp>
    </p:spTree>
    <p:extLst>
      <p:ext uri="{BB962C8B-B14F-4D97-AF65-F5344CB8AC3E}">
        <p14:creationId xmlns:p14="http://schemas.microsoft.com/office/powerpoint/2010/main" val="415144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20</a:t>
            </a:fld>
            <a:endParaRPr lang="en-GB"/>
          </a:p>
        </p:txBody>
      </p:sp>
    </p:spTree>
    <p:extLst>
      <p:ext uri="{BB962C8B-B14F-4D97-AF65-F5344CB8AC3E}">
        <p14:creationId xmlns:p14="http://schemas.microsoft.com/office/powerpoint/2010/main" val="235044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21</a:t>
            </a:fld>
            <a:endParaRPr lang="en-GB"/>
          </a:p>
        </p:txBody>
      </p:sp>
    </p:spTree>
    <p:extLst>
      <p:ext uri="{BB962C8B-B14F-4D97-AF65-F5344CB8AC3E}">
        <p14:creationId xmlns:p14="http://schemas.microsoft.com/office/powerpoint/2010/main" val="94697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Adaptation GAP Report 2017</a:t>
            </a:r>
          </a:p>
          <a:p>
            <a:r>
              <a:rPr lang="en-US" dirty="0" smtClean="0"/>
              <a:t>More than 40 countries</a:t>
            </a:r>
            <a:r>
              <a:rPr lang="en-US" baseline="0" dirty="0" smtClean="0"/>
              <a:t> are advancing on the themes</a:t>
            </a:r>
            <a:endParaRPr lang="en-US" dirty="0" smtClean="0"/>
          </a:p>
        </p:txBody>
      </p:sp>
      <p:sp>
        <p:nvSpPr>
          <p:cNvPr id="4" name="Slide Number Placeholder 3"/>
          <p:cNvSpPr>
            <a:spLocks noGrp="1"/>
          </p:cNvSpPr>
          <p:nvPr>
            <p:ph type="sldNum" sz="quarter" idx="10"/>
          </p:nvPr>
        </p:nvSpPr>
        <p:spPr/>
        <p:txBody>
          <a:bodyPr/>
          <a:lstStyle/>
          <a:p>
            <a:pPr>
              <a:defRPr/>
            </a:pPr>
            <a:fld id="{4A88360E-3777-49D7-961F-38051D0B273D}" type="slidenum">
              <a:rPr lang="en-GB" altLang="en-US" smtClean="0">
                <a:solidFill>
                  <a:prstClr val="black"/>
                </a:solidFill>
              </a:rPr>
              <a:pPr>
                <a:defRPr/>
              </a:pPr>
              <a:t>22</a:t>
            </a:fld>
            <a:endParaRPr lang="en-GB" altLang="en-US">
              <a:solidFill>
                <a:prstClr val="black"/>
              </a:solidFill>
            </a:endParaRPr>
          </a:p>
        </p:txBody>
      </p:sp>
    </p:spTree>
    <p:extLst>
      <p:ext uri="{BB962C8B-B14F-4D97-AF65-F5344CB8AC3E}">
        <p14:creationId xmlns:p14="http://schemas.microsoft.com/office/powerpoint/2010/main" val="2152942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23</a:t>
            </a:fld>
            <a:endParaRPr lang="en-GB"/>
          </a:p>
        </p:txBody>
      </p:sp>
    </p:spTree>
    <p:extLst>
      <p:ext uri="{BB962C8B-B14F-4D97-AF65-F5344CB8AC3E}">
        <p14:creationId xmlns:p14="http://schemas.microsoft.com/office/powerpoint/2010/main" val="232426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5</a:t>
            </a:fld>
            <a:endParaRPr lang="en-GB"/>
          </a:p>
        </p:txBody>
      </p:sp>
    </p:spTree>
    <p:extLst>
      <p:ext uri="{BB962C8B-B14F-4D97-AF65-F5344CB8AC3E}">
        <p14:creationId xmlns:p14="http://schemas.microsoft.com/office/powerpoint/2010/main" val="45233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24</a:t>
            </a:fld>
            <a:endParaRPr lang="en-GB"/>
          </a:p>
        </p:txBody>
      </p:sp>
    </p:spTree>
    <p:extLst>
      <p:ext uri="{BB962C8B-B14F-4D97-AF65-F5344CB8AC3E}">
        <p14:creationId xmlns:p14="http://schemas.microsoft.com/office/powerpoint/2010/main" val="173356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25</a:t>
            </a:fld>
            <a:endParaRPr lang="en-GB"/>
          </a:p>
        </p:txBody>
      </p:sp>
    </p:spTree>
    <p:extLst>
      <p:ext uri="{BB962C8B-B14F-4D97-AF65-F5344CB8AC3E}">
        <p14:creationId xmlns:p14="http://schemas.microsoft.com/office/powerpoint/2010/main" val="336204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Input from National Context: </a:t>
            </a:r>
            <a:r>
              <a:rPr lang="en-GB" sz="1200" kern="1200" dirty="0">
                <a:solidFill>
                  <a:schemeClr val="tx1"/>
                </a:solidFill>
                <a:effectLst/>
                <a:latin typeface="+mn-lt"/>
                <a:ea typeface="+mn-ea"/>
                <a:cs typeface="+mn-cs"/>
              </a:rPr>
              <a:t>Existing monitoring systems, M&amp;E frameworks in country: for agriculture, environment, forestry, fisheries for adaptation, for development; at different scales: national, sectoral, sub-national, portfolio and programmatic level</a:t>
            </a:r>
          </a:p>
          <a:p>
            <a:pPr marL="0" indent="0">
              <a:buNone/>
            </a:pPr>
            <a:r>
              <a:rPr lang="en-GB" sz="1200" kern="1200" dirty="0">
                <a:solidFill>
                  <a:schemeClr val="tx1"/>
                </a:solidFill>
                <a:effectLst/>
                <a:latin typeface="+mn-lt"/>
                <a:ea typeface="+mn-ea"/>
                <a:cs typeface="+mn-cs"/>
              </a:rPr>
              <a:t> </a:t>
            </a:r>
            <a:endParaRPr lang="en-GB" dirty="0"/>
          </a:p>
          <a:p>
            <a:pPr marL="228600" indent="-228600">
              <a:buAutoNum type="arabicPeriod"/>
            </a:pPr>
            <a:r>
              <a:rPr lang="en-GB" dirty="0"/>
              <a:t>Split into small groups (15 minutes)</a:t>
            </a:r>
          </a:p>
          <a:p>
            <a:pPr marL="228600" indent="-228600">
              <a:buAutoNum type="arabicPeriod"/>
            </a:pPr>
            <a:r>
              <a:rPr lang="en-GB" dirty="0"/>
              <a:t>Answers to questions are written onto post-its and mapped onto a wall </a:t>
            </a:r>
          </a:p>
          <a:p>
            <a:pPr marL="228600" indent="-228600">
              <a:buAutoNum type="arabicPeriod"/>
            </a:pPr>
            <a:r>
              <a:rPr lang="en-GB" dirty="0"/>
              <a:t>Feedback to plenary and discussion (15 min)</a:t>
            </a:r>
          </a:p>
          <a:p>
            <a:pPr marL="228600" indent="-228600">
              <a:buAutoNum type="arabicPeriod"/>
            </a:pPr>
            <a:r>
              <a:rPr lang="en-GB" dirty="0"/>
              <a:t>Estimated time: 1 hr </a:t>
            </a:r>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26</a:t>
            </a:fld>
            <a:endParaRPr lang="en-GB"/>
          </a:p>
        </p:txBody>
      </p:sp>
    </p:spTree>
    <p:extLst>
      <p:ext uri="{BB962C8B-B14F-4D97-AF65-F5344CB8AC3E}">
        <p14:creationId xmlns:p14="http://schemas.microsoft.com/office/powerpoint/2010/main" val="176251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27</a:t>
            </a:fld>
            <a:endParaRPr lang="en-GB"/>
          </a:p>
        </p:txBody>
      </p:sp>
    </p:spTree>
    <p:extLst>
      <p:ext uri="{BB962C8B-B14F-4D97-AF65-F5344CB8AC3E}">
        <p14:creationId xmlns:p14="http://schemas.microsoft.com/office/powerpoint/2010/main" val="13385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6</a:t>
            </a:fld>
            <a:endParaRPr lang="en-GB"/>
          </a:p>
        </p:txBody>
      </p:sp>
    </p:spTree>
    <p:extLst>
      <p:ext uri="{BB962C8B-B14F-4D97-AF65-F5344CB8AC3E}">
        <p14:creationId xmlns:p14="http://schemas.microsoft.com/office/powerpoint/2010/main" val="190425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7</a:t>
            </a:fld>
            <a:endParaRPr lang="en-GB"/>
          </a:p>
        </p:txBody>
      </p:sp>
    </p:spTree>
    <p:extLst>
      <p:ext uri="{BB962C8B-B14F-4D97-AF65-F5344CB8AC3E}">
        <p14:creationId xmlns:p14="http://schemas.microsoft.com/office/powerpoint/2010/main" val="426553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8</a:t>
            </a:fld>
            <a:endParaRPr lang="en-GB"/>
          </a:p>
        </p:txBody>
      </p:sp>
    </p:spTree>
    <p:extLst>
      <p:ext uri="{BB962C8B-B14F-4D97-AF65-F5344CB8AC3E}">
        <p14:creationId xmlns:p14="http://schemas.microsoft.com/office/powerpoint/2010/main" val="292875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9</a:t>
            </a:fld>
            <a:endParaRPr lang="en-GB"/>
          </a:p>
        </p:txBody>
      </p:sp>
    </p:spTree>
    <p:extLst>
      <p:ext uri="{BB962C8B-B14F-4D97-AF65-F5344CB8AC3E}">
        <p14:creationId xmlns:p14="http://schemas.microsoft.com/office/powerpoint/2010/main" val="21296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43363F6-1A33-48F0-9E44-6DD530C9455E}" type="slidenum">
              <a:rPr lang="en-GB" smtClean="0"/>
              <a:t>10</a:t>
            </a:fld>
            <a:endParaRPr lang="en-GB"/>
          </a:p>
        </p:txBody>
      </p:sp>
    </p:spTree>
    <p:extLst>
      <p:ext uri="{BB962C8B-B14F-4D97-AF65-F5344CB8AC3E}">
        <p14:creationId xmlns:p14="http://schemas.microsoft.com/office/powerpoint/2010/main" val="366656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11</a:t>
            </a:fld>
            <a:endParaRPr lang="en-GB"/>
          </a:p>
        </p:txBody>
      </p:sp>
    </p:spTree>
    <p:extLst>
      <p:ext uri="{BB962C8B-B14F-4D97-AF65-F5344CB8AC3E}">
        <p14:creationId xmlns:p14="http://schemas.microsoft.com/office/powerpoint/2010/main" val="223767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12</a:t>
            </a:fld>
            <a:endParaRPr lang="en-GB"/>
          </a:p>
        </p:txBody>
      </p:sp>
    </p:spTree>
    <p:extLst>
      <p:ext uri="{BB962C8B-B14F-4D97-AF65-F5344CB8AC3E}">
        <p14:creationId xmlns:p14="http://schemas.microsoft.com/office/powerpoint/2010/main" val="75074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4547" y="471638"/>
            <a:ext cx="5669280" cy="2358189"/>
          </a:xfrm>
        </p:spPr>
        <p:txBody>
          <a:bodyPr anchor="t">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76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1988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73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96562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439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4" name="Rectangle 13" title="Background Shape"/>
          <p:cNvSpPr/>
          <p:nvPr userDrawn="1"/>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6511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3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23527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07857" y="904784"/>
            <a:ext cx="8065970" cy="2040556"/>
          </a:xfrm>
        </p:spPr>
        <p:txBody>
          <a:bodyPr anchor="t">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
        <p:nvSpPr>
          <p:cNvPr id="7" name="TextBox 6"/>
          <p:cNvSpPr txBox="1"/>
          <p:nvPr userDrawn="1"/>
        </p:nvSpPr>
        <p:spPr>
          <a:xfrm>
            <a:off x="3811604" y="375381"/>
            <a:ext cx="8065970" cy="338554"/>
          </a:xfrm>
          <a:prstGeom prst="rect">
            <a:avLst/>
          </a:prstGeom>
          <a:noFill/>
        </p:spPr>
        <p:txBody>
          <a:bodyPr wrap="square" rtlCol="0">
            <a:spAutoFit/>
          </a:bodyPr>
          <a:lstStyle/>
          <a:p>
            <a:r>
              <a:rPr lang="en-US" sz="1600" b="1" spc="500" dirty="0">
                <a:solidFill>
                  <a:srgbClr val="1D60B0"/>
                </a:solidFill>
              </a:rPr>
              <a:t>Integrating Agriculture in National</a:t>
            </a:r>
            <a:r>
              <a:rPr lang="en-US" sz="1600" b="1" spc="500" baseline="0" dirty="0">
                <a:solidFill>
                  <a:srgbClr val="1D60B0"/>
                </a:solidFill>
              </a:rPr>
              <a:t> Adaptation Plans</a:t>
            </a:r>
            <a:endParaRPr lang="en-US" sz="1600" b="1" spc="500" dirty="0">
              <a:solidFill>
                <a:srgbClr val="1D60B0"/>
              </a:solidFill>
            </a:endParaRPr>
          </a:p>
        </p:txBody>
      </p:sp>
    </p:spTree>
    <p:extLst>
      <p:ext uri="{BB962C8B-B14F-4D97-AF65-F5344CB8AC3E}">
        <p14:creationId xmlns:p14="http://schemas.microsoft.com/office/powerpoint/2010/main" val="11209383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3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4064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42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2382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966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98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135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23929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34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6156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557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5404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04547" y="471638"/>
            <a:ext cx="5669280" cy="2358189"/>
          </a:xfrm>
        </p:spPr>
        <p:txBody>
          <a:bodyPr>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26516449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3811588" y="374650"/>
            <a:ext cx="8066087" cy="339725"/>
          </a:xfrm>
          <a:prstGeom prst="rect">
            <a:avLst/>
          </a:prstGeom>
          <a:noFill/>
        </p:spPr>
        <p:txBody>
          <a:bodyPr>
            <a:spAutoFit/>
          </a:bodyPr>
          <a:lstStyle/>
          <a:p>
            <a:pPr>
              <a:defRPr/>
            </a:pPr>
            <a:r>
              <a:rPr lang="en-US" sz="1600" b="1" spc="500" dirty="0">
                <a:solidFill>
                  <a:srgbClr val="1D60B0"/>
                </a:solidFill>
              </a:rPr>
              <a:t>Integrating Agriculture in National Adaptation Plans</a:t>
            </a:r>
          </a:p>
        </p:txBody>
      </p:sp>
      <p:sp>
        <p:nvSpPr>
          <p:cNvPr id="2" name="Title 1"/>
          <p:cNvSpPr>
            <a:spLocks noGrp="1"/>
          </p:cNvSpPr>
          <p:nvPr>
            <p:ph type="ctrTitle"/>
          </p:nvPr>
        </p:nvSpPr>
        <p:spPr>
          <a:xfrm>
            <a:off x="3907857" y="904784"/>
            <a:ext cx="8065970" cy="2040556"/>
          </a:xfrm>
        </p:spPr>
        <p:txBody>
          <a:bodyPr>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08357795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3F9C8A7-887D-45B0-BD9E-09A24428B84F}" type="datetimeFigureOut">
              <a:rPr lang="en-US">
                <a:solidFill>
                  <a:srgbClr val="191B0E"/>
                </a:solidFill>
              </a:rPr>
              <a:pPr>
                <a:defRPr/>
              </a:pPr>
              <a:t>19-Dec-19</a:t>
            </a:fld>
            <a:endParaRPr lang="en-US" dirty="0">
              <a:solidFill>
                <a:srgbClr val="191B0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6" name="Slide Number Placeholder 5"/>
          <p:cNvSpPr>
            <a:spLocks noGrp="1"/>
          </p:cNvSpPr>
          <p:nvPr>
            <p:ph type="sldNum" sz="quarter" idx="12"/>
          </p:nvPr>
        </p:nvSpPr>
        <p:spPr/>
        <p:txBody>
          <a:bodyPr/>
          <a:lstStyle>
            <a:lvl1pPr>
              <a:defRPr/>
            </a:lvl1pPr>
          </a:lstStyle>
          <a:p>
            <a:pPr>
              <a:defRPr/>
            </a:pPr>
            <a:fld id="{EAEC58BB-485B-4CC7-B033-CCCEC44C33D7}"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1555838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188" y="6453188"/>
            <a:ext cx="1622425" cy="404812"/>
          </a:xfrm>
        </p:spPr>
        <p:txBody>
          <a:bodyPr/>
          <a:lstStyle>
            <a:lvl1pPr>
              <a:defRPr>
                <a:solidFill>
                  <a:schemeClr val="tx2"/>
                </a:solidFill>
              </a:defRPr>
            </a:lvl1pPr>
          </a:lstStyle>
          <a:p>
            <a:pPr>
              <a:defRPr/>
            </a:pPr>
            <a:fld id="{8A9AFE72-97BD-436B-9B8F-85646D7B8C78}" type="datetimeFigureOut">
              <a:rPr lang="en-US">
                <a:solidFill>
                  <a:srgbClr val="EFEDE3"/>
                </a:solidFill>
              </a:rPr>
              <a:pPr>
                <a:defRPr/>
              </a:pPr>
              <a:t>19-Dec-19</a:t>
            </a:fld>
            <a:endParaRPr lang="en-US">
              <a:solidFill>
                <a:srgbClr val="EFEDE3"/>
              </a:solidFill>
            </a:endParaRPr>
          </a:p>
        </p:txBody>
      </p:sp>
      <p:sp>
        <p:nvSpPr>
          <p:cNvPr id="5" name="Footer Placeholder 4"/>
          <p:cNvSpPr>
            <a:spLocks noGrp="1"/>
          </p:cNvSpPr>
          <p:nvPr>
            <p:ph type="ftr" sz="quarter" idx="11"/>
          </p:nvPr>
        </p:nvSpPr>
        <p:spPr>
          <a:xfrm>
            <a:off x="2584450" y="6453188"/>
            <a:ext cx="7023100" cy="404812"/>
          </a:xfrm>
        </p:spPr>
        <p:txBody>
          <a:bodyPr/>
          <a:lstStyle>
            <a:lvl1pPr algn="ctr">
              <a:defRPr>
                <a:solidFill>
                  <a:schemeClr val="tx2"/>
                </a:solidFill>
              </a:defRPr>
            </a:lvl1pPr>
          </a:lstStyle>
          <a:p>
            <a:pPr>
              <a:defRPr/>
            </a:pPr>
            <a:endParaRPr lang="en-US">
              <a:solidFill>
                <a:srgbClr val="EFEDE3"/>
              </a:solidFill>
            </a:endParaRPr>
          </a:p>
        </p:txBody>
      </p:sp>
      <p:sp>
        <p:nvSpPr>
          <p:cNvPr id="6" name="Slide Number Placeholder 5"/>
          <p:cNvSpPr>
            <a:spLocks noGrp="1"/>
          </p:cNvSpPr>
          <p:nvPr>
            <p:ph type="sldNum" sz="quarter" idx="12"/>
          </p:nvPr>
        </p:nvSpPr>
        <p:spPr>
          <a:xfrm>
            <a:off x="9831388" y="6453188"/>
            <a:ext cx="1595437" cy="404812"/>
          </a:xfrm>
        </p:spPr>
        <p:txBody>
          <a:bodyPr/>
          <a:lstStyle>
            <a:lvl1pPr>
              <a:defRPr>
                <a:solidFill>
                  <a:schemeClr val="tx2"/>
                </a:solidFill>
              </a:defRPr>
            </a:lvl1pPr>
          </a:lstStyle>
          <a:p>
            <a:pPr>
              <a:defRPr/>
            </a:pPr>
            <a:fld id="{8C389E54-C727-4F54-B2CF-C63052E729E1}" type="slidenum">
              <a:rPr lang="en-US">
                <a:solidFill>
                  <a:srgbClr val="EFEDE3"/>
                </a:solidFill>
              </a:rPr>
              <a:pPr>
                <a:defRPr/>
              </a:pPr>
              <a:t>‹#›</a:t>
            </a:fld>
            <a:endParaRPr lang="en-US">
              <a:solidFill>
                <a:srgbClr val="EFEDE3"/>
              </a:solidFill>
            </a:endParaRPr>
          </a:p>
        </p:txBody>
      </p:sp>
    </p:spTree>
    <p:extLst>
      <p:ext uri="{BB962C8B-B14F-4D97-AF65-F5344CB8AC3E}">
        <p14:creationId xmlns:p14="http://schemas.microsoft.com/office/powerpoint/2010/main" val="406932144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27BFB9-FC5A-42B7-9210-50D39070C0ED}" type="datetimeFigureOut">
              <a:rPr lang="en-US">
                <a:solidFill>
                  <a:srgbClr val="191B0E"/>
                </a:solidFill>
              </a:rPr>
              <a:pPr>
                <a:defRPr/>
              </a:pPr>
              <a:t>19-Dec-19</a:t>
            </a:fld>
            <a:endParaRPr lang="en-US" dirty="0">
              <a:solidFill>
                <a:srgbClr val="191B0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7" name="Slide Number Placeholder 5"/>
          <p:cNvSpPr>
            <a:spLocks noGrp="1"/>
          </p:cNvSpPr>
          <p:nvPr>
            <p:ph type="sldNum" sz="quarter" idx="12"/>
          </p:nvPr>
        </p:nvSpPr>
        <p:spPr/>
        <p:txBody>
          <a:bodyPr/>
          <a:lstStyle>
            <a:lvl1pPr>
              <a:defRPr/>
            </a:lvl1pPr>
          </a:lstStyle>
          <a:p>
            <a:pPr>
              <a:defRPr/>
            </a:pPr>
            <a:fld id="{1CBD4856-27A0-41BA-BAEB-C9DC45622EAB}"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152556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19F96C4-9E59-463F-8E3B-5327A865E605}" type="datetimeFigureOut">
              <a:rPr lang="en-US">
                <a:solidFill>
                  <a:srgbClr val="191B0E"/>
                </a:solidFill>
              </a:rPr>
              <a:pPr>
                <a:defRPr/>
              </a:pPr>
              <a:t>19-Dec-19</a:t>
            </a:fld>
            <a:endParaRPr lang="en-US" dirty="0">
              <a:solidFill>
                <a:srgbClr val="191B0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9" name="Slide Number Placeholder 5"/>
          <p:cNvSpPr>
            <a:spLocks noGrp="1"/>
          </p:cNvSpPr>
          <p:nvPr>
            <p:ph type="sldNum" sz="quarter" idx="12"/>
          </p:nvPr>
        </p:nvSpPr>
        <p:spPr/>
        <p:txBody>
          <a:bodyPr/>
          <a:lstStyle>
            <a:lvl1pPr>
              <a:defRPr/>
            </a:lvl1pPr>
          </a:lstStyle>
          <a:p>
            <a:pPr>
              <a:defRPr/>
            </a:pPr>
            <a:fld id="{2F5DA660-0A96-44B0-A06F-A1685CEFE4AA}"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366862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chor="t">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19-Dec-19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4605A9B-DD25-4669-8B0F-9C9A8F05837D}" type="datetimeFigureOut">
              <a:rPr lang="en-US">
                <a:solidFill>
                  <a:srgbClr val="191B0E"/>
                </a:solidFill>
              </a:rPr>
              <a:pPr>
                <a:defRPr/>
              </a:pPr>
              <a:t>19-Dec-19</a:t>
            </a:fld>
            <a:endParaRPr lang="en-US" dirty="0">
              <a:solidFill>
                <a:srgbClr val="191B0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5" name="Slide Number Placeholder 5"/>
          <p:cNvSpPr>
            <a:spLocks noGrp="1"/>
          </p:cNvSpPr>
          <p:nvPr>
            <p:ph type="sldNum" sz="quarter" idx="12"/>
          </p:nvPr>
        </p:nvSpPr>
        <p:spPr/>
        <p:txBody>
          <a:bodyPr/>
          <a:lstStyle>
            <a:lvl1pPr>
              <a:defRPr/>
            </a:lvl1pPr>
          </a:lstStyle>
          <a:p>
            <a:pPr>
              <a:defRPr/>
            </a:pPr>
            <a:fld id="{BEB89ED4-5EB9-47B7-A178-D68365F2DBE4}"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3611406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28700" y="2351088"/>
            <a:ext cx="10161588" cy="339725"/>
          </a:xfrm>
          <a:prstGeom prst="rect">
            <a:avLst/>
          </a:prstGeom>
          <a:noFill/>
        </p:spPr>
        <p:txBody>
          <a:bodyPr>
            <a:spAutoFit/>
          </a:bodyPr>
          <a:lstStyle/>
          <a:p>
            <a:pPr algn="r">
              <a:defRPr/>
            </a:pPr>
            <a:r>
              <a:rPr lang="en-US" sz="1600" spc="50" dirty="0">
                <a:solidFill>
                  <a:srgbClr val="009EB3"/>
                </a:solidFill>
                <a:latin typeface="Segoe UI Light" panose="020B0502040204020203" pitchFamily="34" charset="0"/>
              </a:rPr>
              <a:t>fao.org/in-action/naps </a:t>
            </a:r>
            <a:r>
              <a:rPr lang="en-US" sz="1600" b="1" spc="50" dirty="0">
                <a:solidFill>
                  <a:srgbClr val="009EB3"/>
                </a:solidFill>
                <a:latin typeface="Segoe UI Light" panose="020B0502040204020203" pitchFamily="34" charset="0"/>
              </a:rPr>
              <a:t>|</a:t>
            </a:r>
            <a:r>
              <a:rPr lang="en-US" sz="1600" spc="50" dirty="0">
                <a:solidFill>
                  <a:srgbClr val="009EB3"/>
                </a:solidFill>
                <a:latin typeface="Segoe UI Light" panose="020B0502040204020203" pitchFamily="34" charset="0"/>
              </a:rPr>
              <a:t> adaptation-undp.org/naps-agriculture </a:t>
            </a:r>
            <a:r>
              <a:rPr lang="en-US" sz="1600" b="1" spc="50" dirty="0">
                <a:solidFill>
                  <a:srgbClr val="009EB3"/>
                </a:solidFill>
                <a:latin typeface="Segoe UI Light" panose="020B0502040204020203" pitchFamily="34" charset="0"/>
              </a:rPr>
              <a:t>|</a:t>
            </a:r>
            <a:r>
              <a:rPr lang="en-US" sz="1600" spc="50" dirty="0">
                <a:solidFill>
                  <a:srgbClr val="009EB3"/>
                </a:solidFill>
                <a:latin typeface="Segoe UI Light" panose="020B0502040204020203" pitchFamily="34" charset="0"/>
              </a:rPr>
              <a:t> international-climate-initiative.com</a:t>
            </a:r>
          </a:p>
        </p:txBody>
      </p:sp>
      <p:sp>
        <p:nvSpPr>
          <p:cNvPr id="3" name="TextBox 2"/>
          <p:cNvSpPr txBox="1">
            <a:spLocks noChangeArrowheads="1"/>
          </p:cNvSpPr>
          <p:nvPr userDrawn="1"/>
        </p:nvSpPr>
        <p:spPr bwMode="auto">
          <a:xfrm>
            <a:off x="1463675" y="1516063"/>
            <a:ext cx="97266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Segoe UI Semilight" panose="020B0402040204020203" pitchFamily="34" charset="0"/>
              </a:defRPr>
            </a:lvl1pPr>
            <a:lvl2pPr marL="742950" indent="-285750">
              <a:defRPr>
                <a:solidFill>
                  <a:schemeClr val="tx1"/>
                </a:solidFill>
                <a:latin typeface="Segoe UI Semilight" panose="020B0402040204020203" pitchFamily="34" charset="0"/>
              </a:defRPr>
            </a:lvl2pPr>
            <a:lvl3pPr marL="1143000" indent="-228600">
              <a:defRPr>
                <a:solidFill>
                  <a:schemeClr val="tx1"/>
                </a:solidFill>
                <a:latin typeface="Segoe UI Semilight" panose="020B0402040204020203" pitchFamily="34" charset="0"/>
              </a:defRPr>
            </a:lvl3pPr>
            <a:lvl4pPr marL="1600200" indent="-228600">
              <a:defRPr>
                <a:solidFill>
                  <a:schemeClr val="tx1"/>
                </a:solidFill>
                <a:latin typeface="Segoe UI Semilight" panose="020B0402040204020203" pitchFamily="34" charset="0"/>
              </a:defRPr>
            </a:lvl4pPr>
            <a:lvl5pPr marL="2057400" indent="-228600">
              <a:defRPr>
                <a:solidFill>
                  <a:schemeClr val="tx1"/>
                </a:solidFill>
                <a:latin typeface="Segoe UI Semilight" panose="020B0402040204020203" pitchFamily="34" charset="0"/>
              </a:defRPr>
            </a:lvl5pPr>
            <a:lvl6pPr marL="2514600" indent="-228600" defTabSz="457200" fontAlgn="base">
              <a:spcBef>
                <a:spcPct val="0"/>
              </a:spcBef>
              <a:spcAft>
                <a:spcPct val="0"/>
              </a:spcAft>
              <a:defRPr>
                <a:solidFill>
                  <a:schemeClr val="tx1"/>
                </a:solidFill>
                <a:latin typeface="Segoe UI Semilight" panose="020B0402040204020203" pitchFamily="34" charset="0"/>
              </a:defRPr>
            </a:lvl6pPr>
            <a:lvl7pPr marL="2971800" indent="-228600" defTabSz="457200" fontAlgn="base">
              <a:spcBef>
                <a:spcPct val="0"/>
              </a:spcBef>
              <a:spcAft>
                <a:spcPct val="0"/>
              </a:spcAft>
              <a:defRPr>
                <a:solidFill>
                  <a:schemeClr val="tx1"/>
                </a:solidFill>
                <a:latin typeface="Segoe UI Semilight" panose="020B0402040204020203" pitchFamily="34" charset="0"/>
              </a:defRPr>
            </a:lvl7pPr>
            <a:lvl8pPr marL="3429000" indent="-228600" defTabSz="457200" fontAlgn="base">
              <a:spcBef>
                <a:spcPct val="0"/>
              </a:spcBef>
              <a:spcAft>
                <a:spcPct val="0"/>
              </a:spcAft>
              <a:defRPr>
                <a:solidFill>
                  <a:schemeClr val="tx1"/>
                </a:solidFill>
                <a:latin typeface="Segoe UI Semilight" panose="020B0402040204020203" pitchFamily="34" charset="0"/>
              </a:defRPr>
            </a:lvl8pPr>
            <a:lvl9pPr marL="3886200" indent="-228600" defTabSz="457200" fontAlgn="base">
              <a:spcBef>
                <a:spcPct val="0"/>
              </a:spcBef>
              <a:spcAft>
                <a:spcPct val="0"/>
              </a:spcAft>
              <a:defRPr>
                <a:solidFill>
                  <a:schemeClr val="tx1"/>
                </a:solidFill>
                <a:latin typeface="Segoe UI Semilight" panose="020B0402040204020203" pitchFamily="34" charset="0"/>
              </a:defRPr>
            </a:lvl9pPr>
          </a:lstStyle>
          <a:p>
            <a:pPr algn="r" fontAlgn="base">
              <a:spcBef>
                <a:spcPct val="0"/>
              </a:spcBef>
              <a:spcAft>
                <a:spcPct val="0"/>
              </a:spcAft>
              <a:defRPr/>
            </a:pPr>
            <a:r>
              <a:rPr lang="en-US" altLang="it-IT" sz="4400" b="1" smtClean="0">
                <a:solidFill>
                  <a:srgbClr val="009EB3"/>
                </a:solidFill>
                <a:latin typeface="Segoe UI" panose="020B0502040204020203" pitchFamily="34" charset="0"/>
                <a:cs typeface="Segoe UI" panose="020B0502040204020203" pitchFamily="34" charset="0"/>
              </a:rPr>
              <a:t>Thank You</a:t>
            </a:r>
          </a:p>
        </p:txBody>
      </p:sp>
      <p:sp>
        <p:nvSpPr>
          <p:cNvPr id="4" name="Date Placeholder 2"/>
          <p:cNvSpPr>
            <a:spLocks noGrp="1"/>
          </p:cNvSpPr>
          <p:nvPr>
            <p:ph type="dt" sz="half" idx="10"/>
          </p:nvPr>
        </p:nvSpPr>
        <p:spPr/>
        <p:txBody>
          <a:bodyPr/>
          <a:lstStyle>
            <a:lvl1pPr>
              <a:defRPr/>
            </a:lvl1pPr>
          </a:lstStyle>
          <a:p>
            <a:pPr>
              <a:defRPr/>
            </a:pPr>
            <a:fld id="{A1D65582-DE32-4FCB-9B4B-1AC9EE41AB0D}" type="datetimeFigureOut">
              <a:rPr lang="en-US">
                <a:solidFill>
                  <a:srgbClr val="191B0E"/>
                </a:solidFill>
              </a:rPr>
              <a:pPr>
                <a:defRPr/>
              </a:pPr>
              <a:t>19-Dec-19</a:t>
            </a:fld>
            <a:endParaRPr lang="en-US">
              <a:solidFill>
                <a:srgbClr val="191B0E"/>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6" name="Slide Number Placeholder 4"/>
          <p:cNvSpPr>
            <a:spLocks noGrp="1"/>
          </p:cNvSpPr>
          <p:nvPr>
            <p:ph type="sldNum" sz="quarter" idx="12"/>
          </p:nvPr>
        </p:nvSpPr>
        <p:spPr/>
        <p:txBody>
          <a:bodyPr/>
          <a:lstStyle>
            <a:lvl1pPr>
              <a:defRPr/>
            </a:lvl1pPr>
          </a:lstStyle>
          <a:p>
            <a:pPr>
              <a:defRPr/>
            </a:pPr>
            <a:fld id="{9C71203F-8D2C-44D3-B171-2DC68DAE681A}"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888884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6F7315-6C82-4BD6-B663-A08035EB67D4}" type="datetimeFigureOut">
              <a:rPr lang="en-US">
                <a:solidFill>
                  <a:srgbClr val="191B0E"/>
                </a:solidFill>
              </a:rPr>
              <a:pPr>
                <a:defRPr/>
              </a:pPr>
              <a:t>19-Dec-19</a:t>
            </a:fld>
            <a:endParaRPr lang="en-US" dirty="0">
              <a:solidFill>
                <a:srgbClr val="191B0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4" name="Slide Number Placeholder 5"/>
          <p:cNvSpPr>
            <a:spLocks noGrp="1"/>
          </p:cNvSpPr>
          <p:nvPr>
            <p:ph type="sldNum" sz="quarter" idx="12"/>
          </p:nvPr>
        </p:nvSpPr>
        <p:spPr/>
        <p:txBody>
          <a:bodyPr/>
          <a:lstStyle>
            <a:lvl1pPr>
              <a:defRPr/>
            </a:lvl1pPr>
          </a:lstStyle>
          <a:p>
            <a:pPr>
              <a:defRPr/>
            </a:pPr>
            <a:fld id="{FD3FC269-906B-49F7-87AB-DF3A43ADEC1C}"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1042525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B2C48782-0BC0-40AE-A248-92D7CDE9112E}"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13D63B67-305C-44AC-90E5-9D0F49C67488}"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9354795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rtlCol="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D01AE4F0-BF1B-41D8-8A12-681BA7ED9D31}"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41D1B6C4-914A-413F-816A-11B51F0E6723}"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522304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5A5F0160-FAF0-43B6-BC5A-F58E48BA5B61}"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7B5B222-75F0-4284-A903-8A2DC839A773}"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658764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F4095BB7-F3EB-4BA1-B0C4-1D832991F4DA}"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2A61C0B0-B248-4494-BACF-186755972F6A}"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3324291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E39FB78F-7E8B-4BA1-BD4C-570D8F390A50}"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582030D-4540-4456-AFDE-DB3DF960D820}"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711506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04BBE0D4-5724-47D9-9277-6A04AE09A0A9}"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F59EB86-AA30-417B-82A9-4D6A1C826AA0}"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3404482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4BA8C14A-7E52-4981-99D7-D11A3F4D4AA0}"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D910D1B-E093-4148-B176-C64E327EB4B1}"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87872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0B786C8F-4EB0-4E75-B017-F18EA1C16719}"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DA35FB44-F3E1-4AFA-A693-69D02A42CE2B}"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167418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B0F42DBF-461D-467B-9A93-7D256AFB8559}"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8527C167-ADE0-4FD3-8841-0E70954BA854}"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893456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E9B75FC3-D835-4F3E-9478-682260D4E8D5}"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F55BE28C-D760-47D8-BD31-CA719AC00D78}"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789884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8C5D8DDD-2D57-4921-9585-A647F7491A15}"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6FDBF19E-B048-46D0-A7DB-1F902FC4C217}"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3848174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461BFE33-E38E-460E-82CF-300D724F8F86}"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4B90D0D1-967A-4E5E-BA31-4F1C3FFE4A91}"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3563956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A4101C42-AE57-4904-81F1-01D881C78AFC}"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8C0BEF51-7896-4E5E-93D2-01F5A9CFBAD6}"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3995647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EE928710-5EDD-4372-97FE-DC04F38FA60B}"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931A791D-C175-4D68-B170-2C56AF941C76}"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097729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1284FE28-26F8-4CE0-B825-82E9C82A8039}"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0147C949-A500-483D-BE0E-8E2D57F3B84D}"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3705270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1C32B957-EEEE-4A6C-BBF4-711986A3DF2A}"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D55F907F-20E8-4621-8084-485CB5613840}"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497699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9E7CBBC9-E21B-4609-B6B6-3A750CDA5E4F}"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2473AF08-CFC2-4554-A3BE-B8A8D6663D60}"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69691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19-Dec-19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1125D886-53C7-4C3D-867A-2BEA6B585940}"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2220914B-4639-49B3-B5D0-7B35B87F9129}"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156435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EEBC56BB-BA85-4689-B8B0-32AFDB425CF8}"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33358A47-368E-43CC-BE26-A14CDD020BDC}"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3716860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22ADE136-6D1C-41D3-9833-94A6EAD3ED16}"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5426433A-2429-4708-B419-D9E394019874}"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4131338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9962502D-1322-42FB-A230-A93E41AADD09}"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AA0957BF-A643-47BA-AD17-3D5883C48C4A}"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109804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5" name="Rectangle 4" title="Background Shape"/>
          <p:cNvSpPr/>
          <p:nvPr userDrawn="1"/>
        </p:nvSpPr>
        <p:spPr>
          <a:xfrm>
            <a:off x="0" y="0"/>
            <a:ext cx="5303838" cy="6858000"/>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title="Divider Bar"/>
          <p:cNvSpPr/>
          <p:nvPr userDrawn="1"/>
        </p:nvSpPr>
        <p:spPr>
          <a:xfrm>
            <a:off x="5303838" y="0"/>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rtlCol="0">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Date Placeholder 4"/>
          <p:cNvSpPr>
            <a:spLocks noGrp="1"/>
          </p:cNvSpPr>
          <p:nvPr>
            <p:ph type="dt" sz="half" idx="10"/>
          </p:nvPr>
        </p:nvSpPr>
        <p:spPr>
          <a:xfrm>
            <a:off x="723900" y="6453188"/>
            <a:ext cx="1204913" cy="404812"/>
          </a:xfrm>
        </p:spPr>
        <p:txBody>
          <a:bodyPr/>
          <a:lstStyle>
            <a:lvl1pPr>
              <a:defRPr>
                <a:solidFill>
                  <a:schemeClr val="bg1"/>
                </a:solidFill>
              </a:defRPr>
            </a:lvl1pPr>
          </a:lstStyle>
          <a:p>
            <a:pPr>
              <a:defRPr/>
            </a:pPr>
            <a:fld id="{410441D8-6A65-47A0-97E7-DCC01242D1F7}" type="datetimeFigureOut">
              <a:rPr lang="en-US">
                <a:solidFill>
                  <a:prstClr val="white"/>
                </a:solidFill>
              </a:rPr>
              <a:pPr>
                <a:defRPr/>
              </a:pPr>
              <a:t>19-Dec-19</a:t>
            </a:fld>
            <a:endParaRPr lang="en-US" dirty="0">
              <a:solidFill>
                <a:prstClr val="white"/>
              </a:solidFill>
            </a:endParaRPr>
          </a:p>
        </p:txBody>
      </p:sp>
      <p:sp>
        <p:nvSpPr>
          <p:cNvPr id="8" name="Footer Placeholder 5"/>
          <p:cNvSpPr>
            <a:spLocks noGrp="1"/>
          </p:cNvSpPr>
          <p:nvPr>
            <p:ph type="ftr" sz="quarter" idx="11"/>
          </p:nvPr>
        </p:nvSpPr>
        <p:spPr>
          <a:xfrm>
            <a:off x="2206625" y="6453188"/>
            <a:ext cx="2373313" cy="404812"/>
          </a:xfrm>
        </p:spPr>
        <p:txBody>
          <a:bodyPr/>
          <a:lstStyle>
            <a:lvl1pPr>
              <a:defRPr>
                <a:solidFill>
                  <a:schemeClr val="bg1"/>
                </a:solidFill>
              </a:defRPr>
            </a:lvl1pPr>
          </a:lstStyle>
          <a:p>
            <a:pPr>
              <a:defRPr/>
            </a:pPr>
            <a:endParaRPr lang="en-US">
              <a:solidFill>
                <a:prstClr val="white"/>
              </a:solidFill>
            </a:endParaRPr>
          </a:p>
        </p:txBody>
      </p:sp>
      <p:sp>
        <p:nvSpPr>
          <p:cNvPr id="9" name="Slide Number Placeholder 6"/>
          <p:cNvSpPr>
            <a:spLocks noGrp="1"/>
          </p:cNvSpPr>
          <p:nvPr>
            <p:ph type="sldNum" sz="quarter" idx="12"/>
          </p:nvPr>
        </p:nvSpPr>
        <p:spPr>
          <a:xfrm>
            <a:off x="9883775" y="6453188"/>
            <a:ext cx="1595438" cy="404812"/>
          </a:xfrm>
        </p:spPr>
        <p:txBody>
          <a:bodyPr/>
          <a:lstStyle>
            <a:lvl1pPr>
              <a:defRPr>
                <a:solidFill>
                  <a:schemeClr val="tx2"/>
                </a:solidFill>
              </a:defRPr>
            </a:lvl1pPr>
          </a:lstStyle>
          <a:p>
            <a:pPr>
              <a:defRPr/>
            </a:pPr>
            <a:fld id="{13A1A208-52EF-447D-9E72-09209C955A01}" type="slidenum">
              <a:rPr lang="en-US">
                <a:solidFill>
                  <a:srgbClr val="191B0E"/>
                </a:solidFill>
              </a:rPr>
              <a:pPr>
                <a:defRPr/>
              </a:pPr>
              <a:t>‹#›</a:t>
            </a:fld>
            <a:endParaRPr lang="en-US">
              <a:solidFill>
                <a:srgbClr val="191B0E"/>
              </a:solidFill>
            </a:endParaRPr>
          </a:p>
        </p:txBody>
      </p:sp>
    </p:spTree>
    <p:extLst>
      <p:ext uri="{BB962C8B-B14F-4D97-AF65-F5344CB8AC3E}">
        <p14:creationId xmlns:p14="http://schemas.microsoft.com/office/powerpoint/2010/main" val="2211109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052E8C-8DA0-4224-9E92-4CA95504BDEA}" type="datetimeFigureOut">
              <a:rPr lang="en-US">
                <a:solidFill>
                  <a:srgbClr val="191B0E"/>
                </a:solidFill>
              </a:rPr>
              <a:pPr>
                <a:defRPr/>
              </a:pPr>
              <a:t>19-Dec-19</a:t>
            </a:fld>
            <a:endParaRPr lang="en-US" dirty="0">
              <a:solidFill>
                <a:srgbClr val="191B0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6" name="Slide Number Placeholder 5"/>
          <p:cNvSpPr>
            <a:spLocks noGrp="1"/>
          </p:cNvSpPr>
          <p:nvPr>
            <p:ph type="sldNum" sz="quarter" idx="12"/>
          </p:nvPr>
        </p:nvSpPr>
        <p:spPr/>
        <p:txBody>
          <a:bodyPr/>
          <a:lstStyle>
            <a:lvl1pPr>
              <a:defRPr/>
            </a:lvl1pPr>
          </a:lstStyle>
          <a:p>
            <a:pPr>
              <a:defRPr/>
            </a:pPr>
            <a:fld id="{2B91728D-F130-4E4F-865F-3C791A5A2926}"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4095361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2D4EBED-1615-42E6-953C-1D8DDB43BCF9}" type="datetimeFigureOut">
              <a:rPr lang="en-US">
                <a:solidFill>
                  <a:srgbClr val="191B0E"/>
                </a:solidFill>
              </a:rPr>
              <a:pPr>
                <a:defRPr/>
              </a:pPr>
              <a:t>19-Dec-19</a:t>
            </a:fld>
            <a:endParaRPr lang="en-US" dirty="0">
              <a:solidFill>
                <a:srgbClr val="191B0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191B0E"/>
              </a:solidFill>
            </a:endParaRPr>
          </a:p>
        </p:txBody>
      </p:sp>
      <p:sp>
        <p:nvSpPr>
          <p:cNvPr id="6" name="Slide Number Placeholder 5"/>
          <p:cNvSpPr>
            <a:spLocks noGrp="1"/>
          </p:cNvSpPr>
          <p:nvPr>
            <p:ph type="sldNum" sz="quarter" idx="12"/>
          </p:nvPr>
        </p:nvSpPr>
        <p:spPr/>
        <p:txBody>
          <a:bodyPr/>
          <a:lstStyle>
            <a:lvl1pPr>
              <a:defRPr/>
            </a:lvl1pPr>
          </a:lstStyle>
          <a:p>
            <a:pPr>
              <a:defRPr/>
            </a:pPr>
            <a:fld id="{CB59CF1E-4C53-4B1D-AC53-1671D0E023EF}" type="slidenum">
              <a:rPr lang="en-US">
                <a:solidFill>
                  <a:srgbClr val="191B0E"/>
                </a:solidFill>
              </a:rPr>
              <a:pPr>
                <a:defRPr/>
              </a:pPr>
              <a:t>‹#›</a:t>
            </a:fld>
            <a:endParaRPr lang="en-US" dirty="0">
              <a:solidFill>
                <a:srgbClr val="191B0E"/>
              </a:solidFill>
            </a:endParaRPr>
          </a:p>
        </p:txBody>
      </p:sp>
    </p:spTree>
    <p:extLst>
      <p:ext uri="{BB962C8B-B14F-4D97-AF65-F5344CB8AC3E}">
        <p14:creationId xmlns:p14="http://schemas.microsoft.com/office/powerpoint/2010/main" val="278680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
        <p:nvSpPr>
          <p:cNvPr id="6" name="TextBox 5"/>
          <p:cNvSpPr txBox="1"/>
          <p:nvPr userDrawn="1"/>
        </p:nvSpPr>
        <p:spPr>
          <a:xfrm>
            <a:off x="1028700" y="2351708"/>
            <a:ext cx="10162040" cy="338554"/>
          </a:xfrm>
          <a:prstGeom prst="rect">
            <a:avLst/>
          </a:prstGeom>
          <a:noFill/>
        </p:spPr>
        <p:txBody>
          <a:bodyPr wrap="square" rtlCol="0">
            <a:spAutoFit/>
          </a:bodyPr>
          <a:lstStyle/>
          <a:p>
            <a:pPr algn="r"/>
            <a:r>
              <a:rPr lang="en-US" sz="1600" spc="50" baseline="0" dirty="0">
                <a:solidFill>
                  <a:srgbClr val="009EB3"/>
                </a:solidFill>
                <a:latin typeface="Segoe UI Light" panose="020B0502040204020203" pitchFamily="34" charset="0"/>
              </a:rPr>
              <a:t>fao.org/in-action/naps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adaptation-undp.org/naps-agriculture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international-climate-initiative.com</a:t>
            </a:r>
          </a:p>
        </p:txBody>
      </p:sp>
      <p:sp>
        <p:nvSpPr>
          <p:cNvPr id="7" name="TextBox 6"/>
          <p:cNvSpPr txBox="1"/>
          <p:nvPr userDrawn="1"/>
        </p:nvSpPr>
        <p:spPr>
          <a:xfrm>
            <a:off x="1463719" y="1516560"/>
            <a:ext cx="9727021" cy="769441"/>
          </a:xfrm>
          <a:prstGeom prst="rect">
            <a:avLst/>
          </a:prstGeom>
          <a:noFill/>
        </p:spPr>
        <p:txBody>
          <a:bodyPr wrap="square" rtlCol="0" anchor="b">
            <a:spAutoFit/>
          </a:bodyPr>
          <a:lstStyle/>
          <a:p>
            <a:pPr algn="r"/>
            <a:r>
              <a:rPr lang="en-US" sz="4400" b="1" dirty="0">
                <a:solidFill>
                  <a:srgbClr val="009EB3"/>
                </a:solidFill>
                <a:latin typeface="Segoe UI" panose="020B0502040204020203" pitchFamily="34" charset="0"/>
                <a:cs typeface="Segoe UI" panose="020B0502040204020203" pitchFamily="34" charset="0"/>
              </a:rPr>
              <a:t>Thank</a:t>
            </a:r>
            <a:r>
              <a:rPr lang="en-US" sz="4400" b="1" baseline="0" dirty="0">
                <a:solidFill>
                  <a:srgbClr val="009EB3"/>
                </a:solidFill>
                <a:latin typeface="Segoe UI" panose="020B0502040204020203" pitchFamily="34" charset="0"/>
                <a:cs typeface="Segoe UI" panose="020B0502040204020203" pitchFamily="34" charset="0"/>
              </a:rPr>
              <a:t> You</a:t>
            </a:r>
            <a:endParaRPr lang="en-US" sz="4400" b="1" dirty="0">
              <a:solidFill>
                <a:srgbClr val="009E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19-Dec-19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fld id="{87DE6118-2437-4B30-8E3C-4D2BE6020583}" type="datetimeFigureOut">
              <a:rPr lang="en-US" smtClean="0"/>
              <a:pPr/>
              <a:t>19-Dec-19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latin typeface="Segoe UI Semilight" panose="020B0402040204020203" pitchFamily="34" charset="0"/>
                <a:cs typeface="Segoe UI Semilight" panose="020B0402040204020203" pitchFamily="34" charset="0"/>
              </a:defRPr>
            </a:lvl1pPr>
          </a:lstStyle>
          <a:p>
            <a:fld id="{69E57DC2-970A-4B3E-BB1C-7A09969E49DF}" type="slidenum">
              <a:rPr lang="en-US" smtClean="0"/>
              <a:pPr/>
              <a:t>‹#›</a:t>
            </a:fld>
            <a:endParaRPr lang="en-US" dirty="0"/>
          </a:p>
        </p:txBody>
      </p:sp>
      <p:sp>
        <p:nvSpPr>
          <p:cNvPr id="9" name="Rectangle 8" title="Side bar"/>
          <p:cNvSpPr/>
          <p:nvPr userDrawn="1"/>
        </p:nvSpPr>
        <p:spPr>
          <a:xfrm>
            <a:off x="11508647" y="376"/>
            <a:ext cx="291926" cy="21713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58" r:id="rId32"/>
    <p:sldLayoutId id="2147483659" r:id="rId33"/>
  </p:sldLayoutIdLst>
  <p:txStyles>
    <p:title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71600" y="685800"/>
            <a:ext cx="960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title style</a:t>
            </a:r>
          </a:p>
        </p:txBody>
      </p:sp>
      <p:sp>
        <p:nvSpPr>
          <p:cNvPr id="1027" name="Text Placeholder 2"/>
          <p:cNvSpPr>
            <a:spLocks noGrp="1"/>
          </p:cNvSpPr>
          <p:nvPr>
            <p:ph type="body" idx="1"/>
          </p:nvPr>
        </p:nvSpPr>
        <p:spPr bwMode="auto">
          <a:xfrm>
            <a:off x="1371600" y="2286000"/>
            <a:ext cx="960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1390650" y="6453188"/>
            <a:ext cx="1204913"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a:defRPr/>
            </a:pPr>
            <a:fld id="{A396BADB-1FFD-4CE4-89D1-A4007752CE1E}" type="datetimeFigureOut">
              <a:rPr lang="en-US">
                <a:solidFill>
                  <a:srgbClr val="191B0E"/>
                </a:solidFill>
              </a:rPr>
              <a:pPr>
                <a:defRPr/>
              </a:pPr>
              <a:t>19-Dec-19</a:t>
            </a:fld>
            <a:endParaRPr lang="en-US" dirty="0">
              <a:solidFill>
                <a:srgbClr val="191B0E"/>
              </a:solidFill>
            </a:endParaRPr>
          </a:p>
        </p:txBody>
      </p:sp>
      <p:sp>
        <p:nvSpPr>
          <p:cNvPr id="5" name="Footer Placeholder 4"/>
          <p:cNvSpPr>
            <a:spLocks noGrp="1"/>
          </p:cNvSpPr>
          <p:nvPr>
            <p:ph type="ftr" sz="quarter" idx="3"/>
          </p:nvPr>
        </p:nvSpPr>
        <p:spPr>
          <a:xfrm>
            <a:off x="2894013" y="6453188"/>
            <a:ext cx="6280150" cy="404812"/>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a:defRPr/>
            </a:pPr>
            <a:endParaRPr lang="en-US">
              <a:solidFill>
                <a:srgbClr val="191B0E"/>
              </a:solidFill>
            </a:endParaRPr>
          </a:p>
        </p:txBody>
      </p:sp>
      <p:sp>
        <p:nvSpPr>
          <p:cNvPr id="6" name="Slide Number Placeholder 5"/>
          <p:cNvSpPr>
            <a:spLocks noGrp="1"/>
          </p:cNvSpPr>
          <p:nvPr>
            <p:ph type="sldNum" sz="quarter" idx="4"/>
          </p:nvPr>
        </p:nvSpPr>
        <p:spPr>
          <a:xfrm>
            <a:off x="9472613" y="6453188"/>
            <a:ext cx="1597025" cy="404812"/>
          </a:xfrm>
          <a:prstGeom prst="rect">
            <a:avLst/>
          </a:prstGeom>
        </p:spPr>
        <p:txBody>
          <a:bodyPr vert="horz" lIns="91440" tIns="45720" rIns="91440" bIns="45720" rtlCol="0" anchor="ctr"/>
          <a:lstStyle>
            <a:lvl1pPr algn="r" eaLnBrk="1" fontAlgn="auto" hangingPunct="1">
              <a:spcBef>
                <a:spcPts val="0"/>
              </a:spcBef>
              <a:spcAft>
                <a:spcPts val="0"/>
              </a:spcAft>
              <a:defRPr sz="1200" baseline="0">
                <a:solidFill>
                  <a:schemeClr val="tx2"/>
                </a:solidFill>
                <a:latin typeface="Segoe UI Semilight" panose="020B0402040204020203" pitchFamily="34" charset="0"/>
                <a:cs typeface="Segoe UI Semilight" panose="020B0402040204020203" pitchFamily="34" charset="0"/>
              </a:defRPr>
            </a:lvl1pPr>
          </a:lstStyle>
          <a:p>
            <a:pPr>
              <a:defRPr/>
            </a:pPr>
            <a:fld id="{2BB1788A-607A-4A4D-8C0E-2E8FAE393EE1}" type="slidenum">
              <a:rPr lang="en-US">
                <a:solidFill>
                  <a:srgbClr val="191B0E"/>
                </a:solidFill>
              </a:rPr>
              <a:pPr>
                <a:defRPr/>
              </a:pPr>
              <a:t>‹#›</a:t>
            </a:fld>
            <a:endParaRPr lang="en-US" dirty="0">
              <a:solidFill>
                <a:srgbClr val="191B0E"/>
              </a:solidFill>
            </a:endParaRPr>
          </a:p>
        </p:txBody>
      </p:sp>
      <p:sp>
        <p:nvSpPr>
          <p:cNvPr id="9" name="Rectangle 8" title="Side bar"/>
          <p:cNvSpPr/>
          <p:nvPr userDrawn="1"/>
        </p:nvSpPr>
        <p:spPr>
          <a:xfrm>
            <a:off x="11509375" y="0"/>
            <a:ext cx="290513" cy="21717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59848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Lst>
  <p:txStyles>
    <p:titleStyle>
      <a:lvl1pPr algn="l" rtl="0" eaLnBrk="0" fontAlgn="base" hangingPunct="0">
        <a:lnSpc>
          <a:spcPct val="89000"/>
        </a:lnSpc>
        <a:spcBef>
          <a:spcPct val="0"/>
        </a:spcBef>
        <a:spcAft>
          <a:spcPct val="0"/>
        </a:spcAft>
        <a:defRPr sz="4400" kern="1200">
          <a:solidFill>
            <a:schemeClr val="tx2"/>
          </a:solidFill>
          <a:latin typeface="Segoe UI" panose="020B0502040204020203" pitchFamily="34" charset="0"/>
          <a:ea typeface="+mj-ea"/>
          <a:cs typeface="Segoe UI" panose="020B0502040204020203" pitchFamily="34" charset="0"/>
        </a:defRPr>
      </a:lvl1pPr>
      <a:lvl2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2pPr>
      <a:lvl3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3pPr>
      <a:lvl4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4pPr>
      <a:lvl5pPr algn="l" rtl="0" eaLnBrk="0" fontAlgn="base" hangingPunct="0">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5pPr>
      <a:lvl6pPr marL="4572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6pPr>
      <a:lvl7pPr marL="9144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7pPr>
      <a:lvl8pPr marL="13716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8pPr>
      <a:lvl9pPr marL="1828800" algn="l" rtl="0" fontAlgn="base">
        <a:lnSpc>
          <a:spcPct val="89000"/>
        </a:lnSpc>
        <a:spcBef>
          <a:spcPct val="0"/>
        </a:spcBef>
        <a:spcAft>
          <a:spcPct val="0"/>
        </a:spcAft>
        <a:defRPr sz="4400">
          <a:solidFill>
            <a:schemeClr val="tx2"/>
          </a:solidFill>
          <a:latin typeface="Segoe UI" panose="020B0502040204020203" pitchFamily="34" charset="0"/>
          <a:cs typeface="Segoe UI" panose="020B0502040204020203" pitchFamily="34" charset="0"/>
        </a:defRPr>
      </a:lvl9pPr>
    </p:titleStyle>
    <p:bodyStyle>
      <a:lvl1pPr marL="382588" indent="-382588" algn="l"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Segoe UI Semilight" panose="020B0402040204020203" pitchFamily="34" charset="0"/>
          <a:ea typeface="+mn-ea"/>
          <a:cs typeface="Segoe UI Semilight" panose="020B0402040204020203" pitchFamily="34" charset="0"/>
        </a:defRPr>
      </a:lvl1pPr>
      <a:lvl2pPr marL="914400" indent="-382588" algn="l"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Segoe UI Semilight" panose="020B0402040204020203" pitchFamily="34" charset="0"/>
          <a:ea typeface="+mn-ea"/>
          <a:cs typeface="Segoe UI Semilight" panose="020B0402040204020203" pitchFamily="34" charset="0"/>
        </a:defRPr>
      </a:lvl2pPr>
      <a:lvl3pPr marL="1371600" indent="-382588" algn="l"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Segoe UI Semilight" panose="020B0402040204020203" pitchFamily="34" charset="0"/>
          <a:ea typeface="+mn-ea"/>
          <a:cs typeface="Segoe UI Semilight" panose="020B0402040204020203" pitchFamily="34" charset="0"/>
        </a:defRPr>
      </a:lvl3pPr>
      <a:lvl4pPr marL="1828800" indent="-382588" algn="l"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Segoe UI Semilight" panose="020B0402040204020203" pitchFamily="34" charset="0"/>
          <a:ea typeface="+mn-ea"/>
          <a:cs typeface="Segoe UI Semilight" panose="020B0402040204020203" pitchFamily="34" charset="0"/>
        </a:defRPr>
      </a:lvl4pPr>
      <a:lvl5pPr marL="2286000" indent="-382588" algn="l"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a:t>
            </a:r>
            <a:r>
              <a:rPr lang="en-US" dirty="0" smtClean="0"/>
              <a:t>3: </a:t>
            </a:r>
            <a:r>
              <a:rPr lang="en-GB" dirty="0"/>
              <a:t>Introduction to M&amp;E OF Adaptation</a:t>
            </a:r>
            <a:endParaRPr lang="en-US" dirty="0"/>
          </a:p>
        </p:txBody>
      </p:sp>
      <p:sp>
        <p:nvSpPr>
          <p:cNvPr id="3" name="Subtitle 2"/>
          <p:cNvSpPr>
            <a:spLocks noGrp="1"/>
          </p:cNvSpPr>
          <p:nvPr>
            <p:ph type="subTitle" idx="1"/>
          </p:nvPr>
        </p:nvSpPr>
        <p:spPr/>
        <p:txBody>
          <a:bodyPr/>
          <a:lstStyle/>
          <a:p>
            <a:r>
              <a:rPr lang="en-GB" dirty="0"/>
              <a:t>Integrating Adaptation and Agriculture in National and Sectoral Monitoring and Evaluation (M&amp;E) Frameworks </a:t>
            </a:r>
          </a:p>
        </p:txBody>
      </p:sp>
    </p:spTree>
    <p:extLst>
      <p:ext uri="{BB962C8B-B14F-4D97-AF65-F5344CB8AC3E}">
        <p14:creationId xmlns:p14="http://schemas.microsoft.com/office/powerpoint/2010/main" val="304667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70614550"/>
              </p:ext>
            </p:extLst>
          </p:nvPr>
        </p:nvGraphicFramePr>
        <p:xfrm>
          <a:off x="2788509" y="1145061"/>
          <a:ext cx="8789772" cy="547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8280" y="296563"/>
            <a:ext cx="11168450" cy="584775"/>
          </a:xfrm>
          <a:prstGeom prst="rect">
            <a:avLst/>
          </a:prstGeom>
          <a:noFill/>
        </p:spPr>
        <p:txBody>
          <a:bodyPr wrap="square" rtlCol="0">
            <a:spAutoFit/>
          </a:bodyPr>
          <a:lstStyle/>
          <a:p>
            <a:pPr algn="ctr"/>
            <a:r>
              <a:rPr lang="en-GB" sz="3200" dirty="0">
                <a:solidFill>
                  <a:schemeClr val="tx2"/>
                </a:solidFill>
                <a:latin typeface="Segoe UI" panose="020B0502040204020203" pitchFamily="34" charset="0"/>
                <a:ea typeface="+mj-ea"/>
                <a:cs typeface="Segoe UI" panose="020B0502040204020203" pitchFamily="34" charset="0"/>
              </a:rPr>
              <a:t>Different scales and entry points for doing M&amp;E in a country </a:t>
            </a:r>
          </a:p>
        </p:txBody>
      </p:sp>
    </p:spTree>
    <p:extLst>
      <p:ext uri="{BB962C8B-B14F-4D97-AF65-F5344CB8AC3E}">
        <p14:creationId xmlns:p14="http://schemas.microsoft.com/office/powerpoint/2010/main" val="291134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CFA31-BF15-4569-B82D-970F2DACD50C}"/>
              </a:ext>
            </a:extLst>
          </p:cNvPr>
          <p:cNvSpPr>
            <a:spLocks noGrp="1"/>
          </p:cNvSpPr>
          <p:nvPr>
            <p:ph type="title"/>
          </p:nvPr>
        </p:nvSpPr>
        <p:spPr>
          <a:xfrm>
            <a:off x="273243" y="210581"/>
            <a:ext cx="11045545" cy="716177"/>
          </a:xfrm>
        </p:spPr>
        <p:txBody>
          <a:bodyPr>
            <a:noAutofit/>
          </a:bodyPr>
          <a:lstStyle/>
          <a:p>
            <a:pPr lvl="1"/>
            <a:r>
              <a:rPr lang="en-US" sz="4000" kern="1200" dirty="0">
                <a:solidFill>
                  <a:schemeClr val="tx2"/>
                </a:solidFill>
                <a:latin typeface="Segoe UI" panose="020B0502040204020203" pitchFamily="34" charset="0"/>
                <a:ea typeface="+mj-ea"/>
                <a:cs typeface="Segoe UI" panose="020B0502040204020203" pitchFamily="34" charset="0"/>
              </a:rPr>
              <a:t>Learning versus Accountability</a:t>
            </a:r>
          </a:p>
        </p:txBody>
      </p:sp>
      <p:sp>
        <p:nvSpPr>
          <p:cNvPr id="3" name="Content Placeholder 2">
            <a:extLst>
              <a:ext uri="{FF2B5EF4-FFF2-40B4-BE49-F238E27FC236}">
                <a16:creationId xmlns="" xmlns:a16="http://schemas.microsoft.com/office/drawing/2014/main" id="{4586C3F2-4CCE-4902-A965-830FBEE9FE2C}"/>
              </a:ext>
            </a:extLst>
          </p:cNvPr>
          <p:cNvSpPr>
            <a:spLocks noGrp="1"/>
          </p:cNvSpPr>
          <p:nvPr>
            <p:ph idx="1"/>
          </p:nvPr>
        </p:nvSpPr>
        <p:spPr>
          <a:xfrm>
            <a:off x="273242" y="1816442"/>
            <a:ext cx="11045545" cy="3311611"/>
          </a:xfrm>
        </p:spPr>
        <p:txBody>
          <a:bodyPr>
            <a:noAutofit/>
          </a:bodyPr>
          <a:lstStyle/>
          <a:p>
            <a:pPr lvl="0"/>
            <a:r>
              <a:rPr lang="en-US" sz="2400" b="1" dirty="0"/>
              <a:t>Learning</a:t>
            </a:r>
            <a:r>
              <a:rPr lang="en-US" sz="2400" dirty="0"/>
              <a:t>: improve the effectiveness and efficiency of the adaptation process and facilitate incorporation of emerging science, assessment and lessons learned</a:t>
            </a:r>
          </a:p>
          <a:p>
            <a:pPr marL="0" lvl="0" indent="0">
              <a:buNone/>
            </a:pPr>
            <a:endParaRPr lang="en-US" sz="2400" dirty="0"/>
          </a:p>
          <a:p>
            <a:pPr lvl="0"/>
            <a:r>
              <a:rPr lang="en-US" sz="2400" b="1" dirty="0">
                <a:solidFill>
                  <a:schemeClr val="tx1"/>
                </a:solidFill>
              </a:rPr>
              <a:t>Accountability</a:t>
            </a:r>
            <a:r>
              <a:rPr lang="en-US" sz="2400" dirty="0">
                <a:solidFill>
                  <a:schemeClr val="tx1"/>
                </a:solidFill>
              </a:rPr>
              <a:t>: </a:t>
            </a:r>
            <a:r>
              <a:rPr lang="en-US" sz="2400" dirty="0"/>
              <a:t>ensure that resources for adaptation are efficiently allocated, demonstrate progress for taxpayers, constituents, and/or development partners, or showcase results on the international stage, </a:t>
            </a:r>
            <a:r>
              <a:rPr lang="en-US" sz="2400" dirty="0">
                <a:solidFill>
                  <a:schemeClr val="tx1"/>
                </a:solidFill>
              </a:rPr>
              <a:t>provide information on national communications and other channels and effectiveness of adaptation planning and implementation</a:t>
            </a:r>
            <a:endParaRPr lang="en-GB" sz="2400" dirty="0">
              <a:solidFill>
                <a:schemeClr val="tx1"/>
              </a:solidFill>
            </a:endParaRPr>
          </a:p>
        </p:txBody>
      </p:sp>
    </p:spTree>
    <p:extLst>
      <p:ext uri="{BB962C8B-B14F-4D97-AF65-F5344CB8AC3E}">
        <p14:creationId xmlns:p14="http://schemas.microsoft.com/office/powerpoint/2010/main" val="4605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451022"/>
            <a:ext cx="10602097" cy="1485900"/>
          </a:xfrm>
        </p:spPr>
        <p:txBody>
          <a:bodyPr/>
          <a:lstStyle/>
          <a:p>
            <a:r>
              <a:rPr lang="en-US" dirty="0"/>
              <a:t>Challenges of national approaches to adaptation M&amp;E</a:t>
            </a:r>
          </a:p>
        </p:txBody>
      </p:sp>
      <p:sp>
        <p:nvSpPr>
          <p:cNvPr id="3" name="Content Placeholder 2"/>
          <p:cNvSpPr>
            <a:spLocks noGrp="1"/>
          </p:cNvSpPr>
          <p:nvPr>
            <p:ph idx="1"/>
          </p:nvPr>
        </p:nvSpPr>
        <p:spPr>
          <a:xfrm>
            <a:off x="370703" y="1921475"/>
            <a:ext cx="11428007" cy="4744795"/>
          </a:xfrm>
        </p:spPr>
        <p:txBody>
          <a:bodyPr>
            <a:normAutofit/>
          </a:bodyPr>
          <a:lstStyle/>
          <a:p>
            <a:pPr marL="457200" indent="-457200">
              <a:buFont typeface="+mj-lt"/>
              <a:buAutoNum type="arabicPeriod"/>
            </a:pPr>
            <a:r>
              <a:rPr lang="en-US" dirty="0"/>
              <a:t>Baselines change over time</a:t>
            </a:r>
          </a:p>
          <a:p>
            <a:pPr marL="457200" indent="-457200">
              <a:buFont typeface="+mj-lt"/>
              <a:buAutoNum type="arabicPeriod"/>
            </a:pPr>
            <a:r>
              <a:rPr lang="en-US" dirty="0"/>
              <a:t>Several interventions and under-reporting</a:t>
            </a:r>
          </a:p>
          <a:p>
            <a:pPr marL="457200" indent="-457200">
              <a:buFont typeface="+mj-lt"/>
              <a:buAutoNum type="arabicPeriod"/>
            </a:pPr>
            <a:r>
              <a:rPr lang="en-US" dirty="0"/>
              <a:t>No one universal indicator for adaptation, </a:t>
            </a:r>
            <a:r>
              <a:rPr lang="en-GB" dirty="0"/>
              <a:t>there is a lack of a common metrics, and difficulty in defining what to measure </a:t>
            </a:r>
            <a:endParaRPr lang="en-US" dirty="0"/>
          </a:p>
          <a:p>
            <a:pPr marL="457200" indent="-457200">
              <a:buFont typeface="+mj-lt"/>
              <a:buAutoNum type="arabicPeriod"/>
            </a:pPr>
            <a:r>
              <a:rPr lang="en-US" dirty="0"/>
              <a:t>Many actors having different requirements</a:t>
            </a:r>
          </a:p>
          <a:p>
            <a:pPr marL="457200" indent="-457200">
              <a:buFont typeface="+mj-lt"/>
              <a:buAutoNum type="arabicPeriod"/>
            </a:pPr>
            <a:r>
              <a:rPr lang="en-US" dirty="0"/>
              <a:t>Difficulty of attribution of specific policies and actions to outcomes</a:t>
            </a:r>
          </a:p>
          <a:p>
            <a:pPr marL="457200" indent="-457200">
              <a:buFont typeface="+mj-lt"/>
              <a:buAutoNum type="arabicPeriod"/>
            </a:pPr>
            <a:r>
              <a:rPr lang="en-US" dirty="0"/>
              <a:t>Diversity of adaptation objectives</a:t>
            </a:r>
          </a:p>
          <a:p>
            <a:pPr marL="457200" indent="-457200">
              <a:buFont typeface="+mj-lt"/>
              <a:buAutoNum type="arabicPeriod"/>
            </a:pPr>
            <a:r>
              <a:rPr lang="en-US" dirty="0"/>
              <a:t>Uncertainty of the climatic and non-climatic drivers and risks</a:t>
            </a:r>
          </a:p>
          <a:p>
            <a:pPr marL="457200" indent="-457200">
              <a:buFont typeface="+mj-lt"/>
              <a:buAutoNum type="arabicPeriod"/>
            </a:pPr>
            <a:r>
              <a:rPr lang="en-US" dirty="0"/>
              <a:t>Long timeframes of impacts and adaptation</a:t>
            </a:r>
          </a:p>
          <a:p>
            <a:pPr marL="457200" indent="-457200">
              <a:buFont typeface="+mj-lt"/>
              <a:buAutoNum type="arabicPeriod"/>
            </a:pPr>
            <a:r>
              <a:rPr lang="en-US" dirty="0"/>
              <a:t>Lack of data and information for tracking</a:t>
            </a:r>
          </a:p>
          <a:p>
            <a:pPr marL="457200" indent="-457200">
              <a:buFont typeface="+mj-lt"/>
              <a:buAutoNum type="arabicPeriod"/>
            </a:pPr>
            <a:r>
              <a:rPr lang="en-US" dirty="0"/>
              <a:t>High costs of data collection</a:t>
            </a:r>
          </a:p>
        </p:txBody>
      </p:sp>
    </p:spTree>
    <p:extLst>
      <p:ext uri="{BB962C8B-B14F-4D97-AF65-F5344CB8AC3E}">
        <p14:creationId xmlns:p14="http://schemas.microsoft.com/office/powerpoint/2010/main" val="207071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0" y="197708"/>
            <a:ext cx="10552670" cy="720524"/>
          </a:xfrm>
        </p:spPr>
        <p:txBody>
          <a:bodyPr>
            <a:noAutofit/>
          </a:bodyPr>
          <a:lstStyle/>
          <a:p>
            <a:r>
              <a:rPr lang="en-GB" dirty="0" smtClean="0"/>
              <a:t>Emerging solutions </a:t>
            </a:r>
            <a:r>
              <a:rPr lang="en-GB" dirty="0"/>
              <a:t>I</a:t>
            </a:r>
          </a:p>
        </p:txBody>
      </p:sp>
      <p:sp>
        <p:nvSpPr>
          <p:cNvPr id="6" name="Content Placeholder 2">
            <a:extLst>
              <a:ext uri="{FF2B5EF4-FFF2-40B4-BE49-F238E27FC236}">
                <a16:creationId xmlns:a16="http://schemas.microsoft.com/office/drawing/2014/main" xmlns="" id="{875475E2-8E98-4DD2-9E5A-7B96C285AB19}"/>
              </a:ext>
            </a:extLst>
          </p:cNvPr>
          <p:cNvSpPr txBox="1">
            <a:spLocks/>
          </p:cNvSpPr>
          <p:nvPr/>
        </p:nvSpPr>
        <p:spPr>
          <a:xfrm>
            <a:off x="152400" y="1267326"/>
            <a:ext cx="11364097" cy="559067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400" b="1" dirty="0"/>
              <a:t>A. STAKEHOLDER ENGAGEMENT AND ALIGNMENT </a:t>
            </a:r>
            <a:r>
              <a:rPr lang="en-US" sz="2400" dirty="0"/>
              <a:t>	</a:t>
            </a:r>
          </a:p>
          <a:p>
            <a:pPr>
              <a:buFont typeface="Wingdings" panose="05000000000000000000" pitchFamily="2" charset="2"/>
              <a:buChar char="§"/>
            </a:pPr>
            <a:r>
              <a:rPr lang="en-US" sz="2400" dirty="0"/>
              <a:t>A</a:t>
            </a:r>
            <a:r>
              <a:rPr lang="en-US" sz="2400" dirty="0" smtClean="0"/>
              <a:t>rticulate </a:t>
            </a:r>
            <a:r>
              <a:rPr lang="en-US" sz="2400" dirty="0"/>
              <a:t>the development of the M&amp;E system </a:t>
            </a:r>
            <a:r>
              <a:rPr lang="en-US" sz="2400" dirty="0" smtClean="0"/>
              <a:t> relevant policies/plans </a:t>
            </a:r>
            <a:r>
              <a:rPr lang="en-US" sz="2400" dirty="0"/>
              <a:t>	</a:t>
            </a:r>
          </a:p>
          <a:p>
            <a:pPr>
              <a:buFont typeface="Wingdings" panose="05000000000000000000" pitchFamily="2" charset="2"/>
              <a:buChar char="§"/>
            </a:pPr>
            <a:r>
              <a:rPr lang="en-US" sz="2400" dirty="0"/>
              <a:t>Consult and coordinate with </a:t>
            </a:r>
            <a:r>
              <a:rPr lang="en-US" sz="2400" dirty="0" smtClean="0"/>
              <a:t>existing entities </a:t>
            </a:r>
            <a:r>
              <a:rPr lang="en-US" sz="2400" dirty="0"/>
              <a:t>focusing on </a:t>
            </a:r>
            <a:r>
              <a:rPr lang="en-US" sz="2400" dirty="0" smtClean="0"/>
              <a:t>CCA </a:t>
            </a:r>
            <a:r>
              <a:rPr lang="en-US" sz="2400" dirty="0"/>
              <a:t>and mitigation 	</a:t>
            </a:r>
            <a:endParaRPr lang="en-US" sz="2400" dirty="0" smtClean="0"/>
          </a:p>
          <a:p>
            <a:pPr>
              <a:buFont typeface="Wingdings" panose="05000000000000000000" pitchFamily="2" charset="2"/>
              <a:buChar char="§"/>
            </a:pPr>
            <a:r>
              <a:rPr lang="en-US" sz="2400" dirty="0" smtClean="0"/>
              <a:t>Ensure the early involvement of a range </a:t>
            </a:r>
            <a:br>
              <a:rPr lang="en-US" sz="2400" dirty="0" smtClean="0"/>
            </a:br>
            <a:r>
              <a:rPr lang="en-US" sz="2400" dirty="0" smtClean="0"/>
              <a:t>of stakeholders in the design of the M&amp;E </a:t>
            </a:r>
            <a:br>
              <a:rPr lang="en-US" sz="2400" dirty="0" smtClean="0"/>
            </a:br>
            <a:r>
              <a:rPr lang="en-US" sz="2400" dirty="0" smtClean="0"/>
              <a:t>system, e.g. forming a working group </a:t>
            </a:r>
            <a:br>
              <a:rPr lang="en-US" sz="2400" dirty="0" smtClean="0"/>
            </a:br>
            <a:r>
              <a:rPr lang="en-US" sz="2400" dirty="0" smtClean="0"/>
              <a:t>focused on M&amp;E of adaptation 	</a:t>
            </a:r>
          </a:p>
          <a:p>
            <a:pPr>
              <a:buFont typeface="Wingdings" panose="05000000000000000000" pitchFamily="2" charset="2"/>
              <a:buChar char="§"/>
            </a:pPr>
            <a:r>
              <a:rPr lang="en-US" sz="2400" dirty="0" smtClean="0"/>
              <a:t> Conduct awareness raising </a:t>
            </a:r>
            <a:br>
              <a:rPr lang="en-US" sz="2400" dirty="0" smtClean="0"/>
            </a:br>
            <a:r>
              <a:rPr lang="en-US" sz="2400" dirty="0" smtClean="0"/>
              <a:t>about the role of M&amp;E in adaptation </a:t>
            </a:r>
          </a:p>
          <a:p>
            <a:pPr>
              <a:buFont typeface="Wingdings" panose="05000000000000000000" pitchFamily="2" charset="2"/>
              <a:buChar char="§"/>
            </a:pPr>
            <a:r>
              <a:rPr lang="en-US" sz="2400" dirty="0"/>
              <a:t>T</a:t>
            </a:r>
            <a:r>
              <a:rPr lang="en-US" sz="2400" dirty="0" smtClean="0"/>
              <a:t>raining of adaptation technical staff </a:t>
            </a:r>
            <a:br>
              <a:rPr lang="en-US" sz="2400" dirty="0" smtClean="0"/>
            </a:br>
            <a:r>
              <a:rPr lang="en-US" sz="2400" dirty="0" smtClean="0"/>
              <a:t>as well as decision-makers </a:t>
            </a:r>
            <a:r>
              <a:rPr lang="en-US" dirty="0" smtClean="0"/>
              <a:t>	</a:t>
            </a:r>
          </a:p>
          <a:p>
            <a:pPr marL="0" indent="0">
              <a:spcBef>
                <a:spcPts val="0"/>
              </a:spcBef>
              <a:spcAft>
                <a:spcPts val="0"/>
              </a:spcAft>
              <a:buNone/>
            </a:pPr>
            <a:endParaRPr lang="en-US" sz="800" dirty="0"/>
          </a:p>
          <a:p>
            <a:pPr marL="0" indent="0">
              <a:buNone/>
            </a:pPr>
            <a:r>
              <a:rPr lang="en-US" dirty="0"/>
              <a:t>	</a:t>
            </a:r>
          </a:p>
          <a:p>
            <a:pPr marL="0" indent="0">
              <a:buNone/>
            </a:pPr>
            <a:endParaRPr lang="en-US" dirty="0"/>
          </a:p>
          <a:p>
            <a:pPr marL="0" indent="0">
              <a:buNone/>
            </a:pPr>
            <a:endParaRPr lang="en-GB" b="1" dirty="0"/>
          </a:p>
        </p:txBody>
      </p:sp>
      <p:pic>
        <p:nvPicPr>
          <p:cNvPr id="3" name="Picture 2"/>
          <p:cNvPicPr>
            <a:picLocks noChangeAspect="1"/>
          </p:cNvPicPr>
          <p:nvPr/>
        </p:nvPicPr>
        <p:blipFill>
          <a:blip r:embed="rId3"/>
          <a:stretch>
            <a:fillRect/>
          </a:stretch>
        </p:blipFill>
        <p:spPr>
          <a:xfrm>
            <a:off x="6411907" y="3288632"/>
            <a:ext cx="5780092" cy="3569368"/>
          </a:xfrm>
          <a:prstGeom prst="rect">
            <a:avLst/>
          </a:prstGeom>
        </p:spPr>
      </p:pic>
    </p:spTree>
    <p:extLst>
      <p:ext uri="{BB962C8B-B14F-4D97-AF65-F5344CB8AC3E}">
        <p14:creationId xmlns:p14="http://schemas.microsoft.com/office/powerpoint/2010/main" val="92786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0" y="0"/>
            <a:ext cx="10552670" cy="720524"/>
          </a:xfrm>
        </p:spPr>
        <p:txBody>
          <a:bodyPr>
            <a:noAutofit/>
          </a:bodyPr>
          <a:lstStyle/>
          <a:p>
            <a:r>
              <a:rPr lang="en-GB" dirty="0" smtClean="0"/>
              <a:t>Emerging solutions II</a:t>
            </a:r>
            <a:endParaRPr lang="en-GB" dirty="0"/>
          </a:p>
        </p:txBody>
      </p:sp>
      <p:sp>
        <p:nvSpPr>
          <p:cNvPr id="6" name="Content Placeholder 2">
            <a:extLst>
              <a:ext uri="{FF2B5EF4-FFF2-40B4-BE49-F238E27FC236}">
                <a16:creationId xmlns:a16="http://schemas.microsoft.com/office/drawing/2014/main" xmlns="" id="{875475E2-8E98-4DD2-9E5A-7B96C285AB19}"/>
              </a:ext>
            </a:extLst>
          </p:cNvPr>
          <p:cNvSpPr txBox="1">
            <a:spLocks/>
          </p:cNvSpPr>
          <p:nvPr/>
        </p:nvSpPr>
        <p:spPr>
          <a:xfrm>
            <a:off x="201827" y="518984"/>
            <a:ext cx="11364097" cy="598067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spcAft>
                <a:spcPts val="0"/>
              </a:spcAft>
              <a:buNone/>
            </a:pPr>
            <a:r>
              <a:rPr lang="en-US" dirty="0"/>
              <a:t>	</a:t>
            </a:r>
            <a:endParaRPr lang="en-US" sz="800" dirty="0"/>
          </a:p>
          <a:p>
            <a:pPr marL="0" indent="0">
              <a:buNone/>
            </a:pPr>
            <a:r>
              <a:rPr lang="en-US" sz="2400" b="1" dirty="0"/>
              <a:t>B. RESOURCE STRENGTHENING </a:t>
            </a:r>
            <a:endParaRPr lang="en-US" sz="2400" b="1" dirty="0" smtClean="0"/>
          </a:p>
          <a:p>
            <a:pPr>
              <a:buFont typeface="Wingdings" panose="05000000000000000000" pitchFamily="2" charset="2"/>
              <a:buChar char="§"/>
            </a:pPr>
            <a:r>
              <a:rPr lang="en-US" sz="2400" dirty="0"/>
              <a:t>Conduct a realistic assessment of the capacities </a:t>
            </a:r>
            <a:r>
              <a:rPr lang="en-US" sz="2400" dirty="0" smtClean="0"/>
              <a:t>required </a:t>
            </a:r>
            <a:r>
              <a:rPr lang="en-US" sz="2400" dirty="0"/>
              <a:t>to design and implement M&amp;E of adaptation, provide capacity-building opportunities to address gaps 	</a:t>
            </a:r>
          </a:p>
          <a:p>
            <a:pPr>
              <a:buFont typeface="Wingdings" panose="05000000000000000000" pitchFamily="2" charset="2"/>
              <a:buChar char="§"/>
            </a:pPr>
            <a:r>
              <a:rPr lang="en-US" sz="2400" dirty="0"/>
              <a:t>Participate actively in knowledge sharing on M&amp;E of adaptation through existing networks </a:t>
            </a:r>
            <a:endParaRPr lang="en-US" sz="2400" dirty="0" smtClean="0"/>
          </a:p>
          <a:p>
            <a:pPr>
              <a:buFont typeface="Wingdings" panose="05000000000000000000" pitchFamily="2" charset="2"/>
              <a:buChar char="§"/>
            </a:pPr>
            <a:r>
              <a:rPr lang="en-US" sz="2400" dirty="0" smtClean="0"/>
              <a:t>Encourage </a:t>
            </a:r>
            <a:r>
              <a:rPr lang="en-US" sz="2400" dirty="0"/>
              <a:t>relevant ministries to consider the resources required for M&amp;E as part of their planning and budgeting </a:t>
            </a:r>
            <a:r>
              <a:rPr lang="en-US" sz="2400" dirty="0" smtClean="0"/>
              <a:t>processes</a:t>
            </a:r>
          </a:p>
          <a:p>
            <a:pPr>
              <a:buFont typeface="Wingdings" panose="05000000000000000000" pitchFamily="2" charset="2"/>
              <a:buChar char="§"/>
            </a:pPr>
            <a:r>
              <a:rPr lang="en-US" sz="2400" dirty="0" smtClean="0"/>
              <a:t>Explore </a:t>
            </a:r>
            <a:r>
              <a:rPr lang="en-US" sz="2400" dirty="0"/>
              <a:t>and mobilize a diverse range </a:t>
            </a:r>
            <a:r>
              <a:rPr lang="en-US" sz="2400" dirty="0" smtClean="0"/>
              <a:t/>
            </a:r>
            <a:br>
              <a:rPr lang="en-US" sz="2400" dirty="0" smtClean="0"/>
            </a:br>
            <a:r>
              <a:rPr lang="en-US" sz="2400" dirty="0" smtClean="0"/>
              <a:t>of </a:t>
            </a:r>
            <a:r>
              <a:rPr lang="en-US" sz="2400" dirty="0"/>
              <a:t>funding sources for M&amp;E. </a:t>
            </a:r>
            <a:r>
              <a:rPr lang="en-US" sz="2400" dirty="0" smtClean="0"/>
              <a:t/>
            </a:r>
            <a:br>
              <a:rPr lang="en-US" sz="2400" dirty="0" smtClean="0"/>
            </a:br>
            <a:r>
              <a:rPr lang="en-US" sz="2400" dirty="0" smtClean="0"/>
              <a:t>e.g., </a:t>
            </a:r>
            <a:r>
              <a:rPr lang="en-US" sz="2400" dirty="0"/>
              <a:t>consider international funding </a:t>
            </a:r>
            <a:r>
              <a:rPr lang="en-US" sz="2400" dirty="0" smtClean="0"/>
              <a:t/>
            </a:r>
            <a:br>
              <a:rPr lang="en-US" sz="2400" dirty="0" smtClean="0"/>
            </a:br>
            <a:r>
              <a:rPr lang="en-US" sz="2400" dirty="0" smtClean="0"/>
              <a:t>opportunities such as GCF </a:t>
            </a:r>
            <a:r>
              <a:rPr lang="en-US" sz="2400" dirty="0"/>
              <a:t>Readiness </a:t>
            </a:r>
            <a:r>
              <a:rPr lang="en-US" sz="2400" dirty="0" smtClean="0"/>
              <a:t/>
            </a:r>
            <a:br>
              <a:rPr lang="en-US" sz="2400" dirty="0" smtClean="0"/>
            </a:br>
            <a:r>
              <a:rPr lang="en-US" sz="2400" dirty="0" err="1" smtClean="0"/>
              <a:t>Programme</a:t>
            </a:r>
            <a:r>
              <a:rPr lang="en-US" sz="2400" dirty="0" smtClean="0"/>
              <a:t> </a:t>
            </a:r>
            <a:r>
              <a:rPr lang="en-US" sz="2400" dirty="0"/>
              <a:t>to establish the </a:t>
            </a:r>
            <a:r>
              <a:rPr lang="en-US" sz="2400" dirty="0" smtClean="0"/>
              <a:t/>
            </a:r>
            <a:br>
              <a:rPr lang="en-US" sz="2400" dirty="0" smtClean="0"/>
            </a:br>
            <a:r>
              <a:rPr lang="en-US" sz="2400" dirty="0" smtClean="0"/>
              <a:t>M&amp;E system</a:t>
            </a:r>
            <a:r>
              <a:rPr lang="en-US" sz="2200" dirty="0"/>
              <a:t>	</a:t>
            </a:r>
          </a:p>
          <a:p>
            <a:pPr marL="0" indent="0">
              <a:buNone/>
            </a:pPr>
            <a:endParaRPr lang="en-US" dirty="0"/>
          </a:p>
          <a:p>
            <a:pPr marL="0" indent="0">
              <a:buNone/>
            </a:pPr>
            <a:endParaRPr lang="en-GB" b="1" dirty="0"/>
          </a:p>
        </p:txBody>
      </p:sp>
      <p:pic>
        <p:nvPicPr>
          <p:cNvPr id="7" name="Picture 6"/>
          <p:cNvPicPr>
            <a:picLocks noChangeAspect="1"/>
          </p:cNvPicPr>
          <p:nvPr/>
        </p:nvPicPr>
        <p:blipFill>
          <a:blip r:embed="rId3"/>
          <a:stretch>
            <a:fillRect/>
          </a:stretch>
        </p:blipFill>
        <p:spPr>
          <a:xfrm>
            <a:off x="5659396" y="4273947"/>
            <a:ext cx="6389858" cy="2584054"/>
          </a:xfrm>
          <a:prstGeom prst="rect">
            <a:avLst/>
          </a:prstGeom>
        </p:spPr>
      </p:pic>
    </p:spTree>
    <p:extLst>
      <p:ext uri="{BB962C8B-B14F-4D97-AF65-F5344CB8AC3E}">
        <p14:creationId xmlns:p14="http://schemas.microsoft.com/office/powerpoint/2010/main" val="167552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68806"/>
            <a:ext cx="11598442" cy="5828556"/>
          </a:xfrm>
        </p:spPr>
        <p:txBody>
          <a:bodyPr>
            <a:normAutofit/>
          </a:bodyPr>
          <a:lstStyle/>
          <a:p>
            <a:pPr marL="0" indent="0">
              <a:spcAft>
                <a:spcPts val="600"/>
              </a:spcAft>
              <a:buNone/>
            </a:pPr>
            <a:r>
              <a:rPr lang="en-US" sz="3100" b="1" dirty="0" smtClean="0"/>
              <a:t>C</a:t>
            </a:r>
            <a:r>
              <a:rPr lang="en-US" sz="3100" b="1" dirty="0"/>
              <a:t>. DATA QUALITY AND EFFECTIVE </a:t>
            </a:r>
            <a:r>
              <a:rPr lang="en-US" sz="3100" b="1" dirty="0" smtClean="0"/>
              <a:t>USE</a:t>
            </a:r>
          </a:p>
          <a:p>
            <a:pPr>
              <a:buFont typeface="Wingdings" panose="05000000000000000000" pitchFamily="2" charset="2"/>
              <a:buChar char="§"/>
            </a:pPr>
            <a:r>
              <a:rPr lang="en-US" sz="2400" dirty="0" smtClean="0"/>
              <a:t>Foster </a:t>
            </a:r>
            <a:r>
              <a:rPr lang="en-US" sz="2400" dirty="0"/>
              <a:t>reflection processes about the M&amp;E outputs, involving stakeholders from multiple sectors and the scientific community as </a:t>
            </a:r>
            <a:r>
              <a:rPr lang="en-US" sz="2400" dirty="0" smtClean="0"/>
              <a:t>appropriate</a:t>
            </a:r>
            <a:endParaRPr lang="en-US" sz="2400" dirty="0"/>
          </a:p>
          <a:p>
            <a:pPr>
              <a:buFont typeface="Wingdings" panose="05000000000000000000" pitchFamily="2" charset="2"/>
              <a:buChar char="§"/>
            </a:pPr>
            <a:r>
              <a:rPr lang="en-US" sz="2400" dirty="0" smtClean="0"/>
              <a:t>Prioritize </a:t>
            </a:r>
            <a:r>
              <a:rPr lang="en-US" sz="2400" dirty="0"/>
              <a:t>the data </a:t>
            </a:r>
            <a:r>
              <a:rPr lang="en-US" sz="2400" dirty="0" smtClean="0"/>
              <a:t>to </a:t>
            </a:r>
            <a:r>
              <a:rPr lang="en-US" sz="2400" dirty="0"/>
              <a:t>be collected and the indicators to </a:t>
            </a:r>
            <a:r>
              <a:rPr lang="en-US" sz="2400" dirty="0" smtClean="0"/>
              <a:t>monitor</a:t>
            </a:r>
          </a:p>
          <a:p>
            <a:pPr>
              <a:buFont typeface="Wingdings" panose="05000000000000000000" pitchFamily="2" charset="2"/>
              <a:buChar char="§"/>
            </a:pPr>
            <a:r>
              <a:rPr lang="en-US" sz="2400" dirty="0" smtClean="0"/>
              <a:t>Build upon existing indicators and resources</a:t>
            </a:r>
          </a:p>
          <a:p>
            <a:pPr>
              <a:buFont typeface="Wingdings" panose="05000000000000000000" pitchFamily="2" charset="2"/>
              <a:buChar char="§"/>
            </a:pPr>
            <a:r>
              <a:rPr lang="en-US" sz="2400" dirty="0"/>
              <a:t>Implement gender-responsive M&amp;E for </a:t>
            </a:r>
            <a:r>
              <a:rPr lang="en-US" sz="2400" dirty="0" smtClean="0"/>
              <a:t>adaptation, </a:t>
            </a:r>
            <a:br>
              <a:rPr lang="en-US" sz="2400" dirty="0" smtClean="0"/>
            </a:br>
            <a:r>
              <a:rPr lang="en-US" sz="2400" dirty="0" smtClean="0"/>
              <a:t>and </a:t>
            </a:r>
            <a:r>
              <a:rPr lang="en-US" sz="2400" dirty="0"/>
              <a:t>learning from sex-disaggregated data </a:t>
            </a:r>
            <a:endParaRPr lang="en-US" sz="2400" dirty="0" smtClean="0"/>
          </a:p>
          <a:p>
            <a:pPr>
              <a:buFont typeface="Wingdings" panose="05000000000000000000" pitchFamily="2" charset="2"/>
              <a:buChar char="§"/>
            </a:pPr>
            <a:r>
              <a:rPr lang="en-US" sz="2400" dirty="0"/>
              <a:t>Consider the use of Information </a:t>
            </a:r>
            <a:r>
              <a:rPr lang="en-US" sz="2400" dirty="0" smtClean="0"/>
              <a:t>and </a:t>
            </a:r>
            <a:br>
              <a:rPr lang="en-US" sz="2400" dirty="0" smtClean="0"/>
            </a:br>
            <a:r>
              <a:rPr lang="en-US" sz="2400" dirty="0" smtClean="0"/>
              <a:t>Communication Technologies </a:t>
            </a:r>
            <a:br>
              <a:rPr lang="en-US" sz="2400" dirty="0" smtClean="0"/>
            </a:br>
            <a:r>
              <a:rPr lang="en-US" sz="2400" dirty="0" smtClean="0"/>
              <a:t>(</a:t>
            </a:r>
            <a:r>
              <a:rPr lang="en-US" sz="2400" dirty="0"/>
              <a:t>e.g., mobile phones) </a:t>
            </a:r>
            <a:r>
              <a:rPr lang="en-US" sz="2400" dirty="0" smtClean="0"/>
              <a:t>as </a:t>
            </a:r>
            <a:r>
              <a:rPr lang="en-US" sz="2400" dirty="0"/>
              <a:t>part of </a:t>
            </a:r>
            <a:r>
              <a:rPr lang="en-US" sz="2400" dirty="0" smtClean="0"/>
              <a:t/>
            </a:r>
            <a:br>
              <a:rPr lang="en-US" sz="2400" dirty="0" smtClean="0"/>
            </a:br>
            <a:r>
              <a:rPr lang="en-US" sz="2400" dirty="0" smtClean="0"/>
              <a:t>data </a:t>
            </a:r>
            <a:r>
              <a:rPr lang="en-US" sz="2400" dirty="0"/>
              <a:t>collection </a:t>
            </a:r>
          </a:p>
          <a:p>
            <a:pPr>
              <a:buFont typeface="Wingdings" panose="05000000000000000000" pitchFamily="2" charset="2"/>
              <a:buChar char="§"/>
            </a:pPr>
            <a:r>
              <a:rPr lang="en-US" sz="2400" dirty="0" smtClean="0"/>
              <a:t>Design </a:t>
            </a:r>
            <a:r>
              <a:rPr lang="en-US" sz="2400" dirty="0"/>
              <a:t>communication strategies </a:t>
            </a:r>
            <a:r>
              <a:rPr lang="en-US" sz="2400" dirty="0" smtClean="0"/>
              <a:t/>
            </a:r>
            <a:br>
              <a:rPr lang="en-US" sz="2400" dirty="0" smtClean="0"/>
            </a:br>
            <a:r>
              <a:rPr lang="en-US" sz="2400" dirty="0" smtClean="0"/>
              <a:t>to </a:t>
            </a:r>
            <a:r>
              <a:rPr lang="en-US" sz="2400" dirty="0"/>
              <a:t>disseminate M&amp;E </a:t>
            </a:r>
            <a:r>
              <a:rPr lang="en-US" sz="2400" dirty="0" smtClean="0"/>
              <a:t>findings</a:t>
            </a:r>
          </a:p>
          <a:p>
            <a:pPr marL="0" indent="0">
              <a:buNone/>
            </a:pPr>
            <a:endParaRPr lang="en-US" dirty="0"/>
          </a:p>
        </p:txBody>
      </p:sp>
      <p:pic>
        <p:nvPicPr>
          <p:cNvPr id="4" name="Picture 3"/>
          <p:cNvPicPr>
            <a:picLocks noChangeAspect="1"/>
          </p:cNvPicPr>
          <p:nvPr/>
        </p:nvPicPr>
        <p:blipFill>
          <a:blip r:embed="rId3"/>
          <a:stretch>
            <a:fillRect/>
          </a:stretch>
        </p:blipFill>
        <p:spPr>
          <a:xfrm>
            <a:off x="7395411" y="3503203"/>
            <a:ext cx="4622353" cy="3342442"/>
          </a:xfrm>
          <a:prstGeom prst="rect">
            <a:avLst/>
          </a:prstGeom>
        </p:spPr>
      </p:pic>
      <p:sp>
        <p:nvSpPr>
          <p:cNvPr id="5" name="Title 1">
            <a:extLst>
              <a:ext uri="{FF2B5EF4-FFF2-40B4-BE49-F238E27FC236}">
                <a16:creationId xmlns:a16="http://schemas.microsoft.com/office/drawing/2014/main" xmlns="" id="{3310FB8E-A811-4044-A56D-0995923DF82E}"/>
              </a:ext>
            </a:extLst>
          </p:cNvPr>
          <p:cNvSpPr>
            <a:spLocks noGrp="1"/>
          </p:cNvSpPr>
          <p:nvPr>
            <p:ph type="title"/>
          </p:nvPr>
        </p:nvSpPr>
        <p:spPr>
          <a:xfrm>
            <a:off x="316074" y="0"/>
            <a:ext cx="10552670" cy="720524"/>
          </a:xfrm>
        </p:spPr>
        <p:txBody>
          <a:bodyPr>
            <a:noAutofit/>
          </a:bodyPr>
          <a:lstStyle/>
          <a:p>
            <a:r>
              <a:rPr lang="en-GB" dirty="0" smtClean="0"/>
              <a:t>Emerging solutions III</a:t>
            </a:r>
            <a:endParaRPr lang="en-GB" dirty="0"/>
          </a:p>
        </p:txBody>
      </p:sp>
    </p:spTree>
    <p:extLst>
      <p:ext uri="{BB962C8B-B14F-4D97-AF65-F5344CB8AC3E}">
        <p14:creationId xmlns:p14="http://schemas.microsoft.com/office/powerpoint/2010/main" val="26476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31CE1-4765-4A97-B614-1D5E9631C966}"/>
              </a:ext>
            </a:extLst>
          </p:cNvPr>
          <p:cNvSpPr>
            <a:spLocks noGrp="1"/>
          </p:cNvSpPr>
          <p:nvPr>
            <p:ph type="title"/>
          </p:nvPr>
        </p:nvSpPr>
        <p:spPr/>
        <p:txBody>
          <a:bodyPr>
            <a:normAutofit fontScale="90000"/>
          </a:bodyPr>
          <a:lstStyle/>
          <a:p>
            <a:r>
              <a:rPr lang="en-GB" dirty="0"/>
              <a:t>GLOBAL policy context FOR </a:t>
            </a:r>
            <a:r>
              <a:rPr lang="en-GB" dirty="0" err="1"/>
              <a:t>M&amp;e</a:t>
            </a:r>
            <a:r>
              <a:rPr lang="en-GB" dirty="0"/>
              <a:t> OF ADAPTATION</a:t>
            </a:r>
          </a:p>
        </p:txBody>
      </p:sp>
    </p:spTree>
    <p:extLst>
      <p:ext uri="{BB962C8B-B14F-4D97-AF65-F5344CB8AC3E}">
        <p14:creationId xmlns:p14="http://schemas.microsoft.com/office/powerpoint/2010/main" val="81908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310FB8E-A811-4044-A56D-0995923DF82E}"/>
              </a:ext>
            </a:extLst>
          </p:cNvPr>
          <p:cNvSpPr txBox="1">
            <a:spLocks/>
          </p:cNvSpPr>
          <p:nvPr/>
        </p:nvSpPr>
        <p:spPr>
          <a:xfrm>
            <a:off x="195647" y="2746501"/>
            <a:ext cx="10552670" cy="72052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NAP Technical Guidelines </a:t>
            </a:r>
            <a:r>
              <a:rPr lang="en-GB" sz="2000" i="1" dirty="0">
                <a:latin typeface="Segoe UI Semilight" panose="020B0402040204020203" pitchFamily="34" charset="0"/>
                <a:cs typeface="Segoe UI Semilight" panose="020B0402040204020203" pitchFamily="34" charset="0"/>
              </a:rPr>
              <a:t>(LDC Expert Group, 2012)</a:t>
            </a:r>
            <a:endParaRPr lang="en-GB" sz="2000" dirty="0"/>
          </a:p>
        </p:txBody>
      </p:sp>
      <p:sp>
        <p:nvSpPr>
          <p:cNvPr id="5" name="Title 1">
            <a:extLst>
              <a:ext uri="{FF2B5EF4-FFF2-40B4-BE49-F238E27FC236}">
                <a16:creationId xmlns="" xmlns:a16="http://schemas.microsoft.com/office/drawing/2014/main" id="{3310FB8E-A811-4044-A56D-0995923DF82E}"/>
              </a:ext>
            </a:extLst>
          </p:cNvPr>
          <p:cNvSpPr txBox="1">
            <a:spLocks/>
          </p:cNvSpPr>
          <p:nvPr/>
        </p:nvSpPr>
        <p:spPr>
          <a:xfrm>
            <a:off x="195647" y="266841"/>
            <a:ext cx="10552670" cy="72052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UNFCCC: NAP</a:t>
            </a:r>
          </a:p>
        </p:txBody>
      </p:sp>
      <p:sp>
        <p:nvSpPr>
          <p:cNvPr id="7" name="Rectangle 6"/>
          <p:cNvSpPr/>
          <p:nvPr/>
        </p:nvSpPr>
        <p:spPr>
          <a:xfrm>
            <a:off x="195647" y="1078416"/>
            <a:ext cx="11345564" cy="1323439"/>
          </a:xfrm>
          <a:prstGeom prst="rect">
            <a:avLst/>
          </a:prstGeom>
        </p:spPr>
        <p:txBody>
          <a:bodyPr wrap="square">
            <a:spAutoFit/>
          </a:bodyPr>
          <a:lstStyle/>
          <a:p>
            <a:r>
              <a:rPr lang="en-GB" sz="2000" dirty="0"/>
              <a:t>The National Adaptation Plans were established in 2010, as part of the Cancun Adaptation Framework to enhance urgent action on adaptation, and were adopted by UNFCCCC Parties (UNFCCC Decision 1/CP.16.). NAPs enable countries to identify medium- to long-term adaptation needs, and develop and implement strategies and programs to address those needs. </a:t>
            </a:r>
            <a:endParaRPr lang="en-US" sz="2000" i="1" dirty="0">
              <a:solidFill>
                <a:schemeClr val="tx2"/>
              </a:solidFill>
              <a:latin typeface="Segoe UI Semilight" panose="020B0402040204020203" pitchFamily="34" charset="0"/>
              <a:cs typeface="Segoe UI Semilight" panose="020B0402040204020203" pitchFamily="34" charset="0"/>
            </a:endParaRPr>
          </a:p>
        </p:txBody>
      </p:sp>
      <p:sp>
        <p:nvSpPr>
          <p:cNvPr id="10" name="Rectangle 9"/>
          <p:cNvSpPr/>
          <p:nvPr/>
        </p:nvSpPr>
        <p:spPr>
          <a:xfrm>
            <a:off x="195647" y="3558076"/>
            <a:ext cx="11166389" cy="2554545"/>
          </a:xfrm>
          <a:prstGeom prst="rect">
            <a:avLst/>
          </a:prstGeom>
        </p:spPr>
        <p:txBody>
          <a:bodyPr wrap="square">
            <a:spAutoFit/>
          </a:bodyPr>
          <a:lstStyle/>
          <a:p>
            <a:r>
              <a:rPr lang="en-GB" sz="2000" i="1" dirty="0">
                <a:solidFill>
                  <a:schemeClr val="tx2"/>
                </a:solidFill>
                <a:latin typeface="Segoe UI Semilight" panose="020B0402040204020203" pitchFamily="34" charset="0"/>
                <a:cs typeface="Segoe UI Semilight" panose="020B0402040204020203" pitchFamily="34" charset="0"/>
              </a:rPr>
              <a:t>The NAP Technical Guidelines recommend the establishment of an M&amp;E system from the outset of a NAP process.</a:t>
            </a:r>
          </a:p>
          <a:p>
            <a:endParaRPr lang="en-GB" sz="2000" i="1" dirty="0">
              <a:solidFill>
                <a:schemeClr val="tx2"/>
              </a:solidFill>
              <a:latin typeface="Segoe UI Semilight" panose="020B0402040204020203" pitchFamily="34" charset="0"/>
              <a:cs typeface="Segoe UI Semilight" panose="020B0402040204020203" pitchFamily="34" charset="0"/>
            </a:endParaRPr>
          </a:p>
          <a:p>
            <a:r>
              <a:rPr lang="en-US" sz="2000" b="1" dirty="0"/>
              <a:t>Steps of Element D. Reporting, Monitoring and Review</a:t>
            </a:r>
          </a:p>
          <a:p>
            <a:r>
              <a:rPr lang="en-US" sz="2000" dirty="0"/>
              <a:t>1. Monitoring the NAP process</a:t>
            </a:r>
          </a:p>
          <a:p>
            <a:r>
              <a:rPr lang="en-US" sz="2000" dirty="0"/>
              <a:t>2. Reviewing the NAP process to assess progress, effectiveness and gaps</a:t>
            </a:r>
          </a:p>
          <a:p>
            <a:r>
              <a:rPr lang="en-US" sz="2000" dirty="0"/>
              <a:t>3. Iteratively updating the national adaptation plans</a:t>
            </a:r>
          </a:p>
          <a:p>
            <a:r>
              <a:rPr lang="en-US" sz="2000" dirty="0"/>
              <a:t>4. Outreach on the NAP process and reporting on progress and effectiveness</a:t>
            </a:r>
            <a:r>
              <a:rPr lang="en-GB" sz="2000" i="1" dirty="0">
                <a:solidFill>
                  <a:schemeClr val="tx2"/>
                </a:solidFill>
                <a:latin typeface="Segoe UI Semilight" panose="020B0402040204020203" pitchFamily="34" charset="0"/>
                <a:cs typeface="Segoe UI Semilight" panose="020B0402040204020203" pitchFamily="34" charset="0"/>
              </a:rPr>
              <a:t> </a:t>
            </a:r>
            <a:endParaRPr lang="en-US" sz="2000" i="1" dirty="0">
              <a:solidFill>
                <a:schemeClr val="tx2"/>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085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3310FB8E-A811-4044-A56D-0995923DF82E}"/>
              </a:ext>
            </a:extLst>
          </p:cNvPr>
          <p:cNvSpPr txBox="1">
            <a:spLocks/>
          </p:cNvSpPr>
          <p:nvPr/>
        </p:nvSpPr>
        <p:spPr>
          <a:xfrm>
            <a:off x="282145" y="302842"/>
            <a:ext cx="10552670" cy="72052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FAO NAP Supplementary Guidelines </a:t>
            </a:r>
            <a:r>
              <a:rPr lang="en-GB" sz="2000" i="1" dirty="0">
                <a:latin typeface="Segoe UI Semilight" panose="020B0402040204020203" pitchFamily="34" charset="0"/>
                <a:cs typeface="Segoe UI Semilight" panose="020B0402040204020203" pitchFamily="34" charset="0"/>
              </a:rPr>
              <a:t>(FAO, 2017)</a:t>
            </a:r>
            <a:endParaRPr lang="en-GB" sz="2000" dirty="0"/>
          </a:p>
        </p:txBody>
      </p:sp>
      <p:sp>
        <p:nvSpPr>
          <p:cNvPr id="12" name="Rectangle 11"/>
          <p:cNvSpPr/>
          <p:nvPr/>
        </p:nvSpPr>
        <p:spPr>
          <a:xfrm>
            <a:off x="36275" y="1304323"/>
            <a:ext cx="5029995" cy="4708981"/>
          </a:xfrm>
          <a:prstGeom prst="rect">
            <a:avLst/>
          </a:prstGeom>
        </p:spPr>
        <p:txBody>
          <a:bodyPr wrap="square">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The focus of a NAP M&amp;E is to:</a:t>
            </a:r>
          </a:p>
          <a:p>
            <a:r>
              <a:rPr lang="en-US" sz="2000" dirty="0"/>
              <a:t>1. Assess the </a:t>
            </a:r>
            <a:r>
              <a:rPr lang="en-US" sz="2000" b="1" dirty="0"/>
              <a:t>progress, effectiveness </a:t>
            </a:r>
            <a:r>
              <a:rPr lang="en-US" sz="2000" dirty="0"/>
              <a:t>and gaps in </a:t>
            </a:r>
            <a:r>
              <a:rPr lang="en-US" sz="2000" b="1" dirty="0"/>
              <a:t>identifying and prioritizing adaptation options </a:t>
            </a:r>
            <a:r>
              <a:rPr lang="en-US" sz="2000" dirty="0"/>
              <a:t>for the agriculture sectors </a:t>
            </a:r>
          </a:p>
          <a:p>
            <a:endParaRPr lang="en-US" sz="2000" dirty="0"/>
          </a:p>
          <a:p>
            <a:r>
              <a:rPr lang="en-US" sz="2000" dirty="0"/>
              <a:t>2. </a:t>
            </a:r>
            <a:r>
              <a:rPr lang="en-GB" sz="2000" dirty="0"/>
              <a:t>track </a:t>
            </a:r>
            <a:r>
              <a:rPr lang="en-US" sz="2000" dirty="0"/>
              <a:t>national </a:t>
            </a:r>
            <a:r>
              <a:rPr lang="en-US" sz="2000" b="1" dirty="0"/>
              <a:t>progress towards </a:t>
            </a:r>
          </a:p>
          <a:p>
            <a:r>
              <a:rPr lang="en-US" sz="2000" b="1" dirty="0"/>
              <a:t>adaptation targets and national development goals</a:t>
            </a:r>
            <a:r>
              <a:rPr lang="en-US" sz="2000" dirty="0"/>
              <a:t>, through aggregation of outcomes of adaptation </a:t>
            </a:r>
            <a:r>
              <a:rPr lang="en-US" sz="2000" dirty="0" err="1"/>
              <a:t>programmes</a:t>
            </a:r>
            <a:r>
              <a:rPr lang="en-US" sz="2000" dirty="0"/>
              <a:t> and policies; </a:t>
            </a:r>
          </a:p>
          <a:p>
            <a:r>
              <a:rPr lang="en-US" sz="2000" dirty="0"/>
              <a:t> </a:t>
            </a:r>
          </a:p>
          <a:p>
            <a:r>
              <a:rPr lang="en-US" sz="2000" dirty="0"/>
              <a:t>3. monitor and iteratively </a:t>
            </a:r>
            <a:r>
              <a:rPr lang="en-US" sz="2000" b="1" dirty="0"/>
              <a:t>update the process of adaptation planning </a:t>
            </a:r>
            <a:r>
              <a:rPr lang="en-US" sz="2000" dirty="0"/>
              <a:t>and implementation in the agriculture sector. </a:t>
            </a:r>
          </a:p>
        </p:txBody>
      </p:sp>
      <p:pic>
        <p:nvPicPr>
          <p:cNvPr id="13" name="Picture 12"/>
          <p:cNvPicPr>
            <a:picLocks noChangeAspect="1"/>
          </p:cNvPicPr>
          <p:nvPr/>
        </p:nvPicPr>
        <p:blipFill>
          <a:blip r:embed="rId3"/>
          <a:stretch>
            <a:fillRect/>
          </a:stretch>
        </p:blipFill>
        <p:spPr>
          <a:xfrm>
            <a:off x="5240529" y="1205469"/>
            <a:ext cx="6951471" cy="5652531"/>
          </a:xfrm>
          <a:prstGeom prst="rect">
            <a:avLst/>
          </a:prstGeom>
        </p:spPr>
      </p:pic>
    </p:spTree>
    <p:extLst>
      <p:ext uri="{BB962C8B-B14F-4D97-AF65-F5344CB8AC3E}">
        <p14:creationId xmlns:p14="http://schemas.microsoft.com/office/powerpoint/2010/main" val="376936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5FE900-A14B-4C22-8655-F9715768468B}"/>
              </a:ext>
            </a:extLst>
          </p:cNvPr>
          <p:cNvSpPr>
            <a:spLocks noGrp="1"/>
          </p:cNvSpPr>
          <p:nvPr>
            <p:ph type="title"/>
          </p:nvPr>
        </p:nvSpPr>
        <p:spPr/>
        <p:txBody>
          <a:bodyPr/>
          <a:lstStyle/>
          <a:p>
            <a:r>
              <a:rPr lang="en-GB" dirty="0"/>
              <a:t>M&amp;E of NAPs </a:t>
            </a:r>
          </a:p>
        </p:txBody>
      </p:sp>
      <p:sp>
        <p:nvSpPr>
          <p:cNvPr id="3" name="Content Placeholder 2">
            <a:extLst>
              <a:ext uri="{FF2B5EF4-FFF2-40B4-BE49-F238E27FC236}">
                <a16:creationId xmlns="" xmlns:a16="http://schemas.microsoft.com/office/drawing/2014/main" id="{798C1F64-DC95-4AC9-9B40-C7415BFB2FFC}"/>
              </a:ext>
            </a:extLst>
          </p:cNvPr>
          <p:cNvSpPr>
            <a:spLocks noGrp="1"/>
          </p:cNvSpPr>
          <p:nvPr>
            <p:ph idx="1"/>
          </p:nvPr>
        </p:nvSpPr>
        <p:spPr>
          <a:xfrm>
            <a:off x="383059" y="1622323"/>
            <a:ext cx="11009871" cy="4753763"/>
          </a:xfrm>
        </p:spPr>
        <p:txBody>
          <a:bodyPr/>
          <a:lstStyle/>
          <a:p>
            <a:r>
              <a:rPr lang="en-GB" dirty="0"/>
              <a:t>According to the NAP Technical Guidelines, M&amp;E of NAPs: </a:t>
            </a:r>
          </a:p>
          <a:p>
            <a:pPr lvl="1"/>
            <a:r>
              <a:rPr lang="en-GB" dirty="0"/>
              <a:t>Should be designed and implemented throughout the NAP process</a:t>
            </a:r>
          </a:p>
          <a:p>
            <a:pPr lvl="1"/>
            <a:r>
              <a:rPr lang="en-GB" dirty="0"/>
              <a:t>Be used to updated NAPs </a:t>
            </a:r>
          </a:p>
          <a:p>
            <a:pPr lvl="1"/>
            <a:r>
              <a:rPr lang="en-GB" dirty="0"/>
              <a:t>Provide information for reporting on NAP progress</a:t>
            </a:r>
          </a:p>
          <a:p>
            <a:pPr marL="0" indent="0">
              <a:buNone/>
            </a:pPr>
            <a:endParaRPr lang="en-GB" dirty="0"/>
          </a:p>
          <a:p>
            <a:r>
              <a:rPr lang="en-GB" dirty="0"/>
              <a:t>M&amp;E of NAPs can be carried out at different scales, for example: </a:t>
            </a:r>
          </a:p>
          <a:p>
            <a:pPr lvl="1"/>
            <a:r>
              <a:rPr lang="en-GB" dirty="0"/>
              <a:t>At national level, to review and assess the overall NAP process</a:t>
            </a:r>
          </a:p>
          <a:p>
            <a:pPr lvl="1"/>
            <a:r>
              <a:rPr lang="en-GB" dirty="0"/>
              <a:t>At level of implementation, to see if goals and objectives are met </a:t>
            </a:r>
          </a:p>
          <a:p>
            <a:pPr lvl="1"/>
            <a:r>
              <a:rPr lang="en-GB" dirty="0"/>
              <a:t>At programme or project level, to assess results of activities </a:t>
            </a:r>
          </a:p>
          <a:p>
            <a:pPr lvl="1"/>
            <a:endParaRPr lang="en-GB" dirty="0"/>
          </a:p>
          <a:p>
            <a:endParaRPr lang="en-GB" dirty="0"/>
          </a:p>
          <a:p>
            <a:pPr marL="530352"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1457467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1AF399-80C1-4525-A549-C47045E560F3}"/>
              </a:ext>
            </a:extLst>
          </p:cNvPr>
          <p:cNvSpPr>
            <a:spLocks noGrp="1"/>
          </p:cNvSpPr>
          <p:nvPr>
            <p:ph type="title"/>
          </p:nvPr>
        </p:nvSpPr>
        <p:spPr>
          <a:xfrm>
            <a:off x="457199" y="268761"/>
            <a:ext cx="9601200" cy="722870"/>
          </a:xfrm>
        </p:spPr>
        <p:txBody>
          <a:bodyPr/>
          <a:lstStyle/>
          <a:p>
            <a:r>
              <a:rPr lang="en-GB" dirty="0"/>
              <a:t>Objective</a:t>
            </a:r>
          </a:p>
        </p:txBody>
      </p:sp>
      <p:sp>
        <p:nvSpPr>
          <p:cNvPr id="3" name="Content Placeholder 2">
            <a:extLst>
              <a:ext uri="{FF2B5EF4-FFF2-40B4-BE49-F238E27FC236}">
                <a16:creationId xmlns="" xmlns:a16="http://schemas.microsoft.com/office/drawing/2014/main" id="{CC180C6D-9270-4E7A-8139-7BC4C55EE7E9}"/>
              </a:ext>
            </a:extLst>
          </p:cNvPr>
          <p:cNvSpPr>
            <a:spLocks noGrp="1"/>
          </p:cNvSpPr>
          <p:nvPr>
            <p:ph idx="1"/>
          </p:nvPr>
        </p:nvSpPr>
        <p:spPr>
          <a:xfrm>
            <a:off x="609600" y="1152267"/>
            <a:ext cx="9601200" cy="543698"/>
          </a:xfrm>
        </p:spPr>
        <p:txBody>
          <a:bodyPr>
            <a:normAutofit fontScale="92500" lnSpcReduction="20000"/>
          </a:bodyPr>
          <a:lstStyle/>
          <a:p>
            <a:r>
              <a:rPr lang="en-GB" dirty="0"/>
              <a:t>Reach a shared understanding on the purpose, objectives of </a:t>
            </a:r>
            <a:r>
              <a:rPr lang="en-GB" dirty="0">
                <a:solidFill>
                  <a:schemeClr val="tx1"/>
                </a:solidFill>
              </a:rPr>
              <a:t>M&amp;E of adaptation in the agriculture sectors  </a:t>
            </a:r>
          </a:p>
        </p:txBody>
      </p:sp>
      <p:sp>
        <p:nvSpPr>
          <p:cNvPr id="4" name="Title 1">
            <a:extLst>
              <a:ext uri="{FF2B5EF4-FFF2-40B4-BE49-F238E27FC236}">
                <a16:creationId xmlns="" xmlns:a16="http://schemas.microsoft.com/office/drawing/2014/main" id="{EFE0CB18-B88D-4C4F-84E1-8EF7382046FF}"/>
              </a:ext>
            </a:extLst>
          </p:cNvPr>
          <p:cNvSpPr txBox="1">
            <a:spLocks/>
          </p:cNvSpPr>
          <p:nvPr/>
        </p:nvSpPr>
        <p:spPr>
          <a:xfrm>
            <a:off x="457199" y="1856601"/>
            <a:ext cx="9601200" cy="75994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Overview</a:t>
            </a:r>
          </a:p>
        </p:txBody>
      </p:sp>
      <p:sp>
        <p:nvSpPr>
          <p:cNvPr id="5" name="Content Placeholder 2">
            <a:extLst>
              <a:ext uri="{FF2B5EF4-FFF2-40B4-BE49-F238E27FC236}">
                <a16:creationId xmlns="" xmlns:a16="http://schemas.microsoft.com/office/drawing/2014/main" id="{CC180C6D-9270-4E7A-8139-7BC4C55EE7E9}"/>
              </a:ext>
            </a:extLst>
          </p:cNvPr>
          <p:cNvSpPr txBox="1">
            <a:spLocks/>
          </p:cNvSpPr>
          <p:nvPr/>
        </p:nvSpPr>
        <p:spPr>
          <a:xfrm>
            <a:off x="609600" y="2777178"/>
            <a:ext cx="9601200" cy="321893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a:r>
              <a:rPr lang="en-GB" sz="1800" dirty="0"/>
              <a:t>What is M&amp;E: key </a:t>
            </a:r>
            <a:r>
              <a:rPr lang="en-GB" sz="1800" dirty="0">
                <a:solidFill>
                  <a:schemeClr val="tx1"/>
                </a:solidFill>
              </a:rPr>
              <a:t>concepts and definitions </a:t>
            </a:r>
            <a:endParaRPr lang="en-US" sz="1800" dirty="0">
              <a:solidFill>
                <a:schemeClr val="tx1"/>
              </a:solidFill>
            </a:endParaRPr>
          </a:p>
          <a:p>
            <a:r>
              <a:rPr lang="en-GB" sz="1800" dirty="0"/>
              <a:t>Purpose, objectives, scales</a:t>
            </a:r>
          </a:p>
          <a:p>
            <a:r>
              <a:rPr lang="en-GB" sz="1800" dirty="0"/>
              <a:t>Challenges</a:t>
            </a:r>
            <a:endParaRPr lang="en-US" sz="1800" dirty="0"/>
          </a:p>
          <a:p>
            <a:pPr lvl="0"/>
            <a:r>
              <a:rPr lang="en-GB" sz="1800" dirty="0"/>
              <a:t>Global policy context</a:t>
            </a:r>
          </a:p>
          <a:p>
            <a:r>
              <a:rPr lang="en-GB" sz="1800" dirty="0"/>
              <a:t>M&amp;E in the NAP context </a:t>
            </a:r>
            <a:endParaRPr lang="en-US" sz="1800" dirty="0"/>
          </a:p>
          <a:p>
            <a:pPr lvl="0"/>
            <a:r>
              <a:rPr lang="en-GB" sz="1800" dirty="0"/>
              <a:t>National and sectoral adaptation M&amp;E systems: examples and early lessons learned </a:t>
            </a:r>
            <a:endParaRPr lang="en-US" sz="1800" dirty="0"/>
          </a:p>
        </p:txBody>
      </p:sp>
    </p:spTree>
    <p:extLst>
      <p:ext uri="{BB962C8B-B14F-4D97-AF65-F5344CB8AC3E}">
        <p14:creationId xmlns:p14="http://schemas.microsoft.com/office/powerpoint/2010/main" val="78937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0FB8E-A811-4044-A56D-0995923DF82E}"/>
              </a:ext>
            </a:extLst>
          </p:cNvPr>
          <p:cNvSpPr>
            <a:spLocks noGrp="1"/>
          </p:cNvSpPr>
          <p:nvPr>
            <p:ph type="title"/>
          </p:nvPr>
        </p:nvSpPr>
        <p:spPr>
          <a:xfrm>
            <a:off x="259492" y="271512"/>
            <a:ext cx="10552670" cy="720524"/>
          </a:xfrm>
        </p:spPr>
        <p:txBody>
          <a:bodyPr>
            <a:noAutofit/>
          </a:bodyPr>
          <a:lstStyle/>
          <a:p>
            <a:r>
              <a:rPr lang="en-GB" dirty="0"/>
              <a:t>UNFCCC: The Paris Agreement and M&amp;E </a:t>
            </a:r>
          </a:p>
        </p:txBody>
      </p:sp>
      <p:sp>
        <p:nvSpPr>
          <p:cNvPr id="3" name="Content Placeholder 2">
            <a:extLst>
              <a:ext uri="{FF2B5EF4-FFF2-40B4-BE49-F238E27FC236}">
                <a16:creationId xmlns="" xmlns:a16="http://schemas.microsoft.com/office/drawing/2014/main" id="{875475E2-8E98-4DD2-9E5A-7B96C285AB19}"/>
              </a:ext>
            </a:extLst>
          </p:cNvPr>
          <p:cNvSpPr>
            <a:spLocks noGrp="1"/>
          </p:cNvSpPr>
          <p:nvPr>
            <p:ph idx="1"/>
          </p:nvPr>
        </p:nvSpPr>
        <p:spPr>
          <a:xfrm>
            <a:off x="152400" y="4143345"/>
            <a:ext cx="11419636" cy="1516049"/>
          </a:xfrm>
        </p:spPr>
        <p:txBody>
          <a:bodyPr>
            <a:normAutofit/>
          </a:bodyPr>
          <a:lstStyle/>
          <a:p>
            <a:pPr marL="0" indent="0">
              <a:buNone/>
            </a:pPr>
            <a:r>
              <a:rPr lang="en-GB" dirty="0"/>
              <a:t>According to FAO, m</a:t>
            </a:r>
            <a:r>
              <a:rPr lang="en-US" dirty="0" err="1"/>
              <a:t>ost</a:t>
            </a:r>
            <a:r>
              <a:rPr lang="en-US" dirty="0"/>
              <a:t> countries emphasize the importance of monitoring and evaluating the impact of their proposed strategies. Where countries </a:t>
            </a:r>
            <a:r>
              <a:rPr lang="en-US" b="1" dirty="0"/>
              <a:t>plan to introduce M&amp;E for specific regions or sectors</a:t>
            </a:r>
            <a:r>
              <a:rPr lang="en-US" dirty="0"/>
              <a:t>, they often express the </a:t>
            </a:r>
            <a:r>
              <a:rPr lang="en-US" b="1" dirty="0"/>
              <a:t>intention to scale these measures up </a:t>
            </a:r>
            <a:r>
              <a:rPr lang="en-US" dirty="0"/>
              <a:t>to the national level in the long run. (</a:t>
            </a:r>
            <a:r>
              <a:rPr lang="en-US" i="1" dirty="0"/>
              <a:t>FAO 2016. The agriculture sectors in the INDC</a:t>
            </a:r>
            <a:r>
              <a:rPr lang="en-US" dirty="0"/>
              <a:t>).</a:t>
            </a:r>
          </a:p>
          <a:p>
            <a:pPr marL="457200" indent="-457200">
              <a:buFont typeface="+mj-lt"/>
              <a:buAutoNum type="arabicPeriod"/>
            </a:pPr>
            <a:endParaRPr lang="en-GB" b="1" dirty="0"/>
          </a:p>
          <a:p>
            <a:pPr marL="457200" indent="-457200">
              <a:buFont typeface="+mj-lt"/>
              <a:buAutoNum type="arabicPeriod"/>
            </a:pPr>
            <a:endParaRPr lang="en-GB" b="1" dirty="0"/>
          </a:p>
          <a:p>
            <a:pPr marL="0" indent="0">
              <a:buNone/>
            </a:pPr>
            <a:endParaRPr lang="en-GB" dirty="0"/>
          </a:p>
        </p:txBody>
      </p:sp>
      <p:sp>
        <p:nvSpPr>
          <p:cNvPr id="6" name="Content Placeholder 2">
            <a:extLst>
              <a:ext uri="{FF2B5EF4-FFF2-40B4-BE49-F238E27FC236}">
                <a16:creationId xmlns="" xmlns:a16="http://schemas.microsoft.com/office/drawing/2014/main" id="{875475E2-8E98-4DD2-9E5A-7B96C285AB19}"/>
              </a:ext>
            </a:extLst>
          </p:cNvPr>
          <p:cNvSpPr txBox="1">
            <a:spLocks/>
          </p:cNvSpPr>
          <p:nvPr/>
        </p:nvSpPr>
        <p:spPr>
          <a:xfrm>
            <a:off x="152400" y="1096975"/>
            <a:ext cx="11419636" cy="13249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GB" dirty="0"/>
              <a:t>The Paris Agreement states that</a:t>
            </a:r>
            <a:r>
              <a:rPr lang="en-GB" i="1" dirty="0"/>
              <a:t>: each Party shall, as appropriate, engage in adaptation planning processes and the implementation of actions, including the development or enhancement of relevant plans, policies and/or contributions, which may include […], (d) </a:t>
            </a:r>
            <a:r>
              <a:rPr lang="en-GB" b="1" i="1" dirty="0"/>
              <a:t>monitoring and evaluating and learning from adaptation plans, policies, programmes and actions </a:t>
            </a:r>
            <a:r>
              <a:rPr lang="en-GB" dirty="0"/>
              <a:t>(Decision 1/CP.21. Art.7.9.)</a:t>
            </a:r>
            <a:endParaRPr lang="en-US" dirty="0"/>
          </a:p>
          <a:p>
            <a:pPr marL="0" indent="0">
              <a:buNone/>
            </a:pPr>
            <a:endParaRPr lang="en-GB" b="1" dirty="0"/>
          </a:p>
        </p:txBody>
      </p:sp>
      <p:sp>
        <p:nvSpPr>
          <p:cNvPr id="8" name="Title 1">
            <a:extLst>
              <a:ext uri="{FF2B5EF4-FFF2-40B4-BE49-F238E27FC236}">
                <a16:creationId xmlns="" xmlns:a16="http://schemas.microsoft.com/office/drawing/2014/main" id="{3310FB8E-A811-4044-A56D-0995923DF82E}"/>
              </a:ext>
            </a:extLst>
          </p:cNvPr>
          <p:cNvSpPr txBox="1">
            <a:spLocks/>
          </p:cNvSpPr>
          <p:nvPr/>
        </p:nvSpPr>
        <p:spPr>
          <a:xfrm>
            <a:off x="152400" y="3128857"/>
            <a:ext cx="10552670" cy="72052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Global NDC commitment for M&amp;E </a:t>
            </a:r>
          </a:p>
        </p:txBody>
      </p:sp>
    </p:spTree>
    <p:extLst>
      <p:ext uri="{BB962C8B-B14F-4D97-AF65-F5344CB8AC3E}">
        <p14:creationId xmlns:p14="http://schemas.microsoft.com/office/powerpoint/2010/main" val="2219805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31CE1-4765-4A97-B614-1D5E9631C966}"/>
              </a:ext>
            </a:extLst>
          </p:cNvPr>
          <p:cNvSpPr>
            <a:spLocks noGrp="1"/>
          </p:cNvSpPr>
          <p:nvPr>
            <p:ph type="title"/>
          </p:nvPr>
        </p:nvSpPr>
        <p:spPr/>
        <p:txBody>
          <a:bodyPr>
            <a:normAutofit fontScale="90000"/>
          </a:bodyPr>
          <a:lstStyle/>
          <a:p>
            <a:r>
              <a:rPr lang="en-GB" dirty="0"/>
              <a:t>national and sectoral experiences</a:t>
            </a:r>
            <a:br>
              <a:rPr lang="en-GB" dirty="0"/>
            </a:br>
            <a:r>
              <a:rPr lang="en-GB" dirty="0" err="1"/>
              <a:t>oF</a:t>
            </a:r>
            <a:r>
              <a:rPr lang="en-GB" dirty="0"/>
              <a:t> </a:t>
            </a:r>
            <a:r>
              <a:rPr lang="en-GB" dirty="0" err="1"/>
              <a:t>M&amp;e</a:t>
            </a:r>
            <a:r>
              <a:rPr lang="en-GB" dirty="0"/>
              <a:t> SYTEM FOR  ADAPTATION</a:t>
            </a:r>
          </a:p>
        </p:txBody>
      </p:sp>
    </p:spTree>
    <p:extLst>
      <p:ext uri="{BB962C8B-B14F-4D97-AF65-F5344CB8AC3E}">
        <p14:creationId xmlns:p14="http://schemas.microsoft.com/office/powerpoint/2010/main" val="6073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47488"/>
            <a:ext cx="11366500" cy="1282700"/>
          </a:xfrm>
        </p:spPr>
        <p:txBody>
          <a:bodyPr/>
          <a:lstStyle/>
          <a:p>
            <a:r>
              <a:rPr lang="es-ES" sz="4000" dirty="0" err="1" smtClean="0"/>
              <a:t>Degree</a:t>
            </a:r>
            <a:r>
              <a:rPr lang="es-ES" sz="4000" dirty="0" smtClean="0"/>
              <a:t> of </a:t>
            </a:r>
            <a:r>
              <a:rPr lang="es-ES" sz="4000" dirty="0" err="1" smtClean="0"/>
              <a:t>advancement</a:t>
            </a:r>
            <a:r>
              <a:rPr lang="es-ES" sz="4000" dirty="0" smtClean="0"/>
              <a:t> of M&amp;E </a:t>
            </a:r>
            <a:r>
              <a:rPr lang="es-ES" sz="4000" dirty="0" err="1" smtClean="0"/>
              <a:t>system</a:t>
            </a:r>
            <a:r>
              <a:rPr lang="es-ES" sz="4000" dirty="0" smtClean="0"/>
              <a:t> in </a:t>
            </a:r>
            <a:r>
              <a:rPr lang="es-ES" sz="4000" dirty="0" err="1" smtClean="0"/>
              <a:t>different</a:t>
            </a:r>
            <a:r>
              <a:rPr lang="es-ES" sz="4000" dirty="0" smtClean="0"/>
              <a:t> </a:t>
            </a:r>
            <a:r>
              <a:rPr lang="es-ES" sz="4000" dirty="0" err="1" smtClean="0"/>
              <a:t>countries</a:t>
            </a:r>
            <a:endParaRPr lang="en-US" sz="4000" dirty="0"/>
          </a:p>
        </p:txBody>
      </p:sp>
      <p:pic>
        <p:nvPicPr>
          <p:cNvPr id="4" name="Content Placeholder 3"/>
          <p:cNvPicPr>
            <a:picLocks noGrp="1" noChangeAspect="1"/>
          </p:cNvPicPr>
          <p:nvPr>
            <p:ph idx="1"/>
          </p:nvPr>
        </p:nvPicPr>
        <p:blipFill>
          <a:blip r:embed="rId3"/>
          <a:stretch>
            <a:fillRect/>
          </a:stretch>
        </p:blipFill>
        <p:spPr>
          <a:xfrm>
            <a:off x="114300" y="2241177"/>
            <a:ext cx="11774580" cy="3227294"/>
          </a:xfrm>
          <a:prstGeom prst="rect">
            <a:avLst/>
          </a:prstGeom>
        </p:spPr>
      </p:pic>
    </p:spTree>
    <p:extLst>
      <p:ext uri="{BB962C8B-B14F-4D97-AF65-F5344CB8AC3E}">
        <p14:creationId xmlns:p14="http://schemas.microsoft.com/office/powerpoint/2010/main" val="67331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3310FB8E-A811-4044-A56D-0995923DF82E}"/>
              </a:ext>
            </a:extLst>
          </p:cNvPr>
          <p:cNvSpPr txBox="1">
            <a:spLocks/>
          </p:cNvSpPr>
          <p:nvPr/>
        </p:nvSpPr>
        <p:spPr>
          <a:xfrm>
            <a:off x="284205" y="251468"/>
            <a:ext cx="10836875" cy="72052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a:lstStyle>
          <a:p>
            <a:r>
              <a:rPr lang="en-GB" dirty="0"/>
              <a:t>Overview of existing national-level adaptation monitoring systems </a:t>
            </a:r>
          </a:p>
        </p:txBody>
      </p:sp>
      <p:sp>
        <p:nvSpPr>
          <p:cNvPr id="7" name="Rectangle 6"/>
          <p:cNvSpPr/>
          <p:nvPr/>
        </p:nvSpPr>
        <p:spPr>
          <a:xfrm>
            <a:off x="8088891" y="1526602"/>
            <a:ext cx="4016612" cy="388696"/>
          </a:xfrm>
          <a:prstGeom prst="rect">
            <a:avLst/>
          </a:prstGeom>
        </p:spPr>
        <p:txBody>
          <a:bodyPr wrap="non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ordia New" panose="020B0304020202020204" pitchFamily="34" charset="-34"/>
              </a:rPr>
              <a:t>Source: </a:t>
            </a:r>
            <a:r>
              <a:rPr lang="en-GB" i="1" dirty="0" err="1">
                <a:latin typeface="Calibri" panose="020F0502020204030204" pitchFamily="34" charset="0"/>
                <a:ea typeface="Calibri" panose="020F0502020204030204" pitchFamily="34" charset="0"/>
                <a:cs typeface="Cordia New" panose="020B0304020202020204" pitchFamily="34" charset="-34"/>
              </a:rPr>
              <a:t>Naswa</a:t>
            </a:r>
            <a:r>
              <a:rPr lang="en-GB" i="1" dirty="0">
                <a:latin typeface="Calibri" panose="020F0502020204030204" pitchFamily="34" charset="0"/>
                <a:ea typeface="Calibri" panose="020F0502020204030204" pitchFamily="34" charset="0"/>
                <a:cs typeface="Cordia New" panose="020B0304020202020204" pitchFamily="34" charset="-34"/>
              </a:rPr>
              <a:t> et al., 2015 and GIZ, 2014</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p:txBody>
      </p:sp>
      <p:graphicFrame>
        <p:nvGraphicFramePr>
          <p:cNvPr id="8" name="Table 7"/>
          <p:cNvGraphicFramePr>
            <a:graphicFrameLocks noGrp="1"/>
          </p:cNvGraphicFramePr>
          <p:nvPr>
            <p:extLst>
              <p:ext uri="{D42A27DB-BD31-4B8C-83A1-F6EECF244321}">
                <p14:modId xmlns:p14="http://schemas.microsoft.com/office/powerpoint/2010/main" val="1146367633"/>
              </p:ext>
            </p:extLst>
          </p:nvPr>
        </p:nvGraphicFramePr>
        <p:xfrm>
          <a:off x="568411" y="1915298"/>
          <a:ext cx="10799805" cy="4989449"/>
        </p:xfrm>
        <a:graphic>
          <a:graphicData uri="http://schemas.openxmlformats.org/drawingml/2006/table">
            <a:tbl>
              <a:tblPr firstRow="1" firstCol="1" bandRow="1"/>
              <a:tblGrid>
                <a:gridCol w="2201646">
                  <a:extLst>
                    <a:ext uri="{9D8B030D-6E8A-4147-A177-3AD203B41FA5}">
                      <a16:colId xmlns="" xmlns:a16="http://schemas.microsoft.com/office/drawing/2014/main" val="20000"/>
                    </a:ext>
                  </a:extLst>
                </a:gridCol>
                <a:gridCol w="8598159">
                  <a:extLst>
                    <a:ext uri="{9D8B030D-6E8A-4147-A177-3AD203B41FA5}">
                      <a16:colId xmlns="" xmlns:a16="http://schemas.microsoft.com/office/drawing/2014/main" val="20001"/>
                    </a:ext>
                  </a:extLst>
                </a:gridCol>
              </a:tblGrid>
              <a:tr h="256418">
                <a:tc>
                  <a:txBody>
                    <a:bodyPr/>
                    <a:lstStyle/>
                    <a:p>
                      <a:pPr marL="0" marR="0">
                        <a:lnSpc>
                          <a:spcPct val="107000"/>
                        </a:lnSpc>
                        <a:spcBef>
                          <a:spcPts val="0"/>
                        </a:spcBef>
                        <a:spcAft>
                          <a:spcPts val="0"/>
                        </a:spcAft>
                      </a:pPr>
                      <a:r>
                        <a:rPr lang="en-GB" sz="1800" b="1" dirty="0">
                          <a:effectLst/>
                          <a:latin typeface="+mn-lt"/>
                          <a:ea typeface="Calibri" panose="020F0502020204030204" pitchFamily="34" charset="0"/>
                          <a:cs typeface="Cordia New" panose="020B0304020202020204" pitchFamily="34" charset="-34"/>
                        </a:rPr>
                        <a:t>Country</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Approach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10000"/>
                  </a:ext>
                </a:extLst>
              </a:tr>
              <a:tr h="1025674">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Australia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Identifies risks to essential services (e.g. energy and water supply) and allocation of responsibilities to persons or organisations best placed to address the risks.</a:t>
                      </a:r>
                      <a:endParaRPr lang="en-US" sz="180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Indicators of adaptation drivers, activities and outcomes. Sensitivity of agricultural production is one of the proposed 12 national indicators.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12838">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France</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Process indicators and some outcome indicators for twenty priority sectors, which include agriculture; forestry; fisheries and aquaculture.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69256">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Germany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Climate change impacts and response indicators for fifteen action and cross-sectional fields to monitor adaptation, including agriculture; woodland and forestry; fisheries. Periodic evaluation of the German Adaptation Strategy.</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25674">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Kenya</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Indicator-based system using outcome and process-based monitoring, reporting</a:t>
                      </a:r>
                      <a:endParaRPr lang="en-US" sz="180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and verification (MRV) of actions under the indicators measured at the national and</a:t>
                      </a:r>
                      <a:endParaRPr lang="en-US" sz="180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county levels. Agriculture and livestock are both sectors for which prioritised adaptation actions to be monitored are proposed.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69256">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Morocco</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Using indicators to monitor changes in vulnerability, adaptation progress and their</a:t>
                      </a:r>
                      <a:endParaRPr lang="en-US" sz="1800" dirty="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impacts. Around thirty indicators in each of the two pilot regions, focused on priority sectors agriculture, water and biodiversity/forestry. </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5240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75388" y="6469304"/>
            <a:ext cx="4016612" cy="388696"/>
          </a:xfrm>
          <a:prstGeom prst="rect">
            <a:avLst/>
          </a:prstGeom>
        </p:spPr>
        <p:txBody>
          <a:bodyPr wrap="non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ordia New" panose="020B0304020202020204" pitchFamily="34" charset="-34"/>
              </a:rPr>
              <a:t>Source: </a:t>
            </a:r>
            <a:r>
              <a:rPr lang="en-GB" i="1" dirty="0" err="1">
                <a:latin typeface="Calibri" panose="020F0502020204030204" pitchFamily="34" charset="0"/>
                <a:ea typeface="Calibri" panose="020F0502020204030204" pitchFamily="34" charset="0"/>
                <a:cs typeface="Cordia New" panose="020B0304020202020204" pitchFamily="34" charset="-34"/>
              </a:rPr>
              <a:t>Naswa</a:t>
            </a:r>
            <a:r>
              <a:rPr lang="en-GB" i="1" dirty="0">
                <a:latin typeface="Calibri" panose="020F0502020204030204" pitchFamily="34" charset="0"/>
                <a:ea typeface="Calibri" panose="020F0502020204030204" pitchFamily="34" charset="0"/>
                <a:cs typeface="Cordia New" panose="020B0304020202020204" pitchFamily="34" charset="-34"/>
              </a:rPr>
              <a:t> et al., 2015 and GIZ, 2014</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p:txBody>
      </p:sp>
      <p:graphicFrame>
        <p:nvGraphicFramePr>
          <p:cNvPr id="8" name="Table 7"/>
          <p:cNvGraphicFramePr>
            <a:graphicFrameLocks noGrp="1"/>
          </p:cNvGraphicFramePr>
          <p:nvPr>
            <p:extLst>
              <p:ext uri="{D42A27DB-BD31-4B8C-83A1-F6EECF244321}">
                <p14:modId xmlns:p14="http://schemas.microsoft.com/office/powerpoint/2010/main" val="3168463613"/>
              </p:ext>
            </p:extLst>
          </p:nvPr>
        </p:nvGraphicFramePr>
        <p:xfrm>
          <a:off x="321275" y="185352"/>
          <a:ext cx="11417644" cy="6636025"/>
        </p:xfrm>
        <a:graphic>
          <a:graphicData uri="http://schemas.openxmlformats.org/drawingml/2006/table">
            <a:tbl>
              <a:tblPr firstRow="1" firstCol="1" bandRow="1"/>
              <a:tblGrid>
                <a:gridCol w="1622041">
                  <a:extLst>
                    <a:ext uri="{9D8B030D-6E8A-4147-A177-3AD203B41FA5}">
                      <a16:colId xmlns="" xmlns:a16="http://schemas.microsoft.com/office/drawing/2014/main" val="20000"/>
                    </a:ext>
                  </a:extLst>
                </a:gridCol>
                <a:gridCol w="9795603">
                  <a:extLst>
                    <a:ext uri="{9D8B030D-6E8A-4147-A177-3AD203B41FA5}">
                      <a16:colId xmlns="" xmlns:a16="http://schemas.microsoft.com/office/drawing/2014/main" val="20001"/>
                    </a:ext>
                  </a:extLst>
                </a:gridCol>
              </a:tblGrid>
              <a:tr h="256418">
                <a:tc>
                  <a:txBody>
                    <a:bodyPr/>
                    <a:lstStyle/>
                    <a:p>
                      <a:pPr marL="0" marR="0">
                        <a:lnSpc>
                          <a:spcPct val="107000"/>
                        </a:lnSpc>
                        <a:spcBef>
                          <a:spcPts val="0"/>
                        </a:spcBef>
                        <a:spcAft>
                          <a:spcPts val="0"/>
                        </a:spcAft>
                      </a:pPr>
                      <a:r>
                        <a:rPr lang="en-GB" sz="1800" b="1" dirty="0">
                          <a:effectLst/>
                          <a:latin typeface="+mn-lt"/>
                          <a:ea typeface="Calibri" panose="020F0502020204030204" pitchFamily="34" charset="0"/>
                          <a:cs typeface="Cordia New" panose="020B0304020202020204" pitchFamily="34" charset="-34"/>
                        </a:rPr>
                        <a:t>Country</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GB" sz="1800" b="1" dirty="0">
                          <a:effectLst/>
                          <a:latin typeface="+mn-lt"/>
                          <a:ea typeface="Calibri" panose="020F0502020204030204" pitchFamily="34" charset="0"/>
                          <a:cs typeface="Cordia New" panose="020B0304020202020204" pitchFamily="34" charset="-34"/>
                        </a:rPr>
                        <a:t>Approach </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10000"/>
                  </a:ext>
                </a:extLst>
              </a:tr>
              <a:tr h="620902">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Mozambique</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Monitor climate change impacts and inform national budget allocations and international climate finance.</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25674">
                <a:tc>
                  <a:txBody>
                    <a:bodyPr/>
                    <a:lstStyle/>
                    <a:p>
                      <a:pPr marL="0" marR="0">
                        <a:lnSpc>
                          <a:spcPct val="107000"/>
                        </a:lnSpc>
                        <a:spcBef>
                          <a:spcPts val="0"/>
                        </a:spcBef>
                        <a:spcAft>
                          <a:spcPts val="0"/>
                        </a:spcAft>
                      </a:pPr>
                      <a:r>
                        <a:rPr lang="en-GB" sz="1800" b="1" dirty="0">
                          <a:effectLst/>
                          <a:latin typeface="+mn-lt"/>
                          <a:ea typeface="Calibri" panose="020F0502020204030204" pitchFamily="34" charset="0"/>
                          <a:cs typeface="Cordia New" panose="020B0304020202020204" pitchFamily="34" charset="-34"/>
                        </a:rPr>
                        <a:t>Nepal </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Programme-level indicators (based on </a:t>
                      </a:r>
                      <a:r>
                        <a:rPr lang="en-GB" sz="1800" dirty="0" smtClean="0">
                          <a:effectLst/>
                          <a:latin typeface="+mn-lt"/>
                          <a:ea typeface="Calibri" panose="020F0502020204030204" pitchFamily="34" charset="0"/>
                          <a:cs typeface="Cordia New" panose="020B0304020202020204" pitchFamily="34" charset="-34"/>
                        </a:rPr>
                        <a:t>Pilot Program for Climate Resilience – PPPCR) </a:t>
                      </a:r>
                      <a:r>
                        <a:rPr lang="en-GB" sz="1800" dirty="0">
                          <a:effectLst/>
                          <a:latin typeface="+mn-lt"/>
                          <a:ea typeface="Calibri" panose="020F0502020204030204" pitchFamily="34" charset="0"/>
                          <a:cs typeface="Cordia New" panose="020B0304020202020204" pitchFamily="34" charset="-34"/>
                        </a:rPr>
                        <a:t>core indicators). Indicator system piloted for eight climate change projects and indicators linked to National Adaptation Programmes of Action (NAPA) priorities; matched by individual project-level indicators.</a:t>
                      </a:r>
                      <a:endParaRPr lang="en-US" sz="1800" dirty="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149 sub-national ‘environmentally friendly’ indicators for different sectors (including</a:t>
                      </a:r>
                      <a:endParaRPr lang="en-US" sz="1800" dirty="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climate) and scales (household to district).</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12838">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Norway</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Process- and impact-monitoring using repeated surveys of exposure and adaptive</a:t>
                      </a:r>
                      <a:endParaRPr lang="en-US" sz="1800" dirty="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capacity.</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69256">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Philippines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Indicators linked to results chains for seven strategic priority sectors, including food security. Climate Change Vulnerability Indices for measuring, monitoring and evaluating local vulnerability and adaptation.</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025674">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South Africa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Established outcome-based system will be used to monitor climate change impacts at</a:t>
                      </a:r>
                      <a:endParaRPr lang="en-US" sz="180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appropriate spatial densities and frequencies.</a:t>
                      </a:r>
                      <a:endParaRPr lang="en-US" sz="180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a:effectLst/>
                          <a:latin typeface="+mn-lt"/>
                          <a:ea typeface="Calibri" panose="020F0502020204030204" pitchFamily="34" charset="0"/>
                          <a:cs typeface="Cordia New" panose="020B0304020202020204" pitchFamily="34" charset="-34"/>
                        </a:rPr>
                        <a:t>Report progress on the implementation of adaptation actions.</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69256">
                <a:tc>
                  <a:txBody>
                    <a:bodyPr/>
                    <a:lstStyle/>
                    <a:p>
                      <a:pPr marL="0" marR="0">
                        <a:lnSpc>
                          <a:spcPct val="107000"/>
                        </a:lnSpc>
                        <a:spcBef>
                          <a:spcPts val="0"/>
                        </a:spcBef>
                        <a:spcAft>
                          <a:spcPts val="0"/>
                        </a:spcAft>
                      </a:pPr>
                      <a:r>
                        <a:rPr lang="en-GB" sz="1800" b="1">
                          <a:effectLst/>
                          <a:latin typeface="+mn-lt"/>
                          <a:ea typeface="Calibri" panose="020F0502020204030204" pitchFamily="34" charset="0"/>
                          <a:cs typeface="Cordia New" panose="020B0304020202020204" pitchFamily="34" charset="-34"/>
                        </a:rPr>
                        <a:t>United Kingdom </a:t>
                      </a:r>
                      <a:endParaRPr lang="en-US" sz="180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Mixture of approaches: regular, detailed climate change vulnerability assessments;</a:t>
                      </a:r>
                      <a:endParaRPr lang="en-US" sz="1800" dirty="0">
                        <a:effectLst/>
                        <a:latin typeface="+mn-lt"/>
                        <a:ea typeface="Calibri" panose="020F0502020204030204" pitchFamily="34" charset="0"/>
                        <a:cs typeface="Cordia New" panose="020B0304020202020204" pitchFamily="34" charset="-34"/>
                      </a:endParaRPr>
                    </a:p>
                    <a:p>
                      <a:pPr marL="0" marR="0">
                        <a:lnSpc>
                          <a:spcPct val="107000"/>
                        </a:lnSpc>
                        <a:spcBef>
                          <a:spcPts val="0"/>
                        </a:spcBef>
                        <a:spcAft>
                          <a:spcPts val="0"/>
                        </a:spcAft>
                      </a:pPr>
                      <a:r>
                        <a:rPr lang="en-GB" sz="1800" dirty="0">
                          <a:effectLst/>
                          <a:latin typeface="+mn-lt"/>
                          <a:ea typeface="Calibri" panose="020F0502020204030204" pitchFamily="34" charset="0"/>
                          <a:cs typeface="Cordia New" panose="020B0304020202020204" pitchFamily="34" charset="-34"/>
                        </a:rPr>
                        <a:t>indicators to monitor changes in climate risks, uptake of adaptation actions and climate impacts; decision-making analysis to evaluate whether degree of adaptation is sufficient to address current and future climate risks. Agriculture and forestry one of seven policy themes of the NAP, to which M&amp;E is applied. </a:t>
                      </a:r>
                      <a:endParaRPr lang="en-US" sz="1800" dirty="0">
                        <a:effectLst/>
                        <a:latin typeface="+mn-lt"/>
                        <a:ea typeface="Calibri" panose="020F0502020204030204" pitchFamily="34" charset="0"/>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2302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135A77-5C6D-4953-AB41-FB3E6B09BBBF}"/>
              </a:ext>
            </a:extLst>
          </p:cNvPr>
          <p:cNvSpPr>
            <a:spLocks noGrp="1"/>
          </p:cNvSpPr>
          <p:nvPr>
            <p:ph type="title"/>
          </p:nvPr>
        </p:nvSpPr>
        <p:spPr>
          <a:xfrm>
            <a:off x="98228" y="191529"/>
            <a:ext cx="11504767" cy="1365422"/>
          </a:xfrm>
        </p:spPr>
        <p:txBody>
          <a:bodyPr>
            <a:normAutofit fontScale="90000"/>
          </a:bodyPr>
          <a:lstStyle/>
          <a:p>
            <a:r>
              <a:rPr lang="en-GB" dirty="0"/>
              <a:t>Kenya National Performance and Benefit Framework (NPBF)</a:t>
            </a:r>
            <a:br>
              <a:rPr lang="en-GB" dirty="0"/>
            </a:br>
            <a:endParaRPr lang="en-GB" sz="2700" dirty="0"/>
          </a:p>
        </p:txBody>
      </p:sp>
      <p:sp>
        <p:nvSpPr>
          <p:cNvPr id="3" name="Content Placeholder 2">
            <a:extLst>
              <a:ext uri="{FF2B5EF4-FFF2-40B4-BE49-F238E27FC236}">
                <a16:creationId xmlns="" xmlns:a16="http://schemas.microsoft.com/office/drawing/2014/main" id="{34AFD53E-56A8-49F7-AFAB-7A467AF0B192}"/>
              </a:ext>
            </a:extLst>
          </p:cNvPr>
          <p:cNvSpPr>
            <a:spLocks noGrp="1"/>
          </p:cNvSpPr>
          <p:nvPr>
            <p:ph idx="1"/>
          </p:nvPr>
        </p:nvSpPr>
        <p:spPr>
          <a:xfrm>
            <a:off x="345988" y="1866339"/>
            <a:ext cx="3719386" cy="4744526"/>
          </a:xfrm>
        </p:spPr>
        <p:txBody>
          <a:bodyPr/>
          <a:lstStyle/>
          <a:p>
            <a:r>
              <a:rPr lang="en-GB" dirty="0"/>
              <a:t>The Kenya NPBF is designed to cover both adaptation and mitigation and the synergies between them</a:t>
            </a:r>
          </a:p>
          <a:p>
            <a:pPr marL="0" lvl="0" indent="0">
              <a:buNone/>
            </a:pPr>
            <a:endParaRPr lang="en-GB" dirty="0"/>
          </a:p>
        </p:txBody>
      </p:sp>
      <p:pic>
        <p:nvPicPr>
          <p:cNvPr id="4" name="Picture 3"/>
          <p:cNvPicPr>
            <a:picLocks noChangeAspect="1"/>
          </p:cNvPicPr>
          <p:nvPr/>
        </p:nvPicPr>
        <p:blipFill>
          <a:blip r:embed="rId3"/>
          <a:stretch>
            <a:fillRect/>
          </a:stretch>
        </p:blipFill>
        <p:spPr>
          <a:xfrm>
            <a:off x="4279170" y="1047750"/>
            <a:ext cx="7686675" cy="5810250"/>
          </a:xfrm>
          <a:prstGeom prst="rect">
            <a:avLst/>
          </a:prstGeom>
        </p:spPr>
      </p:pic>
    </p:spTree>
    <p:extLst>
      <p:ext uri="{BB962C8B-B14F-4D97-AF65-F5344CB8AC3E}">
        <p14:creationId xmlns:p14="http://schemas.microsoft.com/office/powerpoint/2010/main" val="2965683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135A77-5C6D-4953-AB41-FB3E6B09BBBF}"/>
              </a:ext>
            </a:extLst>
          </p:cNvPr>
          <p:cNvSpPr>
            <a:spLocks noGrp="1"/>
          </p:cNvSpPr>
          <p:nvPr>
            <p:ph type="title"/>
          </p:nvPr>
        </p:nvSpPr>
        <p:spPr>
          <a:xfrm>
            <a:off x="221795" y="302740"/>
            <a:ext cx="11504767" cy="853633"/>
          </a:xfrm>
        </p:spPr>
        <p:txBody>
          <a:bodyPr>
            <a:normAutofit fontScale="90000"/>
          </a:bodyPr>
          <a:lstStyle/>
          <a:p>
            <a:r>
              <a:rPr lang="en-GB" dirty="0"/>
              <a:t>Exercise: purpose, challenges, experiences on adaptation M&amp;E in the country</a:t>
            </a:r>
            <a:br>
              <a:rPr lang="en-GB" dirty="0"/>
            </a:br>
            <a:endParaRPr lang="en-GB" sz="2700" dirty="0"/>
          </a:p>
        </p:txBody>
      </p:sp>
      <p:sp>
        <p:nvSpPr>
          <p:cNvPr id="3" name="Content Placeholder 2">
            <a:extLst>
              <a:ext uri="{FF2B5EF4-FFF2-40B4-BE49-F238E27FC236}">
                <a16:creationId xmlns="" xmlns:a16="http://schemas.microsoft.com/office/drawing/2014/main" id="{34AFD53E-56A8-49F7-AFAB-7A467AF0B192}"/>
              </a:ext>
            </a:extLst>
          </p:cNvPr>
          <p:cNvSpPr>
            <a:spLocks noGrp="1"/>
          </p:cNvSpPr>
          <p:nvPr>
            <p:ph idx="1"/>
          </p:nvPr>
        </p:nvSpPr>
        <p:spPr>
          <a:xfrm>
            <a:off x="345989" y="1866339"/>
            <a:ext cx="9601200" cy="4136985"/>
          </a:xfrm>
        </p:spPr>
        <p:txBody>
          <a:bodyPr/>
          <a:lstStyle/>
          <a:p>
            <a:pPr marL="457200" indent="-457200">
              <a:buFont typeface="+mj-lt"/>
              <a:buAutoNum type="arabicPeriod"/>
            </a:pPr>
            <a:r>
              <a:rPr lang="en-GB" sz="2200" i="1" dirty="0"/>
              <a:t>What would be the purpose of doing M&amp;E of adaptation and agriculture? </a:t>
            </a:r>
          </a:p>
          <a:p>
            <a:pPr marL="457200" indent="-457200">
              <a:buFont typeface="+mj-lt"/>
              <a:buAutoNum type="arabicPeriod"/>
            </a:pPr>
            <a:r>
              <a:rPr lang="en-GB" sz="2200" i="1" dirty="0"/>
              <a:t>What might be  the key inputs (e.g. existing data sources)?</a:t>
            </a:r>
          </a:p>
          <a:p>
            <a:pPr marL="457200" indent="-457200">
              <a:buFont typeface="+mj-lt"/>
              <a:buAutoNum type="arabicPeriod"/>
            </a:pPr>
            <a:r>
              <a:rPr lang="en-GB" sz="2200" i="1" dirty="0"/>
              <a:t>What are the opportunities and challenges for developing an M&amp;E for adaptation for the agriculture sector?</a:t>
            </a:r>
          </a:p>
          <a:p>
            <a:pPr marL="457200" indent="-457200">
              <a:buFont typeface="+mj-lt"/>
              <a:buAutoNum type="arabicPeriod"/>
            </a:pPr>
            <a:r>
              <a:rPr lang="en-GB" sz="2200" i="1" dirty="0"/>
              <a:t>What have we learnt from experiences to date on M&amp;E of adaptation? What have we learn from M&amp;E in the crop, forestry, fisheries sectors? </a:t>
            </a:r>
            <a:endParaRPr lang="en-US" sz="2200" dirty="0"/>
          </a:p>
          <a:p>
            <a:pPr marL="457200" lvl="0" indent="-457200">
              <a:buFont typeface="+mj-lt"/>
              <a:buAutoNum type="arabicPeriod"/>
            </a:pPr>
            <a:endParaRPr lang="en-GB" dirty="0"/>
          </a:p>
        </p:txBody>
      </p:sp>
    </p:spTree>
    <p:extLst>
      <p:ext uri="{BB962C8B-B14F-4D97-AF65-F5344CB8AC3E}">
        <p14:creationId xmlns:p14="http://schemas.microsoft.com/office/powerpoint/2010/main" val="2350495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31CE1-4765-4A97-B614-1D5E9631C966}"/>
              </a:ext>
            </a:extLst>
          </p:cNvPr>
          <p:cNvSpPr>
            <a:spLocks noGrp="1"/>
          </p:cNvSpPr>
          <p:nvPr>
            <p:ph type="title"/>
          </p:nvPr>
        </p:nvSpPr>
        <p:spPr/>
        <p:txBody>
          <a:bodyPr>
            <a:normAutofit/>
          </a:bodyPr>
          <a:lstStyle/>
          <a:p>
            <a:r>
              <a:rPr lang="en-GB" dirty="0"/>
              <a:t>Summary of the session</a:t>
            </a:r>
          </a:p>
        </p:txBody>
      </p:sp>
    </p:spTree>
    <p:extLst>
      <p:ext uri="{BB962C8B-B14F-4D97-AF65-F5344CB8AC3E}">
        <p14:creationId xmlns:p14="http://schemas.microsoft.com/office/powerpoint/2010/main" val="339183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C2D6F-9F97-43CC-9932-57B31514FCC3}"/>
              </a:ext>
            </a:extLst>
          </p:cNvPr>
          <p:cNvSpPr>
            <a:spLocks noGrp="1"/>
          </p:cNvSpPr>
          <p:nvPr>
            <p:ph type="title"/>
          </p:nvPr>
        </p:nvSpPr>
        <p:spPr/>
        <p:txBody>
          <a:bodyPr>
            <a:normAutofit/>
          </a:bodyPr>
          <a:lstStyle/>
          <a:p>
            <a:r>
              <a:rPr lang="en-GB" dirty="0"/>
              <a:t>Key concepts and definitions</a:t>
            </a:r>
          </a:p>
        </p:txBody>
      </p:sp>
    </p:spTree>
    <p:extLst>
      <p:ext uri="{BB962C8B-B14F-4D97-AF65-F5344CB8AC3E}">
        <p14:creationId xmlns:p14="http://schemas.microsoft.com/office/powerpoint/2010/main" val="287770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CFA31-BF15-4569-B82D-970F2DACD50C}"/>
              </a:ext>
            </a:extLst>
          </p:cNvPr>
          <p:cNvSpPr>
            <a:spLocks noGrp="1"/>
          </p:cNvSpPr>
          <p:nvPr>
            <p:ph type="title"/>
          </p:nvPr>
        </p:nvSpPr>
        <p:spPr>
          <a:xfrm>
            <a:off x="273244" y="222937"/>
            <a:ext cx="10670458" cy="716177"/>
          </a:xfrm>
        </p:spPr>
        <p:txBody>
          <a:bodyPr>
            <a:normAutofit/>
          </a:bodyPr>
          <a:lstStyle/>
          <a:p>
            <a:r>
              <a:rPr lang="en-GB" dirty="0"/>
              <a:t>What is Monitoring and Evaluation?</a:t>
            </a:r>
          </a:p>
        </p:txBody>
      </p:sp>
      <p:sp>
        <p:nvSpPr>
          <p:cNvPr id="3" name="Content Placeholder 2">
            <a:extLst>
              <a:ext uri="{FF2B5EF4-FFF2-40B4-BE49-F238E27FC236}">
                <a16:creationId xmlns="" xmlns:a16="http://schemas.microsoft.com/office/drawing/2014/main" id="{4586C3F2-4CCE-4902-A965-830FBEE9FE2C}"/>
              </a:ext>
            </a:extLst>
          </p:cNvPr>
          <p:cNvSpPr>
            <a:spLocks noGrp="1"/>
          </p:cNvSpPr>
          <p:nvPr>
            <p:ph idx="1"/>
          </p:nvPr>
        </p:nvSpPr>
        <p:spPr>
          <a:xfrm>
            <a:off x="526956" y="1014647"/>
            <a:ext cx="10574594" cy="585551"/>
          </a:xfrm>
        </p:spPr>
        <p:txBody>
          <a:bodyPr/>
          <a:lstStyle/>
          <a:p>
            <a:r>
              <a:rPr lang="en-GB" i="1" dirty="0"/>
              <a:t>Difference between monitoring and evaluation (USAID,2005)</a:t>
            </a:r>
            <a:endParaRPr lang="en-GB" dirty="0"/>
          </a:p>
          <a:p>
            <a:endParaRPr lang="en-GB" dirty="0"/>
          </a:p>
          <a:p>
            <a:endParaRPr lang="en-GB"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61461543"/>
              </p:ext>
            </p:extLst>
          </p:nvPr>
        </p:nvGraphicFramePr>
        <p:xfrm>
          <a:off x="137319" y="1428596"/>
          <a:ext cx="11675740" cy="5275756"/>
        </p:xfrm>
        <a:graphic>
          <a:graphicData uri="http://schemas.openxmlformats.org/drawingml/2006/table">
            <a:tbl>
              <a:tblPr firstRow="1" firstCol="1" bandRow="1">
                <a:tableStyleId>{5C22544A-7EE6-4342-B048-85BDC9FD1C3A}</a:tableStyleId>
              </a:tblPr>
              <a:tblGrid>
                <a:gridCol w="5837870">
                  <a:extLst>
                    <a:ext uri="{9D8B030D-6E8A-4147-A177-3AD203B41FA5}">
                      <a16:colId xmlns="" xmlns:a16="http://schemas.microsoft.com/office/drawing/2014/main" val="20000"/>
                    </a:ext>
                  </a:extLst>
                </a:gridCol>
                <a:gridCol w="5837870">
                  <a:extLst>
                    <a:ext uri="{9D8B030D-6E8A-4147-A177-3AD203B41FA5}">
                      <a16:colId xmlns="" xmlns:a16="http://schemas.microsoft.com/office/drawing/2014/main" val="20001"/>
                    </a:ext>
                  </a:extLst>
                </a:gridCol>
              </a:tblGrid>
              <a:tr h="536128">
                <a:tc>
                  <a:txBody>
                    <a:bodyPr/>
                    <a:lstStyle/>
                    <a:p>
                      <a:pPr marL="0" marR="0" algn="ctr">
                        <a:lnSpc>
                          <a:spcPct val="107000"/>
                        </a:lnSpc>
                        <a:spcBef>
                          <a:spcPts val="0"/>
                        </a:spcBef>
                        <a:spcAft>
                          <a:spcPts val="0"/>
                        </a:spcAft>
                      </a:pPr>
                      <a:r>
                        <a:rPr lang="en-GB" sz="1800" dirty="0">
                          <a:effectLst/>
                        </a:rPr>
                        <a:t>Monitoring</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5">
                        <a:lumMod val="60000"/>
                        <a:lumOff val="40000"/>
                      </a:schemeClr>
                    </a:solidFill>
                  </a:tcPr>
                </a:tc>
                <a:tc>
                  <a:txBody>
                    <a:bodyPr/>
                    <a:lstStyle/>
                    <a:p>
                      <a:pPr marL="0" marR="0" algn="ctr">
                        <a:lnSpc>
                          <a:spcPct val="107000"/>
                        </a:lnSpc>
                        <a:spcBef>
                          <a:spcPts val="0"/>
                        </a:spcBef>
                        <a:spcAft>
                          <a:spcPts val="0"/>
                        </a:spcAft>
                      </a:pPr>
                      <a:r>
                        <a:rPr lang="en-GB" sz="1800" dirty="0">
                          <a:effectLst/>
                        </a:rPr>
                        <a:t>Evaluation</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5">
                        <a:lumMod val="60000"/>
                        <a:lumOff val="40000"/>
                      </a:schemeClr>
                    </a:solidFill>
                  </a:tcPr>
                </a:tc>
                <a:extLst>
                  <a:ext uri="{0D108BD9-81ED-4DB2-BD59-A6C34878D82A}">
                    <a16:rowId xmlns="" xmlns:a16="http://schemas.microsoft.com/office/drawing/2014/main" val="10000"/>
                  </a:ext>
                </a:extLst>
              </a:tr>
              <a:tr h="250185">
                <a:tc>
                  <a:txBody>
                    <a:bodyPr/>
                    <a:lstStyle/>
                    <a:p>
                      <a:pPr marL="0" marR="0">
                        <a:lnSpc>
                          <a:spcPct val="107000"/>
                        </a:lnSpc>
                        <a:spcBef>
                          <a:spcPts val="0"/>
                        </a:spcBef>
                        <a:spcAft>
                          <a:spcPts val="0"/>
                        </a:spcAft>
                      </a:pPr>
                      <a:r>
                        <a:rPr lang="en-GB" sz="1800" b="0" dirty="0">
                          <a:solidFill>
                            <a:schemeClr val="tx1"/>
                          </a:solidFill>
                          <a:effectLst/>
                        </a:rPr>
                        <a:t>Continuous: day-to-day</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GB" sz="1800" dirty="0">
                          <a:effectLst/>
                        </a:rPr>
                        <a:t>Periodic: important milestones </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1"/>
                  </a:ext>
                </a:extLst>
              </a:tr>
              <a:tr h="250185">
                <a:tc>
                  <a:txBody>
                    <a:bodyPr/>
                    <a:lstStyle/>
                    <a:p>
                      <a:pPr marL="0" marR="0">
                        <a:lnSpc>
                          <a:spcPct val="107000"/>
                        </a:lnSpc>
                        <a:spcBef>
                          <a:spcPts val="0"/>
                        </a:spcBef>
                        <a:spcAft>
                          <a:spcPts val="0"/>
                        </a:spcAft>
                      </a:pPr>
                      <a:r>
                        <a:rPr lang="en-GB" sz="1800" b="0" dirty="0" smtClean="0">
                          <a:solidFill>
                            <a:schemeClr val="tx1"/>
                          </a:solidFill>
                          <a:effectLst/>
                        </a:rPr>
                        <a:t>Progress reports</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bg2"/>
                    </a:solidFill>
                  </a:tcPr>
                </a:tc>
                <a:tc>
                  <a:txBody>
                    <a:bodyPr/>
                    <a:lstStyle/>
                    <a:p>
                      <a:pPr marL="0" marR="0">
                        <a:lnSpc>
                          <a:spcPct val="107000"/>
                        </a:lnSpc>
                        <a:spcBef>
                          <a:spcPts val="0"/>
                        </a:spcBef>
                        <a:spcAft>
                          <a:spcPts val="0"/>
                        </a:spcAft>
                      </a:pPr>
                      <a:r>
                        <a:rPr lang="en-GB" sz="1800">
                          <a:effectLst/>
                        </a:rPr>
                        <a:t>In-depth analysis off achievements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2"/>
                  </a:ext>
                </a:extLst>
              </a:tr>
              <a:tr h="250185">
                <a:tc>
                  <a:txBody>
                    <a:bodyPr/>
                    <a:lstStyle/>
                    <a:p>
                      <a:pPr marL="0" marR="0">
                        <a:lnSpc>
                          <a:spcPct val="107000"/>
                        </a:lnSpc>
                        <a:spcBef>
                          <a:spcPts val="0"/>
                        </a:spcBef>
                        <a:spcAft>
                          <a:spcPts val="0"/>
                        </a:spcAft>
                      </a:pPr>
                      <a:r>
                        <a:rPr lang="en-GB" sz="1800" b="0" dirty="0">
                          <a:solidFill>
                            <a:schemeClr val="tx1"/>
                          </a:solidFill>
                          <a:effectLst/>
                        </a:rPr>
                        <a:t>Focuses on inputs and outputs</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GB" sz="1800">
                          <a:effectLst/>
                        </a:rPr>
                        <a:t>Focuses on outcomes and impacts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3"/>
                  </a:ext>
                </a:extLst>
              </a:tr>
              <a:tr h="513711">
                <a:tc>
                  <a:txBody>
                    <a:bodyPr/>
                    <a:lstStyle/>
                    <a:p>
                      <a:pPr marL="0" marR="0">
                        <a:lnSpc>
                          <a:spcPct val="107000"/>
                        </a:lnSpc>
                        <a:spcBef>
                          <a:spcPts val="0"/>
                        </a:spcBef>
                        <a:spcAft>
                          <a:spcPts val="0"/>
                        </a:spcAft>
                      </a:pPr>
                      <a:r>
                        <a:rPr lang="en-GB" sz="1800" b="0" dirty="0">
                          <a:solidFill>
                            <a:schemeClr val="tx1"/>
                          </a:solidFill>
                          <a:effectLst/>
                        </a:rPr>
                        <a:t>Alerts managers about problems and progress that is unexpected or accelerated</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bg2"/>
                    </a:solidFill>
                  </a:tcPr>
                </a:tc>
                <a:tc>
                  <a:txBody>
                    <a:bodyPr/>
                    <a:lstStyle/>
                    <a:p>
                      <a:pPr marL="0" marR="0">
                        <a:lnSpc>
                          <a:spcPct val="107000"/>
                        </a:lnSpc>
                        <a:spcBef>
                          <a:spcPts val="0"/>
                        </a:spcBef>
                        <a:spcAft>
                          <a:spcPts val="0"/>
                        </a:spcAft>
                      </a:pPr>
                      <a:r>
                        <a:rPr lang="en-GB" sz="1800">
                          <a:effectLst/>
                        </a:rPr>
                        <a:t>Providers managers with strategy and policy options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4"/>
                  </a:ext>
                </a:extLst>
              </a:tr>
              <a:tr h="250185">
                <a:tc>
                  <a:txBody>
                    <a:bodyPr/>
                    <a:lstStyle/>
                    <a:p>
                      <a:pPr marL="0" marR="0">
                        <a:lnSpc>
                          <a:spcPct val="107000"/>
                        </a:lnSpc>
                        <a:spcBef>
                          <a:spcPts val="0"/>
                        </a:spcBef>
                        <a:spcAft>
                          <a:spcPts val="0"/>
                        </a:spcAft>
                      </a:pPr>
                      <a:r>
                        <a:rPr lang="en-GB" sz="1800" b="0" dirty="0">
                          <a:solidFill>
                            <a:schemeClr val="tx1"/>
                          </a:solidFill>
                          <a:effectLst/>
                        </a:rPr>
                        <a:t>Self-assessment</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GB" sz="1800">
                          <a:effectLst/>
                        </a:rPr>
                        <a:t>External analysis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5"/>
                  </a:ext>
                </a:extLst>
              </a:tr>
              <a:tr h="513711">
                <a:tc>
                  <a:txBody>
                    <a:bodyPr/>
                    <a:lstStyle/>
                    <a:p>
                      <a:pPr marL="0" marR="0">
                        <a:lnSpc>
                          <a:spcPct val="107000"/>
                        </a:lnSpc>
                        <a:spcBef>
                          <a:spcPts val="0"/>
                        </a:spcBef>
                        <a:spcAft>
                          <a:spcPts val="0"/>
                        </a:spcAft>
                      </a:pPr>
                      <a:r>
                        <a:rPr lang="en-GB" sz="1800" b="0" dirty="0">
                          <a:solidFill>
                            <a:schemeClr val="tx1"/>
                          </a:solidFill>
                          <a:effectLst/>
                        </a:rPr>
                        <a:t>Clarifies programme or policy objectives</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bg2"/>
                    </a:solidFill>
                  </a:tcPr>
                </a:tc>
                <a:tc>
                  <a:txBody>
                    <a:bodyPr/>
                    <a:lstStyle/>
                    <a:p>
                      <a:pPr marL="0" marR="0">
                        <a:lnSpc>
                          <a:spcPct val="107000"/>
                        </a:lnSpc>
                        <a:spcBef>
                          <a:spcPts val="0"/>
                        </a:spcBef>
                        <a:spcAft>
                          <a:spcPts val="0"/>
                        </a:spcAft>
                      </a:pPr>
                      <a:r>
                        <a:rPr lang="en-GB" sz="1800">
                          <a:effectLst/>
                        </a:rPr>
                        <a:t>Analyses why intended results were or were not achieved</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6"/>
                  </a:ext>
                </a:extLst>
              </a:tr>
              <a:tr h="513711">
                <a:tc>
                  <a:txBody>
                    <a:bodyPr/>
                    <a:lstStyle/>
                    <a:p>
                      <a:pPr marL="0" marR="0">
                        <a:lnSpc>
                          <a:spcPct val="107000"/>
                        </a:lnSpc>
                        <a:spcBef>
                          <a:spcPts val="0"/>
                        </a:spcBef>
                        <a:spcAft>
                          <a:spcPts val="0"/>
                        </a:spcAft>
                      </a:pPr>
                      <a:r>
                        <a:rPr lang="en-GB" sz="1800" b="0" dirty="0">
                          <a:solidFill>
                            <a:schemeClr val="tx1"/>
                          </a:solidFill>
                          <a:effectLst/>
                        </a:rPr>
                        <a:t>Links activities and their resources to objectives</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GB" sz="1800">
                          <a:effectLst/>
                        </a:rPr>
                        <a:t>Assesses specific causal contribution of activities to results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7"/>
                  </a:ext>
                </a:extLst>
              </a:tr>
              <a:tr h="513711">
                <a:tc>
                  <a:txBody>
                    <a:bodyPr/>
                    <a:lstStyle/>
                    <a:p>
                      <a:pPr marL="0" marR="0">
                        <a:lnSpc>
                          <a:spcPct val="107000"/>
                        </a:lnSpc>
                        <a:spcBef>
                          <a:spcPts val="0"/>
                        </a:spcBef>
                        <a:spcAft>
                          <a:spcPts val="0"/>
                        </a:spcAft>
                      </a:pPr>
                      <a:r>
                        <a:rPr lang="en-GB" sz="1800" b="0" dirty="0">
                          <a:solidFill>
                            <a:schemeClr val="tx1"/>
                          </a:solidFill>
                          <a:effectLst/>
                        </a:rPr>
                        <a:t>Translates objectives into performance indicators and set targets</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bg2"/>
                    </a:solidFill>
                  </a:tcPr>
                </a:tc>
                <a:tc>
                  <a:txBody>
                    <a:bodyPr/>
                    <a:lstStyle/>
                    <a:p>
                      <a:pPr marL="0" marR="0">
                        <a:lnSpc>
                          <a:spcPct val="107000"/>
                        </a:lnSpc>
                        <a:spcBef>
                          <a:spcPts val="0"/>
                        </a:spcBef>
                        <a:spcAft>
                          <a:spcPts val="0"/>
                        </a:spcAft>
                      </a:pPr>
                      <a:r>
                        <a:rPr lang="en-GB" sz="1800">
                          <a:effectLst/>
                        </a:rPr>
                        <a:t>Examines implementation process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8"/>
                  </a:ext>
                </a:extLst>
              </a:tr>
              <a:tr h="513711">
                <a:tc>
                  <a:txBody>
                    <a:bodyPr/>
                    <a:lstStyle/>
                    <a:p>
                      <a:pPr marL="0" marR="0">
                        <a:lnSpc>
                          <a:spcPct val="107000"/>
                        </a:lnSpc>
                        <a:spcBef>
                          <a:spcPts val="0"/>
                        </a:spcBef>
                        <a:spcAft>
                          <a:spcPts val="0"/>
                        </a:spcAft>
                      </a:pPr>
                      <a:r>
                        <a:rPr lang="en-GB" sz="1800" b="0" dirty="0">
                          <a:solidFill>
                            <a:schemeClr val="tx1"/>
                          </a:solidFill>
                          <a:effectLst/>
                        </a:rPr>
                        <a:t>Routinely collects data on indicators and compares actual results with targets</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GB" sz="1800">
                          <a:effectLst/>
                        </a:rPr>
                        <a:t>Explores unintended results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09"/>
                  </a:ext>
                </a:extLst>
              </a:tr>
              <a:tr h="777236">
                <a:tc>
                  <a:txBody>
                    <a:bodyPr/>
                    <a:lstStyle/>
                    <a:p>
                      <a:pPr marL="0" marR="0">
                        <a:lnSpc>
                          <a:spcPct val="107000"/>
                        </a:lnSpc>
                        <a:spcBef>
                          <a:spcPts val="0"/>
                        </a:spcBef>
                        <a:spcAft>
                          <a:spcPts val="0"/>
                        </a:spcAft>
                      </a:pPr>
                      <a:r>
                        <a:rPr lang="en-GB" sz="1800" b="0" dirty="0">
                          <a:solidFill>
                            <a:schemeClr val="tx1"/>
                          </a:solidFill>
                          <a:effectLst/>
                        </a:rPr>
                        <a:t>Reports progress to managers and alerts them about problems </a:t>
                      </a:r>
                      <a:endParaRPr lang="en-US" sz="18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solidFill>
                      <a:schemeClr val="bg2"/>
                    </a:solidFill>
                  </a:tcPr>
                </a:tc>
                <a:tc>
                  <a:txBody>
                    <a:bodyPr/>
                    <a:lstStyle/>
                    <a:p>
                      <a:pPr marL="0" marR="0">
                        <a:lnSpc>
                          <a:spcPct val="107000"/>
                        </a:lnSpc>
                        <a:spcBef>
                          <a:spcPts val="0"/>
                        </a:spcBef>
                        <a:spcAft>
                          <a:spcPts val="0"/>
                        </a:spcAft>
                      </a:pPr>
                      <a:r>
                        <a:rPr lang="en-GB" sz="1800" dirty="0">
                          <a:effectLst/>
                        </a:rPr>
                        <a:t>Provides lessons, highlights significant accomplishment and offers recommendations for improvement </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10603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CFA31-BF15-4569-B82D-970F2DACD50C}"/>
              </a:ext>
            </a:extLst>
          </p:cNvPr>
          <p:cNvSpPr>
            <a:spLocks noGrp="1"/>
          </p:cNvSpPr>
          <p:nvPr>
            <p:ph type="title"/>
          </p:nvPr>
        </p:nvSpPr>
        <p:spPr>
          <a:xfrm>
            <a:off x="273244" y="482429"/>
            <a:ext cx="10670458" cy="716177"/>
          </a:xfrm>
        </p:spPr>
        <p:txBody>
          <a:bodyPr>
            <a:normAutofit/>
          </a:bodyPr>
          <a:lstStyle/>
          <a:p>
            <a:r>
              <a:rPr lang="en-GB" dirty="0"/>
              <a:t>What is Adaptation?</a:t>
            </a:r>
          </a:p>
        </p:txBody>
      </p:sp>
      <p:sp>
        <p:nvSpPr>
          <p:cNvPr id="3" name="Content Placeholder 2">
            <a:extLst>
              <a:ext uri="{FF2B5EF4-FFF2-40B4-BE49-F238E27FC236}">
                <a16:creationId xmlns="" xmlns:a16="http://schemas.microsoft.com/office/drawing/2014/main" id="{4586C3F2-4CCE-4902-A965-830FBEE9FE2C}"/>
              </a:ext>
            </a:extLst>
          </p:cNvPr>
          <p:cNvSpPr>
            <a:spLocks noGrp="1"/>
          </p:cNvSpPr>
          <p:nvPr>
            <p:ph idx="1"/>
          </p:nvPr>
        </p:nvSpPr>
        <p:spPr>
          <a:xfrm>
            <a:off x="194320" y="1668162"/>
            <a:ext cx="10828306" cy="4955060"/>
          </a:xfrm>
        </p:spPr>
        <p:txBody>
          <a:bodyPr>
            <a:normAutofit/>
          </a:bodyPr>
          <a:lstStyle/>
          <a:p>
            <a:pPr marL="0" indent="0">
              <a:buNone/>
            </a:pPr>
            <a:r>
              <a:rPr lang="en-GB" dirty="0"/>
              <a:t>Adaptation refers to adjustments in ecological, social, or economic systems in response to actual or expected climatic stimuli and their effects or impacts. It refers to changes in processes, practices, and structures to moderate potential damages or to benefit from opportunities associated with climate change (IPCC, 2001).</a:t>
            </a:r>
          </a:p>
          <a:p>
            <a:pPr marL="0" indent="0">
              <a:buNone/>
            </a:pPr>
            <a:endParaRPr lang="en-GB" dirty="0"/>
          </a:p>
          <a:p>
            <a:pPr marL="0" indent="0">
              <a:buNone/>
            </a:pPr>
            <a:r>
              <a:rPr lang="en-GB" dirty="0"/>
              <a:t>Adaptation activities span five general components: 1. observation; 2. assessment of climate impacts and vulnerability; 3. planning; 4. implementation; and 5. monitoring and evaluation of adaptation actions.  </a:t>
            </a:r>
            <a:endParaRPr lang="en-US" dirty="0"/>
          </a:p>
          <a:p>
            <a:endParaRPr lang="en-GB" dirty="0">
              <a:solidFill>
                <a:schemeClr val="tx1"/>
              </a:solidFill>
            </a:endParaRPr>
          </a:p>
          <a:p>
            <a:pPr marL="0" indent="0">
              <a:buNone/>
            </a:pPr>
            <a:r>
              <a:rPr lang="en-GB" dirty="0"/>
              <a:t>Given the complexity and long-term nature of climate change, it is essential that adaptation be designed as a continuous and flexible process which includes feedback through monitoring and evaluation (M&amp;E).  </a:t>
            </a:r>
            <a:endParaRPr lang="en-GB" dirty="0">
              <a:solidFill>
                <a:schemeClr val="tx1"/>
              </a:solidFill>
            </a:endParaRPr>
          </a:p>
        </p:txBody>
      </p:sp>
    </p:spTree>
    <p:extLst>
      <p:ext uri="{BB962C8B-B14F-4D97-AF65-F5344CB8AC3E}">
        <p14:creationId xmlns:p14="http://schemas.microsoft.com/office/powerpoint/2010/main" val="151666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7DFB67-551F-4AC9-9AEF-73237E6F84EE}"/>
              </a:ext>
            </a:extLst>
          </p:cNvPr>
          <p:cNvSpPr>
            <a:spLocks noGrp="1"/>
          </p:cNvSpPr>
          <p:nvPr>
            <p:ph type="title"/>
          </p:nvPr>
        </p:nvSpPr>
        <p:spPr>
          <a:xfrm>
            <a:off x="191953" y="166816"/>
            <a:ext cx="11843527" cy="1180070"/>
          </a:xfrm>
        </p:spPr>
        <p:txBody>
          <a:bodyPr>
            <a:normAutofit/>
          </a:bodyPr>
          <a:lstStyle/>
          <a:p>
            <a:r>
              <a:rPr lang="en-GB" sz="3800" dirty="0"/>
              <a:t>M&amp;E as part of the national adaptation planning cycle </a:t>
            </a:r>
          </a:p>
        </p:txBody>
      </p:sp>
      <p:pic>
        <p:nvPicPr>
          <p:cNvPr id="4" name="Content Placeholder 3">
            <a:extLst>
              <a:ext uri="{FF2B5EF4-FFF2-40B4-BE49-F238E27FC236}">
                <a16:creationId xmlns="" xmlns:a16="http://schemas.microsoft.com/office/drawing/2014/main" id="{84408DFA-46F6-4606-AA46-3267272E05D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25612"/>
            <a:ext cx="11133438" cy="5832388"/>
          </a:xfrm>
          <a:prstGeom prst="rect">
            <a:avLst/>
          </a:prstGeom>
          <a:noFill/>
        </p:spPr>
      </p:pic>
      <p:sp>
        <p:nvSpPr>
          <p:cNvPr id="5" name="TextBox 4">
            <a:extLst>
              <a:ext uri="{FF2B5EF4-FFF2-40B4-BE49-F238E27FC236}">
                <a16:creationId xmlns="" xmlns:a16="http://schemas.microsoft.com/office/drawing/2014/main" id="{8C9C9A6C-224F-4923-A682-E8AC75821525}"/>
              </a:ext>
            </a:extLst>
          </p:cNvPr>
          <p:cNvSpPr txBox="1"/>
          <p:nvPr/>
        </p:nvSpPr>
        <p:spPr>
          <a:xfrm>
            <a:off x="10718966" y="6383174"/>
            <a:ext cx="1316514" cy="369332"/>
          </a:xfrm>
          <a:prstGeom prst="rect">
            <a:avLst/>
          </a:prstGeom>
          <a:noFill/>
        </p:spPr>
        <p:txBody>
          <a:bodyPr wrap="none" rtlCol="0">
            <a:spAutoFit/>
          </a:bodyPr>
          <a:lstStyle/>
          <a:p>
            <a:r>
              <a:rPr lang="en-GB" dirty="0"/>
              <a:t>UNDP, 2017</a:t>
            </a:r>
          </a:p>
        </p:txBody>
      </p:sp>
    </p:spTree>
    <p:extLst>
      <p:ext uri="{BB962C8B-B14F-4D97-AF65-F5344CB8AC3E}">
        <p14:creationId xmlns:p14="http://schemas.microsoft.com/office/powerpoint/2010/main" val="46905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CFA31-BF15-4569-B82D-970F2DACD50C}"/>
              </a:ext>
            </a:extLst>
          </p:cNvPr>
          <p:cNvSpPr>
            <a:spLocks noGrp="1"/>
          </p:cNvSpPr>
          <p:nvPr>
            <p:ph type="title"/>
          </p:nvPr>
        </p:nvSpPr>
        <p:spPr>
          <a:xfrm>
            <a:off x="273243" y="210581"/>
            <a:ext cx="11045545" cy="716177"/>
          </a:xfrm>
        </p:spPr>
        <p:txBody>
          <a:bodyPr>
            <a:noAutofit/>
          </a:bodyPr>
          <a:lstStyle/>
          <a:p>
            <a:pPr lvl="1"/>
            <a:r>
              <a:rPr lang="en-US" sz="4000" kern="1200" dirty="0">
                <a:solidFill>
                  <a:schemeClr val="tx2"/>
                </a:solidFill>
                <a:latin typeface="Segoe UI" panose="020B0502040204020203" pitchFamily="34" charset="0"/>
                <a:ea typeface="+mj-ea"/>
                <a:cs typeface="Segoe UI" panose="020B0502040204020203" pitchFamily="34" charset="0"/>
              </a:rPr>
              <a:t>Purpose, objectives and scale of M&amp;E of adaptation </a:t>
            </a:r>
          </a:p>
        </p:txBody>
      </p:sp>
      <p:sp>
        <p:nvSpPr>
          <p:cNvPr id="3" name="Content Placeholder 2">
            <a:extLst>
              <a:ext uri="{FF2B5EF4-FFF2-40B4-BE49-F238E27FC236}">
                <a16:creationId xmlns="" xmlns:a16="http://schemas.microsoft.com/office/drawing/2014/main" id="{4586C3F2-4CCE-4902-A965-830FBEE9FE2C}"/>
              </a:ext>
            </a:extLst>
          </p:cNvPr>
          <p:cNvSpPr>
            <a:spLocks noGrp="1"/>
          </p:cNvSpPr>
          <p:nvPr>
            <p:ph idx="1"/>
          </p:nvPr>
        </p:nvSpPr>
        <p:spPr>
          <a:xfrm>
            <a:off x="273243" y="1816443"/>
            <a:ext cx="10828306" cy="2965622"/>
          </a:xfrm>
        </p:spPr>
        <p:txBody>
          <a:bodyPr>
            <a:normAutofit/>
          </a:bodyPr>
          <a:lstStyle/>
          <a:p>
            <a:pPr lvl="0"/>
            <a:r>
              <a:rPr lang="en-GB" dirty="0"/>
              <a:t>Measuring the </a:t>
            </a:r>
            <a:r>
              <a:rPr lang="en-GB" b="1" dirty="0"/>
              <a:t>process of adaptation</a:t>
            </a:r>
            <a:r>
              <a:rPr lang="en-GB" dirty="0"/>
              <a:t> such as advancement in implementing programs, policies and plans or building individual and institutional capacity </a:t>
            </a:r>
            <a:endParaRPr lang="en-US" dirty="0"/>
          </a:p>
          <a:p>
            <a:pPr lvl="0"/>
            <a:r>
              <a:rPr lang="en-GB" dirty="0"/>
              <a:t>Measuring </a:t>
            </a:r>
            <a:r>
              <a:rPr lang="en-GB" b="1" dirty="0"/>
              <a:t>adaptation outcomes</a:t>
            </a:r>
            <a:r>
              <a:rPr lang="en-GB" dirty="0"/>
              <a:t> </a:t>
            </a:r>
          </a:p>
          <a:p>
            <a:pPr lvl="0"/>
            <a:r>
              <a:rPr lang="en-GB" dirty="0"/>
              <a:t>Measuring the increases in </a:t>
            </a:r>
            <a:r>
              <a:rPr lang="en-GB" b="1" dirty="0"/>
              <a:t>adaptive capacity</a:t>
            </a:r>
            <a:r>
              <a:rPr lang="en-GB" dirty="0"/>
              <a:t> </a:t>
            </a:r>
          </a:p>
          <a:p>
            <a:pPr lvl="0"/>
            <a:r>
              <a:rPr lang="en-GB" dirty="0"/>
              <a:t>Measuring changes in </a:t>
            </a:r>
            <a:r>
              <a:rPr lang="en-GB" b="1" dirty="0"/>
              <a:t>the impacts</a:t>
            </a:r>
            <a:r>
              <a:rPr lang="en-GB" dirty="0"/>
              <a:t> </a:t>
            </a:r>
            <a:r>
              <a:rPr lang="en-GB" b="1" dirty="0"/>
              <a:t>of climate change, quantify damages and losses</a:t>
            </a:r>
            <a:r>
              <a:rPr lang="en-GB" dirty="0"/>
              <a:t> (e.g. crop losses), and </a:t>
            </a:r>
            <a:r>
              <a:rPr lang="en-GB" b="1" dirty="0"/>
              <a:t>vulnerability</a:t>
            </a:r>
            <a:r>
              <a:rPr lang="en-GB" dirty="0"/>
              <a:t> to climate change</a:t>
            </a:r>
          </a:p>
          <a:p>
            <a:pPr lvl="0"/>
            <a:r>
              <a:rPr lang="en-GB" dirty="0"/>
              <a:t>Measuring occurrence and frequency of </a:t>
            </a:r>
            <a:r>
              <a:rPr lang="en-GB" b="1" dirty="0"/>
              <a:t>climate hazards</a:t>
            </a:r>
            <a:endParaRPr lang="en-GB" dirty="0">
              <a:solidFill>
                <a:schemeClr val="tx1"/>
              </a:solidFill>
            </a:endParaRPr>
          </a:p>
        </p:txBody>
      </p:sp>
      <p:sp>
        <p:nvSpPr>
          <p:cNvPr id="4" name="Rectangle 3"/>
          <p:cNvSpPr/>
          <p:nvPr/>
        </p:nvSpPr>
        <p:spPr>
          <a:xfrm>
            <a:off x="273243" y="4972960"/>
            <a:ext cx="11601600" cy="1631216"/>
          </a:xfrm>
          <a:prstGeom prst="rect">
            <a:avLst/>
          </a:prstGeom>
        </p:spPr>
        <p:txBody>
          <a:bodyPr wrap="square">
            <a:spAutoFit/>
          </a:bodyPr>
          <a:lstStyle/>
          <a:p>
            <a:pPr lvl="0"/>
            <a:r>
              <a:rPr lang="en-GB" sz="2000" dirty="0">
                <a:solidFill>
                  <a:schemeClr val="tx2"/>
                </a:solidFill>
                <a:latin typeface="Segoe UI Semilight" panose="020B0402040204020203" pitchFamily="34" charset="0"/>
                <a:cs typeface="Segoe UI Semilight" panose="020B0402040204020203" pitchFamily="34" charset="0"/>
              </a:rPr>
              <a:t>Different levels of M&amp;E</a:t>
            </a:r>
          </a:p>
          <a:p>
            <a:pPr marL="285750" lvl="0" indent="-285750">
              <a:buFont typeface="Wingdings" panose="05000000000000000000" pitchFamily="2" charset="2"/>
              <a:buChar char="§"/>
            </a:pPr>
            <a:r>
              <a:rPr lang="en-GB" sz="2000" dirty="0">
                <a:solidFill>
                  <a:schemeClr val="tx2"/>
                </a:solidFill>
                <a:latin typeface="Segoe UI Semilight" panose="020B0402040204020203" pitchFamily="34" charset="0"/>
                <a:cs typeface="Segoe UI Semilight" panose="020B0402040204020203" pitchFamily="34" charset="0"/>
              </a:rPr>
              <a:t>National</a:t>
            </a:r>
          </a:p>
          <a:p>
            <a:pPr marL="285750" lvl="0" indent="-285750">
              <a:buFont typeface="Wingdings" panose="05000000000000000000" pitchFamily="2" charset="2"/>
              <a:buChar char="§"/>
            </a:pPr>
            <a:r>
              <a:rPr lang="en-GB" sz="2000" dirty="0">
                <a:solidFill>
                  <a:schemeClr val="tx2"/>
                </a:solidFill>
                <a:latin typeface="Segoe UI Semilight" panose="020B0402040204020203" pitchFamily="34" charset="0"/>
                <a:cs typeface="Segoe UI Semilight" panose="020B0402040204020203" pitchFamily="34" charset="0"/>
              </a:rPr>
              <a:t>Sub-national</a:t>
            </a:r>
          </a:p>
          <a:p>
            <a:pPr marL="285750" lvl="0" indent="-285750">
              <a:buFont typeface="Wingdings" panose="05000000000000000000" pitchFamily="2" charset="2"/>
              <a:buChar char="§"/>
            </a:pPr>
            <a:r>
              <a:rPr lang="en-GB" sz="2000" dirty="0">
                <a:solidFill>
                  <a:schemeClr val="tx2"/>
                </a:solidFill>
                <a:latin typeface="Segoe UI Semilight" panose="020B0402040204020203" pitchFamily="34" charset="0"/>
                <a:cs typeface="Segoe UI Semilight" panose="020B0402040204020203" pitchFamily="34" charset="0"/>
              </a:rPr>
              <a:t>Programme and project levels</a:t>
            </a:r>
          </a:p>
          <a:p>
            <a:pPr marL="285750" lvl="0" indent="-285750">
              <a:buFont typeface="Wingdings" panose="05000000000000000000" pitchFamily="2" charset="2"/>
              <a:buChar char="§"/>
            </a:pPr>
            <a:r>
              <a:rPr lang="en-GB" sz="2000" dirty="0">
                <a:solidFill>
                  <a:schemeClr val="tx2"/>
                </a:solidFill>
                <a:latin typeface="Segoe UI Semilight" panose="020B0402040204020203" pitchFamily="34" charset="0"/>
                <a:cs typeface="Segoe UI Semilight" panose="020B0402040204020203" pitchFamily="34" charset="0"/>
              </a:rPr>
              <a:t>Sectoral</a:t>
            </a:r>
          </a:p>
        </p:txBody>
      </p:sp>
    </p:spTree>
    <p:extLst>
      <p:ext uri="{BB962C8B-B14F-4D97-AF65-F5344CB8AC3E}">
        <p14:creationId xmlns:p14="http://schemas.microsoft.com/office/powerpoint/2010/main" val="52718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1532238" y="284205"/>
            <a:ext cx="9576486" cy="6573795"/>
          </a:xfrm>
          <a:prstGeom prst="rect">
            <a:avLst/>
          </a:prstGeom>
        </p:spPr>
      </p:pic>
    </p:spTree>
    <p:extLst>
      <p:ext uri="{BB962C8B-B14F-4D97-AF65-F5344CB8AC3E}">
        <p14:creationId xmlns:p14="http://schemas.microsoft.com/office/powerpoint/2010/main" val="413831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642551" y="654908"/>
            <a:ext cx="8452022" cy="5733535"/>
          </a:xfrm>
          <a:prstGeom prst="rect">
            <a:avLst/>
          </a:prstGeom>
        </p:spPr>
      </p:pic>
    </p:spTree>
    <p:extLst>
      <p:ext uri="{BB962C8B-B14F-4D97-AF65-F5344CB8AC3E}">
        <p14:creationId xmlns:p14="http://schemas.microsoft.com/office/powerpoint/2010/main" val="5554784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0BC2A82-5C72-4484-BB14-FE3DD9304893}" vid="{9667F961-9509-45AA-A053-1296BEDB3296}"/>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0BC2A82-5C72-4484-BB14-FE3DD9304893}" vid="{9667F961-9509-45AA-A053-1296BEDB32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NAPs_PPT_Template_2017</Template>
  <TotalTime>1516</TotalTime>
  <Words>1862</Words>
  <Application>Microsoft Office PowerPoint</Application>
  <PresentationFormat>Widescreen</PresentationFormat>
  <Paragraphs>227</Paragraphs>
  <Slides>27</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Calibri</vt:lpstr>
      <vt:lpstr>Cordia New</vt:lpstr>
      <vt:lpstr>Franklin Gothic Book</vt:lpstr>
      <vt:lpstr>Segoe UI</vt:lpstr>
      <vt:lpstr>Segoe UI Light</vt:lpstr>
      <vt:lpstr>Segoe UI Semilight</vt:lpstr>
      <vt:lpstr>Wingdings</vt:lpstr>
      <vt:lpstr>Crop</vt:lpstr>
      <vt:lpstr>1_Crop</vt:lpstr>
      <vt:lpstr>Module 3: Introduction to M&amp;E OF Adaptation</vt:lpstr>
      <vt:lpstr>Objective</vt:lpstr>
      <vt:lpstr>Key concepts and definitions</vt:lpstr>
      <vt:lpstr>What is Monitoring and Evaluation?</vt:lpstr>
      <vt:lpstr>What is Adaptation?</vt:lpstr>
      <vt:lpstr>M&amp;E as part of the national adaptation planning cycle </vt:lpstr>
      <vt:lpstr>Purpose, objectives and scale of M&amp;E of adaptation </vt:lpstr>
      <vt:lpstr>PowerPoint Presentation</vt:lpstr>
      <vt:lpstr>PowerPoint Presentation</vt:lpstr>
      <vt:lpstr>PowerPoint Presentation</vt:lpstr>
      <vt:lpstr>Learning versus Accountability</vt:lpstr>
      <vt:lpstr>Challenges of national approaches to adaptation M&amp;E</vt:lpstr>
      <vt:lpstr>Emerging solutions I</vt:lpstr>
      <vt:lpstr>Emerging solutions II</vt:lpstr>
      <vt:lpstr>Emerging solutions III</vt:lpstr>
      <vt:lpstr>GLOBAL policy context FOR M&amp;e OF ADAPTATION</vt:lpstr>
      <vt:lpstr>PowerPoint Presentation</vt:lpstr>
      <vt:lpstr>PowerPoint Presentation</vt:lpstr>
      <vt:lpstr>M&amp;E of NAPs </vt:lpstr>
      <vt:lpstr>UNFCCC: The Paris Agreement and M&amp;E </vt:lpstr>
      <vt:lpstr>national and sectoral experiences oF M&amp;e SYTEM FOR  ADAPTATION</vt:lpstr>
      <vt:lpstr>Degree of advancement of M&amp;E system in different countries</vt:lpstr>
      <vt:lpstr>PowerPoint Presentation</vt:lpstr>
      <vt:lpstr>PowerPoint Presentation</vt:lpstr>
      <vt:lpstr>Kenya National Performance and Benefit Framework (NPBF) </vt:lpstr>
      <vt:lpstr>Exercise: purpose, challenges, experiences on adaptation M&amp;E in the country </vt:lpstr>
      <vt:lpstr>Summary of the session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DiStefano, Elisa (CBC)</cp:lastModifiedBy>
  <cp:revision>112</cp:revision>
  <dcterms:created xsi:type="dcterms:W3CDTF">2017-07-25T07:47:19Z</dcterms:created>
  <dcterms:modified xsi:type="dcterms:W3CDTF">2019-12-19T14:42:32Z</dcterms:modified>
</cp:coreProperties>
</file>