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74" r:id="rId6"/>
    <p:sldId id="304" r:id="rId7"/>
    <p:sldId id="272" r:id="rId8"/>
    <p:sldId id="263" r:id="rId9"/>
    <p:sldId id="265" r:id="rId10"/>
    <p:sldId id="27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0B0"/>
    <a:srgbClr val="86CEE3"/>
    <a:srgbClr val="009EB3"/>
    <a:srgbClr val="ADD6B3"/>
    <a:srgbClr val="F9AE36"/>
    <a:srgbClr val="1C5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9" autoAdjust="0"/>
    <p:restoredTop sz="80156" autoAdjust="0"/>
  </p:normalViewPr>
  <p:slideViewPr>
    <p:cSldViewPr snapToGrid="0">
      <p:cViewPr varScale="1">
        <p:scale>
          <a:sx n="62" d="100"/>
          <a:sy n="62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82B2-AA23-4F9B-8CFB-571FDE0809F9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9953B-C807-4672-A2CB-B62740E2B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1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4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4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8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953B-C807-4672-A2CB-B62740E2B2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0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2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3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Split into small groups </a:t>
            </a:r>
          </a:p>
          <a:p>
            <a:pPr marL="228600" indent="-228600">
              <a:buAutoNum type="arabicPeriod"/>
            </a:pPr>
            <a:r>
              <a:rPr lang="en-GB" dirty="0"/>
              <a:t>Answers to questions 1. “climate risks and adaptation challenges”; 2. “policies and plans”;  3. “adaptation targets and outcomes”; and 5. “existing M&amp;E frameworks”; are written onto post-its and mapped onto a wall</a:t>
            </a:r>
          </a:p>
          <a:p>
            <a:pPr marL="228600" indent="-228600">
              <a:buAutoNum type="arabicPeriod"/>
            </a:pPr>
            <a:r>
              <a:rPr lang="en-GB" dirty="0"/>
              <a:t>Set headings for” climate risks and adaptation challenges”; “policies and plans”;  “adaptation targets and outcomes”; and  “existing M&amp;E frameworks”;  onto the wall in advance </a:t>
            </a:r>
          </a:p>
          <a:p>
            <a:pPr marL="228600" indent="-228600">
              <a:buAutoNum type="arabicPeriod"/>
            </a:pPr>
            <a:r>
              <a:rPr lang="en-GB" dirty="0"/>
              <a:t>Plenary discussion on mapping; reflection on policy mandates </a:t>
            </a:r>
          </a:p>
          <a:p>
            <a:pPr marL="228600" indent="-228600">
              <a:buAutoNum type="arabicPeriod"/>
            </a:pPr>
            <a:r>
              <a:rPr lang="en-GB" dirty="0"/>
              <a:t>Estimated time: 2 hrs 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NAP 2015-2030 - “It is recommended that the adaptation actions be implemented with gender considerations such that all data collected for monitoring and evaluation purposes is gender disaggregated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accordingly.” (page 21)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9953B-C807-4672-A2CB-B62740E2B2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6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04547" y="471638"/>
            <a:ext cx="5669280" cy="2358189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rgbClr val="1C5F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4547" y="2897205"/>
            <a:ext cx="5669280" cy="113578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speaker/organization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6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F9A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8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73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62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009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39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009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11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ADD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342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ADD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2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7857" y="904784"/>
            <a:ext cx="8065970" cy="2040556"/>
          </a:xfrm>
        </p:spPr>
        <p:txBody>
          <a:bodyPr anchor="t">
            <a:noAutofit/>
          </a:bodyPr>
          <a:lstStyle>
            <a:lvl1pPr algn="l">
              <a:defRPr sz="4400" b="1" cap="all" spc="200" baseline="0">
                <a:solidFill>
                  <a:srgbClr val="1C5FA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857" y="3214845"/>
            <a:ext cx="8065970" cy="952901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speaker/organization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811604" y="375381"/>
            <a:ext cx="8065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500" dirty="0">
                <a:solidFill>
                  <a:srgbClr val="1D60B0"/>
                </a:solidFill>
              </a:rPr>
              <a:t>Integrating Agriculture in National</a:t>
            </a:r>
            <a:r>
              <a:rPr lang="en-US" sz="1600" b="1" spc="500" baseline="0" dirty="0">
                <a:solidFill>
                  <a:srgbClr val="1D60B0"/>
                </a:solidFill>
              </a:rPr>
              <a:t> Adaptation Plans</a:t>
            </a:r>
            <a:endParaRPr lang="en-US" sz="1600" b="1" spc="500" dirty="0">
              <a:solidFill>
                <a:srgbClr val="1D6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3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61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131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61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647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9DC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42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9DC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825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E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966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E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3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E9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113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E9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29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1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8349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D81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6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CE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5576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rgbClr val="CE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 userDrawn="1"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3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3287487"/>
            <a:ext cx="3855720" cy="257991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417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9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04" y="1301360"/>
            <a:ext cx="9612971" cy="2852737"/>
          </a:xfrm>
        </p:spPr>
        <p:txBody>
          <a:bodyPr anchor="t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004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8700" y="2351708"/>
            <a:ext cx="1016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fao.org/in-action/naps </a:t>
            </a:r>
            <a:r>
              <a:rPr lang="en-US" sz="1600" b="1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|</a:t>
            </a:r>
            <a:r>
              <a:rPr lang="en-US" sz="1600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 adaptation-undp.org/naps-agriculture </a:t>
            </a:r>
            <a:r>
              <a:rPr lang="en-US" sz="1600" b="1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|</a:t>
            </a:r>
            <a:r>
              <a:rPr lang="en-US" sz="1600" spc="50" baseline="0" dirty="0">
                <a:solidFill>
                  <a:srgbClr val="009EB3"/>
                </a:solidFill>
                <a:latin typeface="Segoe UI Light" panose="020B0502040204020203" pitchFamily="34" charset="0"/>
              </a:rPr>
              <a:t> international-climate-initiative.com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463719" y="1516560"/>
            <a:ext cx="972702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b="1" dirty="0">
                <a:solidFill>
                  <a:srgbClr val="009E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en-US" sz="4400" b="1" baseline="0" dirty="0">
                <a:solidFill>
                  <a:srgbClr val="009E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You</a:t>
            </a:r>
            <a:endParaRPr lang="en-US" sz="4400" b="1" dirty="0">
              <a:solidFill>
                <a:srgbClr val="009EB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19-Dec-19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87DE6118-2437-4B30-8E3C-4D2BE6020583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 userDrawn="1"/>
        </p:nvSpPr>
        <p:spPr>
          <a:xfrm>
            <a:off x="11508647" y="376"/>
            <a:ext cx="291926" cy="2171324"/>
          </a:xfrm>
          <a:prstGeom prst="rect">
            <a:avLst/>
          </a:prstGeom>
          <a:solidFill>
            <a:srgbClr val="8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6" r:id="rId10"/>
    <p:sldLayoutId id="2147483657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58" r:id="rId32"/>
    <p:sldLayoutId id="2147483659" r:id="rId3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4: </a:t>
            </a:r>
            <a:r>
              <a:rPr lang="en-US" dirty="0"/>
              <a:t>Climate change </a:t>
            </a:r>
            <a:r>
              <a:rPr lang="en-US" dirty="0" smtClean="0"/>
              <a:t>and NATIONAL </a:t>
            </a:r>
            <a:r>
              <a:rPr lang="en-US" dirty="0"/>
              <a:t>policy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Integrating Adaptation and Agriculture in National and Sectoral Monitoring and Evaluation (M&amp;E) Frameworks </a:t>
            </a:r>
          </a:p>
        </p:txBody>
      </p:sp>
    </p:spTree>
    <p:extLst>
      <p:ext uri="{BB962C8B-B14F-4D97-AF65-F5344CB8AC3E}">
        <p14:creationId xmlns:p14="http://schemas.microsoft.com/office/powerpoint/2010/main" val="304667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10038-3F26-4B56-A89F-05D7D0A4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42" y="685800"/>
            <a:ext cx="10670458" cy="1485900"/>
          </a:xfrm>
        </p:spPr>
        <p:txBody>
          <a:bodyPr>
            <a:normAutofit/>
          </a:bodyPr>
          <a:lstStyle/>
          <a:p>
            <a:r>
              <a:rPr lang="en-GB" dirty="0"/>
              <a:t>Exercise: Review policy context </a:t>
            </a:r>
            <a:r>
              <a:rPr lang="en-GB" sz="2700" dirty="0">
                <a:solidFill>
                  <a:srgbClr val="FF0000"/>
                </a:solidFill>
              </a:rPr>
              <a:t>(review mapping previously carried out and presented by facilitator)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D9625D-1CE8-4111-BA78-08B40C58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review policy mapping carried out by consultant</a:t>
            </a:r>
          </a:p>
          <a:p>
            <a:r>
              <a:rPr lang="en-GB" dirty="0"/>
              <a:t>In small groups, discuss: is anything missing? Is there a mandate for adaptation M&amp;E in the agriculture sector? How does it tie to the broader policy context? (30min)</a:t>
            </a:r>
          </a:p>
          <a:p>
            <a:r>
              <a:rPr lang="en-GB" dirty="0"/>
              <a:t> Feedback to plenary and update mapping, as needed (30min) </a:t>
            </a:r>
          </a:p>
        </p:txBody>
      </p:sp>
    </p:spTree>
    <p:extLst>
      <p:ext uri="{BB962C8B-B14F-4D97-AF65-F5344CB8AC3E}">
        <p14:creationId xmlns:p14="http://schemas.microsoft.com/office/powerpoint/2010/main" val="215240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31CE1-4765-4A97-B614-1D5E963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421838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1AF399-80C1-4525-A549-C47045E5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180C6D-9270-4E7A-8139-7BC4C55EE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Identify what is the </a:t>
            </a:r>
            <a:r>
              <a:rPr lang="en-GB" sz="2400" dirty="0"/>
              <a:t>policy context in country for developing an M&amp;E Framework for adaptation in the agriculture sector </a:t>
            </a:r>
          </a:p>
          <a:p>
            <a:r>
              <a:rPr lang="en-GB" sz="2400" dirty="0"/>
              <a:t>Identify relevant mandates and policies </a:t>
            </a:r>
          </a:p>
        </p:txBody>
      </p:sp>
    </p:spTree>
    <p:extLst>
      <p:ext uri="{BB962C8B-B14F-4D97-AF65-F5344CB8AC3E}">
        <p14:creationId xmlns:p14="http://schemas.microsoft.com/office/powerpoint/2010/main" val="78937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0CB18-B88D-4C4F-84E1-8EF73820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769642-FAF7-41BE-BC23-8DF7DD12F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6" y="1725561"/>
            <a:ext cx="10736827" cy="4011562"/>
          </a:xfrm>
        </p:spPr>
        <p:txBody>
          <a:bodyPr>
            <a:normAutofit/>
          </a:bodyPr>
          <a:lstStyle/>
          <a:p>
            <a:r>
              <a:rPr lang="en-GB" sz="2400" dirty="0"/>
              <a:t>Developing and adaptation M&amp;E system: 7 Steps </a:t>
            </a:r>
          </a:p>
          <a:p>
            <a:r>
              <a:rPr lang="en-GB" sz="2400" dirty="0"/>
              <a:t>Step 1: National context for adaptation: policies, planning, programs and institutions 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existing national adaptation M&amp;E systems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national, sectoral, sub-national M&amp;E systems (incl. agriculture sectors)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adaptation sectoral, sub-national M&amp;E systems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19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C2D6F-9F97-43CC-9932-57B31514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7 Steps for </a:t>
            </a:r>
            <a:r>
              <a:rPr lang="en-GB" dirty="0">
                <a:latin typeface="Calibri" panose="020F0502020204030204" pitchFamily="34" charset="0"/>
                <a:cs typeface="Cordia New" panose="020B0304020202020204" pitchFamily="34" charset="-34"/>
              </a:rPr>
              <a:t>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esigning an M&amp;E framework for adaptation in the agriculture sectors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0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CFA31-BF15-4569-B82D-970F2DAC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3" y="247650"/>
            <a:ext cx="10670458" cy="1485900"/>
          </a:xfrm>
        </p:spPr>
        <p:txBody>
          <a:bodyPr>
            <a:normAutofit/>
          </a:bodyPr>
          <a:lstStyle/>
          <a:p>
            <a:r>
              <a:rPr lang="en-GB" dirty="0"/>
              <a:t>7 Steps for </a:t>
            </a:r>
            <a:r>
              <a:rPr lang="en-GB" dirty="0">
                <a:latin typeface="Calibri" panose="020F0502020204030204" pitchFamily="34" charset="0"/>
                <a:cs typeface="Cordia New" panose="020B0304020202020204" pitchFamily="34" charset="-34"/>
              </a:rPr>
              <a:t>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esigning an M&amp;E framework and plan for adaptation in the agriculture sectors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86C3F2-4CCE-4902-A965-830FBEE9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61" y="1799303"/>
            <a:ext cx="10574594" cy="4068097"/>
          </a:xfrm>
        </p:spPr>
        <p:txBody>
          <a:bodyPr/>
          <a:lstStyle/>
          <a:p>
            <a:r>
              <a:rPr lang="en-GB" dirty="0"/>
              <a:t>A step-by-step guide on the process for developing an M&amp;E framework and M&amp;E Plan for tracking and measuring adaptation in the agriculture sectors</a:t>
            </a:r>
          </a:p>
          <a:p>
            <a:r>
              <a:rPr lang="en-GB" dirty="0"/>
              <a:t>M&amp;E of adaptation at the sector level </a:t>
            </a:r>
          </a:p>
          <a:p>
            <a:pPr lvl="1"/>
            <a:r>
              <a:rPr lang="en-GB" dirty="0"/>
              <a:t>M&amp;E of a </a:t>
            </a:r>
            <a:r>
              <a:rPr lang="en-GB" b="1" dirty="0"/>
              <a:t>key sectoral policy or strategy </a:t>
            </a:r>
            <a:r>
              <a:rPr lang="en-GB" dirty="0"/>
              <a:t>related to climate change adaptation, or</a:t>
            </a:r>
          </a:p>
          <a:p>
            <a:pPr lvl="1"/>
            <a:r>
              <a:rPr lang="en-GB" dirty="0"/>
              <a:t>M&amp;E of adaptation in a </a:t>
            </a:r>
            <a:r>
              <a:rPr lang="en-GB" b="1" dirty="0"/>
              <a:t>portfolio of sector-wide programmes </a:t>
            </a:r>
            <a:r>
              <a:rPr lang="en-GB" dirty="0"/>
              <a:t>and projects</a:t>
            </a:r>
          </a:p>
          <a:p>
            <a:r>
              <a:rPr lang="en-GB" dirty="0"/>
              <a:t>All steps are targeted for M&amp;E units and technical staff working on adaptation in Ministries of Agriculture. Early and final steps should engage a broader range of key stakeholders working on adaptation planning at national level. </a:t>
            </a:r>
          </a:p>
          <a:p>
            <a:r>
              <a:rPr lang="en-GB" dirty="0"/>
              <a:t>Steps can be done in sequence, in parallel, or in a different order </a:t>
            </a:r>
          </a:p>
          <a:p>
            <a:endParaRPr lang="en-GB" dirty="0"/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9C7C2-37B1-4B07-99AF-CF77AD8A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3432"/>
            <a:ext cx="9601200" cy="1787578"/>
          </a:xfrm>
        </p:spPr>
        <p:txBody>
          <a:bodyPr>
            <a:normAutofit/>
          </a:bodyPr>
          <a:lstStyle/>
          <a:p>
            <a:pPr algn="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Designing an M&amp;E framework and plan for adaptation in the agriculture sectors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GB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FF61A55-65AB-4CF4-B09A-61D17A97B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718821"/>
              </p:ext>
            </p:extLst>
          </p:nvPr>
        </p:nvGraphicFramePr>
        <p:xfrm>
          <a:off x="1224115" y="2330245"/>
          <a:ext cx="10404987" cy="4361147"/>
        </p:xfrm>
        <a:graphic>
          <a:graphicData uri="http://schemas.openxmlformats.org/drawingml/2006/table">
            <a:tbl>
              <a:tblPr firstRow="1" firstCol="1" bandRow="1"/>
              <a:tblGrid>
                <a:gridCol w="1728724">
                  <a:extLst>
                    <a:ext uri="{9D8B030D-6E8A-4147-A177-3AD203B41FA5}">
                      <a16:colId xmlns="" xmlns:a16="http://schemas.microsoft.com/office/drawing/2014/main" val="3971055440"/>
                    </a:ext>
                  </a:extLst>
                </a:gridCol>
                <a:gridCol w="8676263">
                  <a:extLst>
                    <a:ext uri="{9D8B030D-6E8A-4147-A177-3AD203B41FA5}">
                      <a16:colId xmlns="" xmlns:a16="http://schemas.microsoft.com/office/drawing/2014/main" val="2999236630"/>
                    </a:ext>
                  </a:extLst>
                </a:gridCol>
              </a:tblGrid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1.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Understanding the policy context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9603372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2.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Developing a shared understanding of the adaptation goal and pathways for integrating adaptation in the agriculture sector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0063029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3.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Defining the purpose and focus of the M&amp;E framework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6913782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4.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Developing an M&amp;E Framework for adaptation in the agriculture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1709850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5.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Identifying indicators to track adaptation in the agriculture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4611672"/>
                  </a:ext>
                </a:extLst>
              </a:tr>
              <a:tr h="559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6.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Identifying the sources and type of data and information required for each indicator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995709"/>
                  </a:ext>
                </a:extLst>
              </a:tr>
              <a:tr h="839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Step 7.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Operationalising M&amp;E for decision-making on adaptation in the agriculture sector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901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8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31CE1-4765-4A97-B614-1D5E963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Step 1. Understanding the policy context </a:t>
            </a:r>
          </a:p>
        </p:txBody>
      </p:sp>
    </p:spTree>
    <p:extLst>
      <p:ext uri="{BB962C8B-B14F-4D97-AF65-F5344CB8AC3E}">
        <p14:creationId xmlns:p14="http://schemas.microsoft.com/office/powerpoint/2010/main" val="81908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FB8E-A811-4044-A56D-0995923D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47" y="191529"/>
            <a:ext cx="9601200" cy="720524"/>
          </a:xfrm>
        </p:spPr>
        <p:txBody>
          <a:bodyPr/>
          <a:lstStyle/>
          <a:p>
            <a:r>
              <a:rPr lang="en-GB" dirty="0"/>
              <a:t>Policy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5475E2-8E98-4DD2-9E5A-7B96C285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912053"/>
            <a:ext cx="11333139" cy="5945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First step is to identify how an M&amp;E Framework for adaptation in the agriculture sectors fits within the broader policy and M&amp;E context of a country – </a:t>
            </a:r>
            <a:r>
              <a:rPr lang="en-GB" b="1" dirty="0"/>
              <a:t>what are the entry points? </a:t>
            </a:r>
            <a:r>
              <a:rPr lang="en-GB" dirty="0"/>
              <a:t>A lot will depend on the adaptation planning process already in place in the country, incl. if there is a NAP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Climate change impacts in the agriculture sectors 	</a:t>
            </a:r>
          </a:p>
          <a:p>
            <a:pPr lvl="1">
              <a:buFontTx/>
              <a:buChar char="-"/>
            </a:pPr>
            <a:r>
              <a:rPr lang="en-GB" dirty="0"/>
              <a:t>Vulnerability assessments</a:t>
            </a:r>
          </a:p>
          <a:p>
            <a:pPr lvl="1">
              <a:buFontTx/>
              <a:buChar char="-"/>
            </a:pPr>
            <a:r>
              <a:rPr lang="en-GB" dirty="0"/>
              <a:t>National Communications</a:t>
            </a:r>
          </a:p>
          <a:p>
            <a:pPr lvl="1">
              <a:buFontTx/>
              <a:buChar char="-"/>
            </a:pPr>
            <a:r>
              <a:rPr lang="en-GB" dirty="0"/>
              <a:t>Other key studies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Existing policies and plans </a:t>
            </a:r>
          </a:p>
          <a:p>
            <a:pPr lvl="1"/>
            <a:r>
              <a:rPr lang="en-GB" sz="1900" dirty="0">
                <a:solidFill>
                  <a:srgbClr val="191B0E"/>
                </a:solidFill>
              </a:rPr>
              <a:t>National development plans</a:t>
            </a:r>
          </a:p>
          <a:p>
            <a:pPr lvl="1"/>
            <a:r>
              <a:rPr lang="en-GB" sz="1900" dirty="0">
                <a:solidFill>
                  <a:srgbClr val="191B0E"/>
                </a:solidFill>
              </a:rPr>
              <a:t>Climate change adaptation policies and strategies, incl. NAPs and NDCs</a:t>
            </a:r>
          </a:p>
          <a:p>
            <a:pPr lvl="1"/>
            <a:r>
              <a:rPr lang="en-GB" sz="1900" dirty="0">
                <a:solidFill>
                  <a:srgbClr val="191B0E"/>
                </a:solidFill>
              </a:rPr>
              <a:t>Agriculture development strategies or climate smart strategies </a:t>
            </a:r>
          </a:p>
          <a:p>
            <a:pPr lvl="1"/>
            <a:r>
              <a:rPr lang="en-GB" sz="1900" dirty="0">
                <a:solidFill>
                  <a:srgbClr val="191B0E"/>
                </a:solidFill>
              </a:rPr>
              <a:t>Environmental plans and strategies</a:t>
            </a:r>
          </a:p>
          <a:p>
            <a:pPr lvl="1"/>
            <a:r>
              <a:rPr lang="en-US" sz="1800" dirty="0"/>
              <a:t>Gender and Social Inclusion Policies</a:t>
            </a:r>
            <a:r>
              <a:rPr lang="en-GB" sz="1900" dirty="0">
                <a:solidFill>
                  <a:srgbClr val="191B0E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Adaptation outcomes and targets </a:t>
            </a:r>
            <a:r>
              <a:rPr lang="en-GB" dirty="0"/>
              <a:t>(of above policies and plans)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Adaptation in agriculture policies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Existing M&amp;E mandates and frameworks </a:t>
            </a:r>
            <a:r>
              <a:rPr lang="en-GB" dirty="0"/>
              <a:t>(in policies and plans) 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6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9104D-7EE0-4F15-9652-F422D50F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3" y="203886"/>
            <a:ext cx="10544537" cy="14859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Case study: Kenya´s policy context for adaptation M&amp;E </a:t>
            </a:r>
            <a:r>
              <a:rPr lang="en-GB" sz="2000" dirty="0">
                <a:solidFill>
                  <a:srgbClr val="FF0000"/>
                </a:solidFill>
              </a:rPr>
              <a:t>(to be replaced by country´s own </a:t>
            </a:r>
            <a:r>
              <a:rPr lang="en-GB" sz="2000" dirty="0" smtClean="0">
                <a:solidFill>
                  <a:srgbClr val="FF0000"/>
                </a:solidFill>
              </a:rPr>
              <a:t>example)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BDA8D5-1C69-40DC-A049-3A972DF8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9" y="1581665"/>
            <a:ext cx="11738918" cy="527633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Kenya Vision 2030 </a:t>
            </a:r>
            <a:r>
              <a:rPr lang="en-GB" dirty="0"/>
              <a:t>is the National Development Strategy and framing document for all above plans and policies. It identifies agriculture as a key sector </a:t>
            </a:r>
          </a:p>
          <a:p>
            <a:r>
              <a:rPr lang="en-GB" b="1" dirty="0"/>
              <a:t>National Climate Change Action Plan </a:t>
            </a:r>
            <a:r>
              <a:rPr lang="en-GB" dirty="0"/>
              <a:t>2013-2017 establishes National Performance and Benefit Measurement Framework. Includes agriculture as a priority sector, which includes gender sensitive indicators. </a:t>
            </a:r>
          </a:p>
          <a:p>
            <a:r>
              <a:rPr lang="en-GB" b="1" dirty="0"/>
              <a:t>NAP 2015-2030 </a:t>
            </a:r>
            <a:r>
              <a:rPr lang="en-GB" dirty="0"/>
              <a:t>builds on and expands on NCCAP and MRV+ system</a:t>
            </a:r>
          </a:p>
          <a:p>
            <a:r>
              <a:rPr lang="en-GB" b="1" dirty="0"/>
              <a:t>National Climate Change Framework Policy and Act </a:t>
            </a:r>
            <a:r>
              <a:rPr lang="en-GB" dirty="0"/>
              <a:t>(2016) establishes solid institutional coordination mechanisms and data and information processes, which will also be of relevance to M&amp;E of adaptation </a:t>
            </a:r>
          </a:p>
          <a:p>
            <a:r>
              <a:rPr lang="en-GB" b="1" dirty="0"/>
              <a:t>INDC</a:t>
            </a:r>
            <a:r>
              <a:rPr lang="en-GB" dirty="0"/>
              <a:t> 2015 identifies agriculture as a priority sector for adaptation. </a:t>
            </a:r>
          </a:p>
          <a:p>
            <a:r>
              <a:rPr lang="en-GB" b="1" dirty="0"/>
              <a:t>Agriculture Sector Development Strategy </a:t>
            </a:r>
            <a:r>
              <a:rPr lang="en-GB" dirty="0"/>
              <a:t>2010-2020 implements the Vision 2030 as it pertains to agriculture. It proposes adaptation programs. </a:t>
            </a:r>
          </a:p>
          <a:p>
            <a:r>
              <a:rPr lang="en-GB" b="1" dirty="0"/>
              <a:t>Kenya Climate Smart Agriculture Strategy </a:t>
            </a:r>
            <a:r>
              <a:rPr lang="en-GB" dirty="0"/>
              <a:t>2017-2026</a:t>
            </a:r>
            <a:r>
              <a:rPr lang="en-GB" b="1" dirty="0"/>
              <a:t> </a:t>
            </a:r>
            <a:r>
              <a:rPr lang="en-GB" dirty="0"/>
              <a:t>identifies priority strategic goals, issues and strategies. It established the need for an M&amp;E framework to be developed</a:t>
            </a:r>
            <a:r>
              <a:rPr lang="en-GB" b="1" dirty="0"/>
              <a:t>. </a:t>
            </a:r>
          </a:p>
          <a:p>
            <a:r>
              <a:rPr lang="en-GB" b="1" dirty="0"/>
              <a:t>Kenya Climate Smart Agriculture Framework Programme </a:t>
            </a:r>
            <a:r>
              <a:rPr lang="en-GB" dirty="0"/>
              <a:t>is for the implementation of the above strategy and includes development of an M&amp;E system. </a:t>
            </a:r>
            <a:r>
              <a:rPr lang="en-GB" u="sng" dirty="0"/>
              <a:t>This M&amp;E system will be the focus of the NAP-Ag Programme, whilst recognising the M&amp;E system will link to all of the above.  </a:t>
            </a:r>
          </a:p>
        </p:txBody>
      </p:sp>
    </p:spTree>
    <p:extLst>
      <p:ext uri="{BB962C8B-B14F-4D97-AF65-F5344CB8AC3E}">
        <p14:creationId xmlns:p14="http://schemas.microsoft.com/office/powerpoint/2010/main" val="171458211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NAPs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Ps_PPT_Template_2017.potx" id="{A0BC2A82-5C72-4484-BB14-FE3DD9304893}" vid="{9667F961-9509-45AA-A053-1296BEDB32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NAPs_PPT_Template_2017</Template>
  <TotalTime>433</TotalTime>
  <Words>852</Words>
  <Application>Microsoft Office PowerPoint</Application>
  <PresentationFormat>Widescreen</PresentationFormat>
  <Paragraphs>87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Cordia New</vt:lpstr>
      <vt:lpstr>Franklin Gothic Book</vt:lpstr>
      <vt:lpstr>Segoe UI</vt:lpstr>
      <vt:lpstr>Segoe UI Light</vt:lpstr>
      <vt:lpstr>Segoe UI Semilight</vt:lpstr>
      <vt:lpstr>Times New Roman</vt:lpstr>
      <vt:lpstr>Crop</vt:lpstr>
      <vt:lpstr>Module 4: Climate change and NATIONAL policy context</vt:lpstr>
      <vt:lpstr>Objectives</vt:lpstr>
      <vt:lpstr>Overview</vt:lpstr>
      <vt:lpstr>7 Steps for designing an M&amp;E framework for adaptation in the agriculture sectors </vt:lpstr>
      <vt:lpstr>7 Steps for designing an M&amp;E framework and plan for adaptation in the agriculture sectors </vt:lpstr>
      <vt:lpstr>Designing an M&amp;E framework and plan for adaptation in the agriculture sectors  </vt:lpstr>
      <vt:lpstr>Step 1. Understanding the policy context </vt:lpstr>
      <vt:lpstr>Policy context </vt:lpstr>
      <vt:lpstr>Case study: Kenya´s policy context for adaptation M&amp;E (to be replaced by country´s own example) </vt:lpstr>
      <vt:lpstr>Exercise: Review policy context (review mapping previously carried out and presented by facilitator) </vt:lpstr>
      <vt:lpstr>Summary of the session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DiStefano, Elisa (CBC)</cp:lastModifiedBy>
  <cp:revision>54</cp:revision>
  <dcterms:created xsi:type="dcterms:W3CDTF">2017-07-25T07:47:19Z</dcterms:created>
  <dcterms:modified xsi:type="dcterms:W3CDTF">2019-12-19T14:44:46Z</dcterms:modified>
</cp:coreProperties>
</file>