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87" r:id="rId5"/>
    <p:sldId id="275" r:id="rId6"/>
    <p:sldId id="288" r:id="rId7"/>
    <p:sldId id="263" r:id="rId8"/>
    <p:sldId id="286" r:id="rId9"/>
    <p:sldId id="283" r:id="rId10"/>
    <p:sldId id="285" r:id="rId11"/>
    <p:sldId id="265" r:id="rId12"/>
    <p:sldId id="274" r:id="rId13"/>
    <p:sldId id="272" r:id="rId14"/>
    <p:sldId id="278" r:id="rId15"/>
    <p:sldId id="277" r:id="rId16"/>
    <p:sldId id="280" r:id="rId17"/>
    <p:sldId id="279" r:id="rId18"/>
    <p:sldId id="281"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0B0"/>
    <a:srgbClr val="86CEE3"/>
    <a:srgbClr val="009EB3"/>
    <a:srgbClr val="ADD6B3"/>
    <a:srgbClr val="F9AE36"/>
    <a:srgbClr val="1C5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9" autoAdjust="0"/>
    <p:restoredTop sz="82445" autoAdjust="0"/>
  </p:normalViewPr>
  <p:slideViewPr>
    <p:cSldViewPr snapToGrid="0">
      <p:cViewPr varScale="1">
        <p:scale>
          <a:sx n="62" d="100"/>
          <a:sy n="62" d="100"/>
        </p:scale>
        <p:origin x="77" y="115"/>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782B2-AA23-4F9B-8CFB-571FDE0809F9}" type="datetimeFigureOut">
              <a:rPr lang="en-GB" smtClean="0"/>
              <a:t>19/12/2019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9953B-C807-4672-A2CB-B62740E2B29B}" type="slidenum">
              <a:rPr lang="en-GB" smtClean="0"/>
              <a:t>‹#›</a:t>
            </a:fld>
            <a:endParaRPr lang="en-GB"/>
          </a:p>
        </p:txBody>
      </p:sp>
    </p:spTree>
    <p:extLst>
      <p:ext uri="{BB962C8B-B14F-4D97-AF65-F5344CB8AC3E}">
        <p14:creationId xmlns:p14="http://schemas.microsoft.com/office/powerpoint/2010/main" val="235311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99953B-C807-4672-A2CB-B62740E2B29B}" type="slidenum">
              <a:rPr lang="en-GB" smtClean="0"/>
              <a:t>1</a:t>
            </a:fld>
            <a:endParaRPr lang="en-GB"/>
          </a:p>
        </p:txBody>
      </p:sp>
    </p:spTree>
    <p:extLst>
      <p:ext uri="{BB962C8B-B14F-4D97-AF65-F5344CB8AC3E}">
        <p14:creationId xmlns:p14="http://schemas.microsoft.com/office/powerpoint/2010/main" val="21695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11</a:t>
            </a:fld>
            <a:endParaRPr lang="en-GB"/>
          </a:p>
        </p:txBody>
      </p:sp>
    </p:spTree>
    <p:extLst>
      <p:ext uri="{BB962C8B-B14F-4D97-AF65-F5344CB8AC3E}">
        <p14:creationId xmlns:p14="http://schemas.microsoft.com/office/powerpoint/2010/main" val="418673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99953B-C807-4672-A2CB-B62740E2B29B}" type="slidenum">
              <a:rPr lang="en-GB" smtClean="0"/>
              <a:t>12</a:t>
            </a:fld>
            <a:endParaRPr lang="en-GB"/>
          </a:p>
        </p:txBody>
      </p:sp>
    </p:spTree>
    <p:extLst>
      <p:ext uri="{BB962C8B-B14F-4D97-AF65-F5344CB8AC3E}">
        <p14:creationId xmlns:p14="http://schemas.microsoft.com/office/powerpoint/2010/main" val="323398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14</a:t>
            </a:fld>
            <a:endParaRPr lang="en-GB"/>
          </a:p>
        </p:txBody>
      </p:sp>
    </p:spTree>
    <p:extLst>
      <p:ext uri="{BB962C8B-B14F-4D97-AF65-F5344CB8AC3E}">
        <p14:creationId xmlns:p14="http://schemas.microsoft.com/office/powerpoint/2010/main" val="362137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sz="1200" kern="1200" dirty="0">
                <a:solidFill>
                  <a:schemeClr val="tx1"/>
                </a:solidFill>
                <a:effectLst/>
                <a:latin typeface="+mn-lt"/>
                <a:ea typeface="+mn-ea"/>
                <a:cs typeface="+mn-cs"/>
              </a:rPr>
              <a:t>Why do we want to do M&amp;E for adaptation in</a:t>
            </a:r>
            <a:r>
              <a:rPr lang="en-GB" sz="1200" kern="1200" baseline="0" dirty="0">
                <a:solidFill>
                  <a:schemeClr val="tx1"/>
                </a:solidFill>
                <a:effectLst/>
                <a:latin typeface="+mn-lt"/>
                <a:ea typeface="+mn-ea"/>
                <a:cs typeface="+mn-cs"/>
              </a:rPr>
              <a:t> the</a:t>
            </a:r>
            <a:r>
              <a:rPr lang="en-GB" sz="1200" kern="1200" dirty="0">
                <a:solidFill>
                  <a:schemeClr val="tx1"/>
                </a:solidFill>
                <a:effectLst/>
                <a:latin typeface="+mn-lt"/>
                <a:ea typeface="+mn-ea"/>
                <a:cs typeface="+mn-cs"/>
              </a:rPr>
              <a:t> agriculture sectors? </a:t>
            </a:r>
            <a:endParaRPr lang="en-US" sz="1200" kern="1200" dirty="0">
              <a:solidFill>
                <a:schemeClr val="tx1"/>
              </a:solidFill>
              <a:effectLst/>
              <a:latin typeface="+mn-lt"/>
              <a:ea typeface="+mn-ea"/>
              <a:cs typeface="+mn-cs"/>
            </a:endParaRPr>
          </a:p>
          <a:p>
            <a:r>
              <a:rPr lang="en-GB" dirty="0"/>
              <a:t>2. </a:t>
            </a:r>
            <a:r>
              <a:rPr lang="en-GB" sz="1200" i="1" kern="1200" dirty="0">
                <a:solidFill>
                  <a:schemeClr val="tx1"/>
                </a:solidFill>
                <a:effectLst/>
                <a:latin typeface="+mn-lt"/>
                <a:ea typeface="+mn-ea"/>
                <a:cs typeface="+mn-cs"/>
              </a:rPr>
              <a:t>This will determine the kind of information you will collect and how you may package the results of the M&amp;E exercise.</a:t>
            </a:r>
            <a:endParaRPr lang="en-GB" dirty="0"/>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Format: small groups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Answers are pinned onto a wall</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Feedback to plenary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Voting on different options, if needed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hrs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the </a:t>
            </a:r>
            <a:r>
              <a:rPr lang="en-US" sz="1200" kern="1200" dirty="0">
                <a:solidFill>
                  <a:schemeClr val="tx1"/>
                </a:solidFill>
                <a:effectLst/>
                <a:latin typeface="+mn-lt"/>
                <a:ea typeface="+mn-ea"/>
                <a:cs typeface="+mn-cs"/>
              </a:rPr>
              <a:t>thinking/discussion should</a:t>
            </a:r>
            <a:r>
              <a:rPr lang="en-US" sz="1200" kern="1200" baseline="0" dirty="0">
                <a:solidFill>
                  <a:schemeClr val="tx1"/>
                </a:solidFill>
                <a:effectLst/>
                <a:latin typeface="+mn-lt"/>
                <a:ea typeface="+mn-ea"/>
                <a:cs typeface="+mn-cs"/>
              </a:rPr>
              <a:t> not focus</a:t>
            </a:r>
            <a:r>
              <a:rPr lang="en-US" sz="1200" kern="1200" dirty="0">
                <a:solidFill>
                  <a:schemeClr val="tx1"/>
                </a:solidFill>
                <a:effectLst/>
                <a:latin typeface="+mn-lt"/>
                <a:ea typeface="+mn-ea"/>
                <a:cs typeface="+mn-cs"/>
              </a:rPr>
              <a:t> on elite decision makers and neglect to include stakeholders/users like farmers, women’s groups, indigenous groups. In a participatory M&amp;E framework, these groups should be part of defining indicators, collecting data for measurement, and should also be engaged in interpreting/using M&amp;E results.   </a:t>
            </a:r>
          </a:p>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15</a:t>
            </a:fld>
            <a:endParaRPr lang="en-GB"/>
          </a:p>
        </p:txBody>
      </p:sp>
    </p:spTree>
    <p:extLst>
      <p:ext uri="{BB962C8B-B14F-4D97-AF65-F5344CB8AC3E}">
        <p14:creationId xmlns:p14="http://schemas.microsoft.com/office/powerpoint/2010/main" val="2695673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16</a:t>
            </a:fld>
            <a:endParaRPr lang="en-GB"/>
          </a:p>
        </p:txBody>
      </p:sp>
    </p:spTree>
    <p:extLst>
      <p:ext uri="{BB962C8B-B14F-4D97-AF65-F5344CB8AC3E}">
        <p14:creationId xmlns:p14="http://schemas.microsoft.com/office/powerpoint/2010/main" val="2312130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Format: small groups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Answers are pinned onto a wall</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Feedback to plenary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Voting on different options, if needed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hrs </a:t>
            </a:r>
            <a:endParaRPr lang="en-US" dirty="0"/>
          </a:p>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17</a:t>
            </a:fld>
            <a:endParaRPr lang="en-GB"/>
          </a:p>
        </p:txBody>
      </p:sp>
    </p:spTree>
    <p:extLst>
      <p:ext uri="{BB962C8B-B14F-4D97-AF65-F5344CB8AC3E}">
        <p14:creationId xmlns:p14="http://schemas.microsoft.com/office/powerpoint/2010/main" val="1798349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18</a:t>
            </a:fld>
            <a:endParaRPr lang="en-GB"/>
          </a:p>
        </p:txBody>
      </p:sp>
    </p:spTree>
    <p:extLst>
      <p:ext uri="{BB962C8B-B14F-4D97-AF65-F5344CB8AC3E}">
        <p14:creationId xmlns:p14="http://schemas.microsoft.com/office/powerpoint/2010/main" val="157382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19</a:t>
            </a:fld>
            <a:endParaRPr lang="en-GB"/>
          </a:p>
        </p:txBody>
      </p:sp>
    </p:spTree>
    <p:extLst>
      <p:ext uri="{BB962C8B-B14F-4D97-AF65-F5344CB8AC3E}">
        <p14:creationId xmlns:p14="http://schemas.microsoft.com/office/powerpoint/2010/main" val="420273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2</a:t>
            </a:fld>
            <a:endParaRPr lang="en-GB"/>
          </a:p>
        </p:txBody>
      </p:sp>
    </p:spTree>
    <p:extLst>
      <p:ext uri="{BB962C8B-B14F-4D97-AF65-F5344CB8AC3E}">
        <p14:creationId xmlns:p14="http://schemas.microsoft.com/office/powerpoint/2010/main" val="383765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3</a:t>
            </a:fld>
            <a:endParaRPr lang="en-GB"/>
          </a:p>
        </p:txBody>
      </p:sp>
    </p:spTree>
    <p:extLst>
      <p:ext uri="{BB962C8B-B14F-4D97-AF65-F5344CB8AC3E}">
        <p14:creationId xmlns:p14="http://schemas.microsoft.com/office/powerpoint/2010/main" val="379239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99953B-C807-4672-A2CB-B62740E2B2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628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6</a:t>
            </a:fld>
            <a:endParaRPr lang="en-GB"/>
          </a:p>
        </p:txBody>
      </p:sp>
    </p:spTree>
    <p:extLst>
      <p:ext uri="{BB962C8B-B14F-4D97-AF65-F5344CB8AC3E}">
        <p14:creationId xmlns:p14="http://schemas.microsoft.com/office/powerpoint/2010/main" val="369513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7</a:t>
            </a:fld>
            <a:endParaRPr lang="en-GB"/>
          </a:p>
        </p:txBody>
      </p:sp>
    </p:spTree>
    <p:extLst>
      <p:ext uri="{BB962C8B-B14F-4D97-AF65-F5344CB8AC3E}">
        <p14:creationId xmlns:p14="http://schemas.microsoft.com/office/powerpoint/2010/main" val="259222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8</a:t>
            </a:fld>
            <a:endParaRPr lang="en-GB"/>
          </a:p>
        </p:txBody>
      </p:sp>
    </p:spTree>
    <p:extLst>
      <p:ext uri="{BB962C8B-B14F-4D97-AF65-F5344CB8AC3E}">
        <p14:creationId xmlns:p14="http://schemas.microsoft.com/office/powerpoint/2010/main" val="167116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copy of this</a:t>
            </a:r>
            <a:r>
              <a:rPr lang="en-US" baseline="0" dirty="0"/>
              <a:t> slide can be distributed as it is difficult to read (source PM&amp;E Framework)</a:t>
            </a:r>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9</a:t>
            </a:fld>
            <a:endParaRPr lang="en-GB"/>
          </a:p>
        </p:txBody>
      </p:sp>
    </p:spTree>
    <p:extLst>
      <p:ext uri="{BB962C8B-B14F-4D97-AF65-F5344CB8AC3E}">
        <p14:creationId xmlns:p14="http://schemas.microsoft.com/office/powerpoint/2010/main" val="51276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climate change impact and vulnerability chain for the agricultural sector in the region Marrakech </a:t>
            </a:r>
          </a:p>
          <a:p>
            <a:r>
              <a:rPr lang="en-US" dirty="0"/>
              <a:t>Hard copy of this</a:t>
            </a:r>
            <a:r>
              <a:rPr lang="en-US" baseline="0" dirty="0"/>
              <a:t> slide can be distributed as it is difficult to read (source http://www.adaptationcommunity.net/?wpfb_dl=226)</a:t>
            </a:r>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10</a:t>
            </a:fld>
            <a:endParaRPr lang="en-GB"/>
          </a:p>
        </p:txBody>
      </p:sp>
    </p:spTree>
    <p:extLst>
      <p:ext uri="{BB962C8B-B14F-4D97-AF65-F5344CB8AC3E}">
        <p14:creationId xmlns:p14="http://schemas.microsoft.com/office/powerpoint/2010/main" val="235874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4547" y="471638"/>
            <a:ext cx="5669280" cy="2358189"/>
          </a:xfrm>
        </p:spPr>
        <p:txBody>
          <a:bodyPr anchor="t">
            <a:noAutofit/>
          </a:bodyPr>
          <a:lstStyle>
            <a:lvl1pPr algn="l">
              <a:defRPr sz="4400" b="1" cap="all" baseline="0">
                <a:solidFill>
                  <a:srgbClr val="1C5FAC"/>
                </a:solidFill>
                <a:latin typeface="Segoe UI" panose="020B0502040204020203" pitchFamily="34" charset="0"/>
                <a:cs typeface="Segoe UI" panose="020B0502040204020203" pitchFamily="34" charset="0"/>
              </a:defRPr>
            </a:lvl1pPr>
          </a:lstStyle>
          <a:p>
            <a:r>
              <a:rPr lang="en-US" dirty="0"/>
              <a:t>Insert title of presentation</a:t>
            </a:r>
          </a:p>
        </p:txBody>
      </p:sp>
      <p:sp>
        <p:nvSpPr>
          <p:cNvPr id="3" name="Subtitle 2"/>
          <p:cNvSpPr>
            <a:spLocks noGrp="1"/>
          </p:cNvSpPr>
          <p:nvPr>
            <p:ph type="subTitle" idx="1" hasCustomPrompt="1"/>
          </p:nvPr>
        </p:nvSpPr>
        <p:spPr>
          <a:xfrm>
            <a:off x="6304547" y="2897205"/>
            <a:ext cx="5669280" cy="1135780"/>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speaker/organization</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769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11988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9737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965626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3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4394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14" name="Rectangle 13" title="Background Shape"/>
          <p:cNvSpPr/>
          <p:nvPr userDrawn="1"/>
        </p:nvSpPr>
        <p:spPr>
          <a:xfrm>
            <a:off x="0" y="376"/>
            <a:ext cx="5303520" cy="6857624"/>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565112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4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034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23527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07857" y="904784"/>
            <a:ext cx="8065970" cy="2040556"/>
          </a:xfrm>
        </p:spPr>
        <p:txBody>
          <a:bodyPr anchor="t">
            <a:noAutofit/>
          </a:bodyPr>
          <a:lstStyle>
            <a:lvl1pPr algn="l">
              <a:defRPr sz="4400" b="1" cap="all" spc="200" baseline="0">
                <a:solidFill>
                  <a:srgbClr val="1C5FAC"/>
                </a:solidFill>
                <a:latin typeface="Segoe UI" panose="020B0502040204020203" pitchFamily="34" charset="0"/>
                <a:cs typeface="Segoe UI" panose="020B0502040204020203" pitchFamily="34" charset="0"/>
              </a:defRPr>
            </a:lvl1pPr>
          </a:lstStyle>
          <a:p>
            <a:r>
              <a:rPr lang="en-US" dirty="0"/>
              <a:t>Insert title of presentation</a:t>
            </a:r>
          </a:p>
        </p:txBody>
      </p:sp>
      <p:sp>
        <p:nvSpPr>
          <p:cNvPr id="3" name="Subtitle 2"/>
          <p:cNvSpPr>
            <a:spLocks noGrp="1"/>
          </p:cNvSpPr>
          <p:nvPr>
            <p:ph type="subTitle" idx="1" hasCustomPrompt="1"/>
          </p:nvPr>
        </p:nvSpPr>
        <p:spPr>
          <a:xfrm>
            <a:off x="3907857" y="3214845"/>
            <a:ext cx="8065970" cy="952901"/>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speaker/organization</a:t>
            </a:r>
          </a:p>
        </p:txBody>
      </p:sp>
      <p:sp>
        <p:nvSpPr>
          <p:cNvPr id="7" name="TextBox 6"/>
          <p:cNvSpPr txBox="1"/>
          <p:nvPr userDrawn="1"/>
        </p:nvSpPr>
        <p:spPr>
          <a:xfrm>
            <a:off x="3811604" y="375381"/>
            <a:ext cx="8065970" cy="338554"/>
          </a:xfrm>
          <a:prstGeom prst="rect">
            <a:avLst/>
          </a:prstGeom>
          <a:noFill/>
        </p:spPr>
        <p:txBody>
          <a:bodyPr wrap="square" rtlCol="0">
            <a:spAutoFit/>
          </a:bodyPr>
          <a:lstStyle/>
          <a:p>
            <a:r>
              <a:rPr lang="en-US" sz="1600" b="1" spc="500" dirty="0">
                <a:solidFill>
                  <a:srgbClr val="1D60B0"/>
                </a:solidFill>
              </a:rPr>
              <a:t>Integrating Agriculture in National</a:t>
            </a:r>
            <a:r>
              <a:rPr lang="en-US" sz="1600" b="1" spc="500" baseline="0" dirty="0">
                <a:solidFill>
                  <a:srgbClr val="1D60B0"/>
                </a:solidFill>
              </a:rPr>
              <a:t> Adaptation Plans</a:t>
            </a:r>
            <a:endParaRPr lang="en-US" sz="1600" b="1" spc="500" dirty="0">
              <a:solidFill>
                <a:srgbClr val="1D60B0"/>
              </a:solidFill>
            </a:endParaRPr>
          </a:p>
        </p:txBody>
      </p:sp>
    </p:spTree>
    <p:extLst>
      <p:ext uri="{BB962C8B-B14F-4D97-AF65-F5344CB8AC3E}">
        <p14:creationId xmlns:p14="http://schemas.microsoft.com/office/powerpoint/2010/main" val="112093830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5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131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14064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6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442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523825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7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9669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986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1135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8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239293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9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8349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9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6156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10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5576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0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540417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9E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4004" y="1301360"/>
            <a:ext cx="9612971" cy="2852737"/>
          </a:xfrm>
        </p:spPr>
        <p:txBody>
          <a:bodyPr anchor="t">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14004"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19-Dec-19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19-Dec-19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19-Dec-19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DE6118-2437-4B30-8E3C-4D2BE6020583}" type="datetimeFigureOut">
              <a:rPr lang="en-US" dirty="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
        <p:nvSpPr>
          <p:cNvPr id="6" name="TextBox 5"/>
          <p:cNvSpPr txBox="1"/>
          <p:nvPr userDrawn="1"/>
        </p:nvSpPr>
        <p:spPr>
          <a:xfrm>
            <a:off x="1028700" y="2351708"/>
            <a:ext cx="10162040" cy="338554"/>
          </a:xfrm>
          <a:prstGeom prst="rect">
            <a:avLst/>
          </a:prstGeom>
          <a:noFill/>
        </p:spPr>
        <p:txBody>
          <a:bodyPr wrap="square" rtlCol="0">
            <a:spAutoFit/>
          </a:bodyPr>
          <a:lstStyle/>
          <a:p>
            <a:pPr algn="r"/>
            <a:r>
              <a:rPr lang="en-US" sz="1600" spc="50" baseline="0" dirty="0">
                <a:solidFill>
                  <a:srgbClr val="009EB3"/>
                </a:solidFill>
                <a:latin typeface="Segoe UI Light" panose="020B0502040204020203" pitchFamily="34" charset="0"/>
              </a:rPr>
              <a:t>fao.org/in-action/naps </a:t>
            </a:r>
            <a:r>
              <a:rPr lang="en-US" sz="1600" b="1" spc="50" baseline="0" dirty="0">
                <a:solidFill>
                  <a:srgbClr val="009EB3"/>
                </a:solidFill>
                <a:latin typeface="Segoe UI Light" panose="020B0502040204020203" pitchFamily="34" charset="0"/>
              </a:rPr>
              <a:t>|</a:t>
            </a:r>
            <a:r>
              <a:rPr lang="en-US" sz="1600" spc="50" baseline="0" dirty="0">
                <a:solidFill>
                  <a:srgbClr val="009EB3"/>
                </a:solidFill>
                <a:latin typeface="Segoe UI Light" panose="020B0502040204020203" pitchFamily="34" charset="0"/>
              </a:rPr>
              <a:t> adaptation-undp.org/naps-agriculture </a:t>
            </a:r>
            <a:r>
              <a:rPr lang="en-US" sz="1600" b="1" spc="50" baseline="0" dirty="0">
                <a:solidFill>
                  <a:srgbClr val="009EB3"/>
                </a:solidFill>
                <a:latin typeface="Segoe UI Light" panose="020B0502040204020203" pitchFamily="34" charset="0"/>
              </a:rPr>
              <a:t>|</a:t>
            </a:r>
            <a:r>
              <a:rPr lang="en-US" sz="1600" spc="50" baseline="0" dirty="0">
                <a:solidFill>
                  <a:srgbClr val="009EB3"/>
                </a:solidFill>
                <a:latin typeface="Segoe UI Light" panose="020B0502040204020203" pitchFamily="34" charset="0"/>
              </a:rPr>
              <a:t> international-climate-initiative.com</a:t>
            </a:r>
          </a:p>
        </p:txBody>
      </p:sp>
      <p:sp>
        <p:nvSpPr>
          <p:cNvPr id="7" name="TextBox 6"/>
          <p:cNvSpPr txBox="1"/>
          <p:nvPr userDrawn="1"/>
        </p:nvSpPr>
        <p:spPr>
          <a:xfrm>
            <a:off x="1463719" y="1516560"/>
            <a:ext cx="9727021" cy="769441"/>
          </a:xfrm>
          <a:prstGeom prst="rect">
            <a:avLst/>
          </a:prstGeom>
          <a:noFill/>
        </p:spPr>
        <p:txBody>
          <a:bodyPr wrap="square" rtlCol="0" anchor="b">
            <a:spAutoFit/>
          </a:bodyPr>
          <a:lstStyle/>
          <a:p>
            <a:pPr algn="r"/>
            <a:r>
              <a:rPr lang="en-US" sz="4400" b="1" dirty="0">
                <a:solidFill>
                  <a:srgbClr val="009EB3"/>
                </a:solidFill>
                <a:latin typeface="Segoe UI" panose="020B0502040204020203" pitchFamily="34" charset="0"/>
                <a:cs typeface="Segoe UI" panose="020B0502040204020203" pitchFamily="34" charset="0"/>
              </a:rPr>
              <a:t>Thank</a:t>
            </a:r>
            <a:r>
              <a:rPr lang="en-US" sz="4400" b="1" baseline="0" dirty="0">
                <a:solidFill>
                  <a:srgbClr val="009EB3"/>
                </a:solidFill>
                <a:latin typeface="Segoe UI" panose="020B0502040204020203" pitchFamily="34" charset="0"/>
                <a:cs typeface="Segoe UI" panose="020B0502040204020203" pitchFamily="34" charset="0"/>
              </a:rPr>
              <a:t> You</a:t>
            </a:r>
            <a:endParaRPr lang="en-US" sz="4400" b="1" dirty="0">
              <a:solidFill>
                <a:srgbClr val="009EB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2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19-Dec-19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latin typeface="Segoe UI Semilight" panose="020B0402040204020203" pitchFamily="34" charset="0"/>
                <a:cs typeface="Segoe UI Semilight" panose="020B0402040204020203" pitchFamily="34" charset="0"/>
              </a:defRPr>
            </a:lvl1pPr>
          </a:lstStyle>
          <a:p>
            <a:fld id="{87DE6118-2437-4B30-8E3C-4D2BE6020583}" type="datetimeFigureOut">
              <a:rPr lang="en-US" smtClean="0"/>
              <a:pPr/>
              <a:t>19-Dec-19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latin typeface="Segoe UI Semilight" panose="020B0402040204020203" pitchFamily="34" charset="0"/>
                <a:cs typeface="Segoe UI Semilight" panose="020B0402040204020203" pitchFamily="34" charset="0"/>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latin typeface="Segoe UI Semilight" panose="020B0402040204020203" pitchFamily="34" charset="0"/>
                <a:cs typeface="Segoe UI Semilight" panose="020B0402040204020203" pitchFamily="34" charset="0"/>
              </a:defRPr>
            </a:lvl1pPr>
          </a:lstStyle>
          <a:p>
            <a:fld id="{69E57DC2-970A-4B3E-BB1C-7A09969E49DF}" type="slidenum">
              <a:rPr lang="en-US" smtClean="0"/>
              <a:pPr/>
              <a:t>‹#›</a:t>
            </a:fld>
            <a:endParaRPr lang="en-US" dirty="0"/>
          </a:p>
        </p:txBody>
      </p:sp>
      <p:sp>
        <p:nvSpPr>
          <p:cNvPr id="9" name="Rectangle 8" title="Side bar"/>
          <p:cNvSpPr/>
          <p:nvPr userDrawn="1"/>
        </p:nvSpPr>
        <p:spPr>
          <a:xfrm>
            <a:off x="11508647" y="376"/>
            <a:ext cx="291926" cy="21713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81" r:id="rId2"/>
    <p:sldLayoutId id="2147483650" r:id="rId3"/>
    <p:sldLayoutId id="2147483651" r:id="rId4"/>
    <p:sldLayoutId id="2147483652" r:id="rId5"/>
    <p:sldLayoutId id="2147483653" r:id="rId6"/>
    <p:sldLayoutId id="2147483654" r:id="rId7"/>
    <p:sldLayoutId id="2147483660" r:id="rId8"/>
    <p:sldLayoutId id="2147483655" r:id="rId9"/>
    <p:sldLayoutId id="2147483656" r:id="rId10"/>
    <p:sldLayoutId id="2147483657"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58" r:id="rId32"/>
    <p:sldLayoutId id="2147483659" r:id="rId33"/>
  </p:sldLayoutIdLst>
  <p:txStyles>
    <p:title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Segoe UI Semilight" panose="020B0402040204020203" pitchFamily="34" charset="0"/>
          <a:ea typeface="+mn-ea"/>
          <a:cs typeface="Segoe UI Semilight" panose="020B0402040204020203"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Segoe UI Semilight" panose="020B0402040204020203" pitchFamily="34" charset="0"/>
          <a:ea typeface="+mn-ea"/>
          <a:cs typeface="Segoe UI Semilight" panose="020B0402040204020203"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Segoe UI Semilight" panose="020B0402040204020203" pitchFamily="34" charset="0"/>
          <a:ea typeface="+mn-ea"/>
          <a:cs typeface="Segoe UI Semilight" panose="020B0402040204020203"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Segoe UI Semilight" panose="020B0402040204020203" pitchFamily="34" charset="0"/>
          <a:ea typeface="+mn-ea"/>
          <a:cs typeface="Segoe UI Semilight" panose="020B0402040204020203"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a:t>
            </a:r>
            <a:r>
              <a:rPr lang="en-US" dirty="0" smtClean="0"/>
              <a:t>5: </a:t>
            </a:r>
            <a:r>
              <a:rPr lang="en-US" dirty="0"/>
              <a:t>A </a:t>
            </a:r>
            <a:r>
              <a:rPr lang="en-US" dirty="0" smtClean="0"/>
              <a:t>TOC for M&amp;E OF </a:t>
            </a:r>
            <a:r>
              <a:rPr lang="en-US" dirty="0"/>
              <a:t>adaptation in the agriculture sector</a:t>
            </a:r>
          </a:p>
        </p:txBody>
      </p:sp>
      <p:sp>
        <p:nvSpPr>
          <p:cNvPr id="3" name="Subtitle 2"/>
          <p:cNvSpPr>
            <a:spLocks noGrp="1"/>
          </p:cNvSpPr>
          <p:nvPr>
            <p:ph type="subTitle" idx="1"/>
          </p:nvPr>
        </p:nvSpPr>
        <p:spPr>
          <a:xfrm>
            <a:off x="3907857" y="3709115"/>
            <a:ext cx="8065970" cy="952901"/>
          </a:xfrm>
        </p:spPr>
        <p:txBody>
          <a:bodyPr/>
          <a:lstStyle/>
          <a:p>
            <a:r>
              <a:rPr lang="en-GB" dirty="0"/>
              <a:t>Integrating Adaptation and Agriculture in National and Sectoral Monitoring and Evaluation (M&amp;E) Frameworks </a:t>
            </a:r>
          </a:p>
        </p:txBody>
      </p:sp>
    </p:spTree>
    <p:extLst>
      <p:ext uri="{BB962C8B-B14F-4D97-AF65-F5344CB8AC3E}">
        <p14:creationId xmlns:p14="http://schemas.microsoft.com/office/powerpoint/2010/main" val="304667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38" y="117389"/>
            <a:ext cx="3929448" cy="970006"/>
          </a:xfrm>
        </p:spPr>
        <p:txBody>
          <a:bodyPr>
            <a:normAutofit fontScale="90000"/>
          </a:bodyPr>
          <a:lstStyle/>
          <a:p>
            <a:r>
              <a:rPr lang="en-US" dirty="0"/>
              <a:t>Morocco impact chain for </a:t>
            </a:r>
            <a:br>
              <a:rPr lang="en-US" dirty="0"/>
            </a:br>
            <a:r>
              <a:rPr lang="en-US" dirty="0"/>
              <a:t>Regional Environmental </a:t>
            </a:r>
            <a:br>
              <a:rPr lang="en-US" dirty="0"/>
            </a:br>
            <a:r>
              <a:rPr lang="en-US" dirty="0"/>
              <a:t>Information System</a:t>
            </a:r>
          </a:p>
        </p:txBody>
      </p:sp>
      <p:pic>
        <p:nvPicPr>
          <p:cNvPr id="3" name="Picture 2"/>
          <p:cNvPicPr>
            <a:picLocks noChangeAspect="1"/>
          </p:cNvPicPr>
          <p:nvPr/>
        </p:nvPicPr>
        <p:blipFill>
          <a:blip r:embed="rId3"/>
          <a:stretch>
            <a:fillRect/>
          </a:stretch>
        </p:blipFill>
        <p:spPr>
          <a:xfrm>
            <a:off x="3503657" y="602392"/>
            <a:ext cx="8688343" cy="5754825"/>
          </a:xfrm>
          <a:prstGeom prst="rect">
            <a:avLst/>
          </a:prstGeom>
        </p:spPr>
      </p:pic>
    </p:spTree>
    <p:extLst>
      <p:ext uri="{BB962C8B-B14F-4D97-AF65-F5344CB8AC3E}">
        <p14:creationId xmlns:p14="http://schemas.microsoft.com/office/powerpoint/2010/main" val="428445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9104D-7EE0-4F15-9652-F422D50F213C}"/>
              </a:ext>
            </a:extLst>
          </p:cNvPr>
          <p:cNvSpPr>
            <a:spLocks noGrp="1"/>
          </p:cNvSpPr>
          <p:nvPr>
            <p:ph type="title"/>
          </p:nvPr>
        </p:nvSpPr>
        <p:spPr>
          <a:xfrm>
            <a:off x="578734" y="333633"/>
            <a:ext cx="10544537" cy="1544594"/>
          </a:xfrm>
        </p:spPr>
        <p:txBody>
          <a:bodyPr>
            <a:normAutofit/>
          </a:bodyPr>
          <a:lstStyle/>
          <a:p>
            <a:r>
              <a:rPr lang="en-GB" dirty="0">
                <a:solidFill>
                  <a:schemeClr val="tx1"/>
                </a:solidFill>
              </a:rPr>
              <a:t>TOCs within country adaptation policies </a:t>
            </a:r>
            <a:r>
              <a:rPr lang="en-GB" sz="4000" dirty="0">
                <a:solidFill>
                  <a:schemeClr val="tx1"/>
                </a:solidFill>
              </a:rPr>
              <a:t/>
            </a:r>
            <a:br>
              <a:rPr lang="en-GB" sz="4000" dirty="0">
                <a:solidFill>
                  <a:schemeClr val="tx1"/>
                </a:solidFill>
              </a:rPr>
            </a:br>
            <a:r>
              <a:rPr lang="en-GB" sz="2000" dirty="0">
                <a:solidFill>
                  <a:srgbClr val="FF0000"/>
                </a:solidFill>
              </a:rPr>
              <a:t>(content to be developed and presented by country team and consultant, revisions can be made during the discussion) </a:t>
            </a:r>
          </a:p>
        </p:txBody>
      </p:sp>
      <p:sp>
        <p:nvSpPr>
          <p:cNvPr id="3" name="Content Placeholder 2">
            <a:extLst>
              <a:ext uri="{FF2B5EF4-FFF2-40B4-BE49-F238E27FC236}">
                <a16:creationId xmlns:a16="http://schemas.microsoft.com/office/drawing/2014/main" xmlns="" id="{4CBDA8D5-1C69-40DC-A049-3A972DF85F0D}"/>
              </a:ext>
            </a:extLst>
          </p:cNvPr>
          <p:cNvSpPr>
            <a:spLocks noGrp="1"/>
          </p:cNvSpPr>
          <p:nvPr>
            <p:ph idx="1"/>
          </p:nvPr>
        </p:nvSpPr>
        <p:spPr>
          <a:xfrm>
            <a:off x="578734" y="2171700"/>
            <a:ext cx="10353555" cy="4107566"/>
          </a:xfrm>
        </p:spPr>
        <p:txBody>
          <a:bodyPr>
            <a:normAutofit/>
          </a:bodyPr>
          <a:lstStyle/>
          <a:p>
            <a:r>
              <a:rPr lang="en-GB" b="1" dirty="0"/>
              <a:t>xxx</a:t>
            </a:r>
            <a:endParaRPr lang="en-GB" u="sng" dirty="0"/>
          </a:p>
        </p:txBody>
      </p:sp>
    </p:spTree>
    <p:extLst>
      <p:ext uri="{BB962C8B-B14F-4D97-AF65-F5344CB8AC3E}">
        <p14:creationId xmlns:p14="http://schemas.microsoft.com/office/powerpoint/2010/main" val="171458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CFA31-BF15-4569-B82D-970F2DACD50C}"/>
              </a:ext>
            </a:extLst>
          </p:cNvPr>
          <p:cNvSpPr>
            <a:spLocks noGrp="1"/>
          </p:cNvSpPr>
          <p:nvPr>
            <p:ph type="title"/>
          </p:nvPr>
        </p:nvSpPr>
        <p:spPr>
          <a:xfrm>
            <a:off x="330742" y="375187"/>
            <a:ext cx="10670458" cy="811062"/>
          </a:xfrm>
        </p:spPr>
        <p:txBody>
          <a:bodyPr>
            <a:normAutofit fontScale="90000"/>
          </a:bodyPr>
          <a:lstStyle/>
          <a:p>
            <a:r>
              <a:rPr lang="en-GB" dirty="0"/>
              <a:t>Key elements of a TOC or defining an adaptation goal </a:t>
            </a:r>
          </a:p>
        </p:txBody>
      </p:sp>
      <p:sp>
        <p:nvSpPr>
          <p:cNvPr id="3" name="Content Placeholder 2">
            <a:extLst>
              <a:ext uri="{FF2B5EF4-FFF2-40B4-BE49-F238E27FC236}">
                <a16:creationId xmlns:a16="http://schemas.microsoft.com/office/drawing/2014/main" xmlns="" id="{4586C3F2-4CCE-4902-A965-830FBEE9FE2C}"/>
              </a:ext>
            </a:extLst>
          </p:cNvPr>
          <p:cNvSpPr>
            <a:spLocks noGrp="1"/>
          </p:cNvSpPr>
          <p:nvPr>
            <p:ph idx="1"/>
          </p:nvPr>
        </p:nvSpPr>
        <p:spPr>
          <a:xfrm>
            <a:off x="378674" y="1865870"/>
            <a:ext cx="10574594" cy="4545227"/>
          </a:xfrm>
        </p:spPr>
        <p:txBody>
          <a:bodyPr>
            <a:normAutofit/>
          </a:bodyPr>
          <a:lstStyle/>
          <a:p>
            <a:pPr lvl="0">
              <a:spcAft>
                <a:spcPts val="600"/>
              </a:spcAft>
            </a:pPr>
            <a:r>
              <a:rPr lang="en-GB" i="1" dirty="0"/>
              <a:t>What is the </a:t>
            </a:r>
            <a:r>
              <a:rPr lang="en-GB" b="1" i="1" dirty="0"/>
              <a:t>adaptation goal</a:t>
            </a:r>
            <a:r>
              <a:rPr lang="en-GB" i="1" dirty="0"/>
              <a:t> you wish to achieve in the agriculture sectors? What are the outcomes and outputs? What is the role of the agriculture sector in reaching national adaptation goals? </a:t>
            </a:r>
          </a:p>
          <a:p>
            <a:pPr lvl="0">
              <a:spcAft>
                <a:spcPts val="600"/>
              </a:spcAft>
            </a:pPr>
            <a:r>
              <a:rPr lang="en-GB" i="1" dirty="0"/>
              <a:t>What are the </a:t>
            </a:r>
            <a:r>
              <a:rPr lang="en-GB" b="1" i="1" dirty="0"/>
              <a:t>different pathways towards the final adaptation goal</a:t>
            </a:r>
            <a:r>
              <a:rPr lang="en-GB" i="1" dirty="0"/>
              <a:t> (they may already be articulated in e.g. the Agriculture Development Strategy, National Climate Change Strategy, NAP or other development or sectoral policies)?  Determine the level of the ‘goal – national or sectoral´</a:t>
            </a:r>
            <a:endParaRPr lang="en-US" dirty="0"/>
          </a:p>
          <a:p>
            <a:pPr lvl="0">
              <a:spcAft>
                <a:spcPts val="600"/>
              </a:spcAft>
            </a:pPr>
            <a:r>
              <a:rPr lang="en-GB" i="1" dirty="0"/>
              <a:t>How can the </a:t>
            </a:r>
            <a:r>
              <a:rPr lang="en-GB" b="1" i="1" dirty="0"/>
              <a:t>current policies, plans and programme portfolio </a:t>
            </a:r>
            <a:r>
              <a:rPr lang="en-GB" i="1" dirty="0"/>
              <a:t>within the agriculture sector help </a:t>
            </a:r>
            <a:r>
              <a:rPr lang="en-GB" b="1" i="1" dirty="0"/>
              <a:t>achieve the goal</a:t>
            </a:r>
            <a:r>
              <a:rPr lang="en-GB" i="1" dirty="0"/>
              <a:t>?  Where are the bottle-necks to achieving the goal?</a:t>
            </a:r>
            <a:endParaRPr lang="en-US" dirty="0"/>
          </a:p>
          <a:p>
            <a:pPr>
              <a:spcAft>
                <a:spcPts val="600"/>
              </a:spcAft>
            </a:pPr>
            <a:r>
              <a:rPr lang="en-GB" i="1" dirty="0"/>
              <a:t>What are the </a:t>
            </a:r>
            <a:r>
              <a:rPr lang="en-GB" b="1" i="1" dirty="0"/>
              <a:t>barriers</a:t>
            </a:r>
            <a:r>
              <a:rPr lang="en-GB" i="1" dirty="0"/>
              <a:t> to achieve the adaptation goal? </a:t>
            </a:r>
          </a:p>
          <a:p>
            <a:pPr>
              <a:spcAft>
                <a:spcPts val="600"/>
              </a:spcAft>
            </a:pPr>
            <a:r>
              <a:rPr lang="en-GB" i="1" dirty="0"/>
              <a:t>What </a:t>
            </a:r>
            <a:r>
              <a:rPr lang="en-GB" b="1" i="1" dirty="0"/>
              <a:t>assumptions</a:t>
            </a:r>
            <a:r>
              <a:rPr lang="en-GB" i="1" dirty="0"/>
              <a:t> are you making?</a:t>
            </a:r>
          </a:p>
          <a:p>
            <a:pPr lvl="0">
              <a:spcAft>
                <a:spcPts val="600"/>
              </a:spcAft>
            </a:pPr>
            <a:endParaRPr lang="en-GB" i="1" dirty="0"/>
          </a:p>
        </p:txBody>
      </p:sp>
    </p:spTree>
    <p:extLst>
      <p:ext uri="{BB962C8B-B14F-4D97-AF65-F5344CB8AC3E}">
        <p14:creationId xmlns:p14="http://schemas.microsoft.com/office/powerpoint/2010/main" val="410603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31CE1-4765-4A97-B614-1D5E9631C966}"/>
              </a:ext>
            </a:extLst>
          </p:cNvPr>
          <p:cNvSpPr>
            <a:spLocks noGrp="1"/>
          </p:cNvSpPr>
          <p:nvPr>
            <p:ph type="title"/>
          </p:nvPr>
        </p:nvSpPr>
        <p:spPr/>
        <p:txBody>
          <a:bodyPr>
            <a:normAutofit fontScale="90000"/>
          </a:bodyPr>
          <a:lstStyle/>
          <a:p>
            <a:r>
              <a:rPr lang="en-GB" dirty="0"/>
              <a:t>Purpose, objective and focus of the </a:t>
            </a:r>
            <a:r>
              <a:rPr lang="en-GB" dirty="0" err="1"/>
              <a:t>m&amp;E</a:t>
            </a:r>
            <a:r>
              <a:rPr lang="en-GB" dirty="0"/>
              <a:t> framework</a:t>
            </a:r>
          </a:p>
        </p:txBody>
      </p:sp>
    </p:spTree>
    <p:extLst>
      <p:ext uri="{BB962C8B-B14F-4D97-AF65-F5344CB8AC3E}">
        <p14:creationId xmlns:p14="http://schemas.microsoft.com/office/powerpoint/2010/main" val="81908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9104D-7EE0-4F15-9652-F422D50F213C}"/>
              </a:ext>
            </a:extLst>
          </p:cNvPr>
          <p:cNvSpPr>
            <a:spLocks noGrp="1"/>
          </p:cNvSpPr>
          <p:nvPr>
            <p:ph type="title"/>
          </p:nvPr>
        </p:nvSpPr>
        <p:spPr>
          <a:xfrm>
            <a:off x="578734" y="413951"/>
            <a:ext cx="10715342" cy="1019433"/>
          </a:xfrm>
        </p:spPr>
        <p:txBody>
          <a:bodyPr>
            <a:normAutofit fontScale="90000"/>
          </a:bodyPr>
          <a:lstStyle/>
          <a:p>
            <a:pPr>
              <a:spcAft>
                <a:spcPts val="600"/>
              </a:spcAft>
            </a:pPr>
            <a:r>
              <a:rPr lang="en-GB" dirty="0">
                <a:solidFill>
                  <a:schemeClr val="tx1"/>
                </a:solidFill>
              </a:rPr>
              <a:t>What has</a:t>
            </a:r>
            <a:r>
              <a:rPr lang="en-GB" dirty="0"/>
              <a:t> already been monitored in terms of adaptation in the agricultural sectors</a:t>
            </a:r>
            <a:r>
              <a:rPr lang="en-GB" sz="4000" dirty="0">
                <a:solidFill>
                  <a:schemeClr val="tx1"/>
                </a:solidFill>
              </a:rPr>
              <a:t/>
            </a:r>
            <a:br>
              <a:rPr lang="en-GB" sz="4000" dirty="0">
                <a:solidFill>
                  <a:schemeClr val="tx1"/>
                </a:solidFill>
              </a:rPr>
            </a:br>
            <a:r>
              <a:rPr lang="en-GB" sz="900" dirty="0">
                <a:solidFill>
                  <a:schemeClr val="tx1"/>
                </a:solidFill>
              </a:rPr>
              <a:t/>
            </a:r>
            <a:br>
              <a:rPr lang="en-GB" sz="900" dirty="0">
                <a:solidFill>
                  <a:schemeClr val="tx1"/>
                </a:solidFill>
              </a:rPr>
            </a:br>
            <a:r>
              <a:rPr lang="en-GB" sz="2000" dirty="0">
                <a:solidFill>
                  <a:srgbClr val="FF0000"/>
                </a:solidFill>
              </a:rPr>
              <a:t>(content to be developed and presented by consultant) </a:t>
            </a:r>
          </a:p>
        </p:txBody>
      </p:sp>
      <p:sp>
        <p:nvSpPr>
          <p:cNvPr id="4" name="Content Placeholder 3"/>
          <p:cNvSpPr>
            <a:spLocks noGrp="1"/>
          </p:cNvSpPr>
          <p:nvPr>
            <p:ph idx="1"/>
          </p:nvPr>
        </p:nvSpPr>
        <p:spPr>
          <a:xfrm>
            <a:off x="578734" y="2285999"/>
            <a:ext cx="10394066" cy="3842951"/>
          </a:xfrm>
        </p:spPr>
        <p:txBody>
          <a:bodyPr/>
          <a:lstStyle/>
          <a:p>
            <a:endParaRPr lang="en-US" dirty="0"/>
          </a:p>
        </p:txBody>
      </p:sp>
    </p:spTree>
    <p:extLst>
      <p:ext uri="{BB962C8B-B14F-4D97-AF65-F5344CB8AC3E}">
        <p14:creationId xmlns:p14="http://schemas.microsoft.com/office/powerpoint/2010/main" val="19625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0038-3F26-4B56-A89F-05D7D0A4A07C}"/>
              </a:ext>
            </a:extLst>
          </p:cNvPr>
          <p:cNvSpPr>
            <a:spLocks noGrp="1"/>
          </p:cNvSpPr>
          <p:nvPr>
            <p:ph type="title"/>
          </p:nvPr>
        </p:nvSpPr>
        <p:spPr>
          <a:xfrm>
            <a:off x="302342" y="154460"/>
            <a:ext cx="10670458" cy="772297"/>
          </a:xfrm>
        </p:spPr>
        <p:txBody>
          <a:bodyPr>
            <a:normAutofit fontScale="90000"/>
          </a:bodyPr>
          <a:lstStyle/>
          <a:p>
            <a:r>
              <a:rPr lang="en-GB" dirty="0"/>
              <a:t>Exercise 1: Purpose of the M&amp;E Framework </a:t>
            </a:r>
          </a:p>
        </p:txBody>
      </p:sp>
      <p:sp>
        <p:nvSpPr>
          <p:cNvPr id="5" name="Content Placeholder 2">
            <a:extLst>
              <a:ext uri="{FF2B5EF4-FFF2-40B4-BE49-F238E27FC236}">
                <a16:creationId xmlns:a16="http://schemas.microsoft.com/office/drawing/2014/main" xmlns="" id="{4CBDA8D5-1C69-40DC-A049-3A972DF85F0D}"/>
              </a:ext>
            </a:extLst>
          </p:cNvPr>
          <p:cNvSpPr>
            <a:spLocks noGrp="1"/>
          </p:cNvSpPr>
          <p:nvPr>
            <p:ph idx="1"/>
          </p:nvPr>
        </p:nvSpPr>
        <p:spPr>
          <a:xfrm>
            <a:off x="88370" y="926756"/>
            <a:ext cx="11811187" cy="5931243"/>
          </a:xfrm>
        </p:spPr>
        <p:txBody>
          <a:bodyPr>
            <a:noAutofit/>
          </a:bodyPr>
          <a:lstStyle/>
          <a:p>
            <a:pPr lvl="0">
              <a:lnSpc>
                <a:spcPct val="130000"/>
              </a:lnSpc>
            </a:pPr>
            <a:r>
              <a:rPr lang="en-GB" dirty="0"/>
              <a:t>What purpose could an M&amp;E framework for adaptation in the agriculture sector have? What are we trying to measure? </a:t>
            </a:r>
          </a:p>
          <a:p>
            <a:pPr lvl="1">
              <a:lnSpc>
                <a:spcPct val="110000"/>
              </a:lnSpc>
            </a:pPr>
            <a:r>
              <a:rPr lang="en-GB" dirty="0"/>
              <a:t>To learn how effective adaptation actions in the agriculture sector are being, and adjust course of future interventions? </a:t>
            </a:r>
            <a:r>
              <a:rPr lang="en-US" dirty="0"/>
              <a:t>Including the measurement  of differential impacts on women and men , socio-economic class, age, ability/disability </a:t>
            </a:r>
            <a:endParaRPr lang="en-GB" dirty="0"/>
          </a:p>
          <a:p>
            <a:pPr lvl="1">
              <a:lnSpc>
                <a:spcPct val="110000"/>
              </a:lnSpc>
            </a:pPr>
            <a:r>
              <a:rPr lang="en-GB" dirty="0"/>
              <a:t>To monitor and evaluate the implementation of agriculture plans and strategies? </a:t>
            </a:r>
          </a:p>
          <a:p>
            <a:pPr lvl="1">
              <a:lnSpc>
                <a:spcPct val="110000"/>
              </a:lnSpc>
            </a:pPr>
            <a:r>
              <a:rPr lang="en-GB" dirty="0"/>
              <a:t>To report on adaptation spending in the agriculture sector? </a:t>
            </a:r>
          </a:p>
          <a:p>
            <a:pPr lvl="1">
              <a:lnSpc>
                <a:spcPct val="110000"/>
              </a:lnSpc>
            </a:pPr>
            <a:r>
              <a:rPr lang="en-GB" dirty="0"/>
              <a:t>For adaptive management of existing agricultural practices and sectoral priorities? </a:t>
            </a:r>
          </a:p>
          <a:p>
            <a:pPr marL="0" lvl="0" indent="0">
              <a:buNone/>
            </a:pPr>
            <a:endParaRPr lang="en-GB" sz="800" dirty="0"/>
          </a:p>
          <a:p>
            <a:pPr lvl="0">
              <a:lnSpc>
                <a:spcPct val="130000"/>
              </a:lnSpc>
            </a:pPr>
            <a:r>
              <a:rPr lang="en-GB" dirty="0"/>
              <a:t>Who are the target users of the M&amp;E results, both within and outside the Ministry of Agriculture? </a:t>
            </a:r>
          </a:p>
          <a:p>
            <a:pPr lvl="1">
              <a:lnSpc>
                <a:spcPct val="110000"/>
              </a:lnSpc>
            </a:pPr>
            <a:r>
              <a:rPr lang="en-GB" dirty="0"/>
              <a:t>Ministry of Agriculture sectoral experts and decision-makers, planning units and/or M&amp;E units; national development planners or Ministry of Planning; national climate change coordination body; </a:t>
            </a:r>
            <a:r>
              <a:rPr lang="en-US" dirty="0"/>
              <a:t>farmers associations, women’s groups, indigenous people groups? </a:t>
            </a:r>
            <a:endParaRPr lang="en-GB" dirty="0"/>
          </a:p>
          <a:p>
            <a:pPr lvl="1">
              <a:lnSpc>
                <a:spcPct val="110000"/>
              </a:lnSpc>
            </a:pPr>
            <a:r>
              <a:rPr lang="en-GB" dirty="0"/>
              <a:t> Ministry of environment, local level authorities implementing agricultural activities, global stakeholders such as UNFCCC? </a:t>
            </a:r>
          </a:p>
        </p:txBody>
      </p:sp>
    </p:spTree>
    <p:extLst>
      <p:ext uri="{BB962C8B-B14F-4D97-AF65-F5344CB8AC3E}">
        <p14:creationId xmlns:p14="http://schemas.microsoft.com/office/powerpoint/2010/main" val="68672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9104D-7EE0-4F15-9652-F422D50F213C}"/>
              </a:ext>
            </a:extLst>
          </p:cNvPr>
          <p:cNvSpPr>
            <a:spLocks noGrp="1"/>
          </p:cNvSpPr>
          <p:nvPr>
            <p:ph type="title"/>
          </p:nvPr>
        </p:nvSpPr>
        <p:spPr>
          <a:xfrm>
            <a:off x="247135" y="463378"/>
            <a:ext cx="11257005" cy="1019433"/>
          </a:xfrm>
        </p:spPr>
        <p:txBody>
          <a:bodyPr>
            <a:normAutofit/>
          </a:bodyPr>
          <a:lstStyle/>
          <a:p>
            <a:pPr>
              <a:spcAft>
                <a:spcPts val="600"/>
              </a:spcAft>
            </a:pPr>
            <a:r>
              <a:rPr lang="en-GB" dirty="0">
                <a:solidFill>
                  <a:schemeClr val="tx1"/>
                </a:solidFill>
              </a:rPr>
              <a:t>Potential focus of the M&amp;E framework</a:t>
            </a:r>
            <a:endParaRPr lang="en-GB" sz="2000" dirty="0">
              <a:solidFill>
                <a:srgbClr val="FF0000"/>
              </a:solidFill>
            </a:endParaRPr>
          </a:p>
        </p:txBody>
      </p:sp>
      <p:sp>
        <p:nvSpPr>
          <p:cNvPr id="3" name="Content Placeholder 2">
            <a:extLst>
              <a:ext uri="{FF2B5EF4-FFF2-40B4-BE49-F238E27FC236}">
                <a16:creationId xmlns:a16="http://schemas.microsoft.com/office/drawing/2014/main" xmlns="" id="{4CBDA8D5-1C69-40DC-A049-3A972DF85F0D}"/>
              </a:ext>
            </a:extLst>
          </p:cNvPr>
          <p:cNvSpPr>
            <a:spLocks noGrp="1"/>
          </p:cNvSpPr>
          <p:nvPr>
            <p:ph idx="1"/>
          </p:nvPr>
        </p:nvSpPr>
        <p:spPr>
          <a:xfrm>
            <a:off x="479880" y="1606380"/>
            <a:ext cx="10353555" cy="3917092"/>
          </a:xfrm>
        </p:spPr>
        <p:txBody>
          <a:bodyPr>
            <a:normAutofit/>
          </a:bodyPr>
          <a:lstStyle/>
          <a:p>
            <a:pPr lvl="0">
              <a:spcAft>
                <a:spcPts val="1200"/>
              </a:spcAft>
            </a:pPr>
            <a:r>
              <a:rPr lang="en-GB" dirty="0"/>
              <a:t>M&amp;E of climate change </a:t>
            </a:r>
            <a:r>
              <a:rPr lang="en-GB" b="1" dirty="0"/>
              <a:t>hazards</a:t>
            </a:r>
            <a:r>
              <a:rPr lang="en-GB" dirty="0"/>
              <a:t>, </a:t>
            </a:r>
            <a:r>
              <a:rPr lang="en-GB" b="1" dirty="0"/>
              <a:t>impacts and</a:t>
            </a:r>
            <a:r>
              <a:rPr lang="en-GB" dirty="0"/>
              <a:t> associated </a:t>
            </a:r>
            <a:r>
              <a:rPr lang="en-GB" b="1" dirty="0"/>
              <a:t>vulnerabilities </a:t>
            </a:r>
            <a:r>
              <a:rPr lang="en-GB" dirty="0"/>
              <a:t>in the agriculture sectors </a:t>
            </a:r>
            <a:endParaRPr lang="en-US" dirty="0"/>
          </a:p>
          <a:p>
            <a:pPr lvl="0">
              <a:spcAft>
                <a:spcPts val="1200"/>
              </a:spcAft>
            </a:pPr>
            <a:r>
              <a:rPr lang="en-GB" dirty="0"/>
              <a:t>M&amp;E of adaptation </a:t>
            </a:r>
            <a:r>
              <a:rPr lang="en-GB" b="1" dirty="0"/>
              <a:t>processes </a:t>
            </a:r>
            <a:r>
              <a:rPr lang="en-GB" dirty="0"/>
              <a:t>in the agriculture sectors</a:t>
            </a:r>
            <a:r>
              <a:rPr lang="en-GB" b="1" dirty="0"/>
              <a:t>:</a:t>
            </a:r>
            <a:r>
              <a:rPr lang="en-GB" dirty="0"/>
              <a:t> how policies, plans or interventions to address climate change adaptation have advanced in the agriculture sectors, and how the capacity to deliver these has enhanced</a:t>
            </a:r>
            <a:endParaRPr lang="en-US" dirty="0"/>
          </a:p>
          <a:p>
            <a:pPr lvl="0"/>
            <a:r>
              <a:rPr lang="en-GB" dirty="0"/>
              <a:t>M&amp;E of adaptation </a:t>
            </a:r>
            <a:r>
              <a:rPr lang="en-GB" b="1" dirty="0"/>
              <a:t>outcomes </a:t>
            </a:r>
            <a:r>
              <a:rPr lang="en-GB" dirty="0"/>
              <a:t>in the agriculture sectors</a:t>
            </a:r>
            <a:r>
              <a:rPr lang="en-GB" b="1" dirty="0"/>
              <a:t>: </a:t>
            </a:r>
            <a:r>
              <a:rPr lang="en-GB" dirty="0"/>
              <a:t>changes brought about by the implementation of adaptation policies and interventions in the agriculture sectors, for example in terms of reduced losses and vulnerability to climate change or enhanced adaptive capacity at community, sub-national or national level</a:t>
            </a:r>
            <a:endParaRPr lang="en-US" dirty="0"/>
          </a:p>
        </p:txBody>
      </p:sp>
    </p:spTree>
    <p:extLst>
      <p:ext uri="{BB962C8B-B14F-4D97-AF65-F5344CB8AC3E}">
        <p14:creationId xmlns:p14="http://schemas.microsoft.com/office/powerpoint/2010/main" val="203838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0038-3F26-4B56-A89F-05D7D0A4A07C}"/>
              </a:ext>
            </a:extLst>
          </p:cNvPr>
          <p:cNvSpPr>
            <a:spLocks noGrp="1"/>
          </p:cNvSpPr>
          <p:nvPr>
            <p:ph type="title"/>
          </p:nvPr>
        </p:nvSpPr>
        <p:spPr>
          <a:xfrm>
            <a:off x="302342" y="302740"/>
            <a:ext cx="10670458" cy="772297"/>
          </a:xfrm>
        </p:spPr>
        <p:txBody>
          <a:bodyPr>
            <a:normAutofit/>
          </a:bodyPr>
          <a:lstStyle/>
          <a:p>
            <a:r>
              <a:rPr lang="en-GB" dirty="0"/>
              <a:t>Exercise 2: Focus of the M&amp;E Framework </a:t>
            </a:r>
          </a:p>
        </p:txBody>
      </p:sp>
      <p:sp>
        <p:nvSpPr>
          <p:cNvPr id="3" name="Content Placeholder 2">
            <a:extLst>
              <a:ext uri="{FF2B5EF4-FFF2-40B4-BE49-F238E27FC236}">
                <a16:creationId xmlns:a16="http://schemas.microsoft.com/office/drawing/2014/main" xmlns="" id="{05D9625D-1CE8-4111-BA78-08B40C587B9D}"/>
              </a:ext>
            </a:extLst>
          </p:cNvPr>
          <p:cNvSpPr>
            <a:spLocks noGrp="1"/>
          </p:cNvSpPr>
          <p:nvPr>
            <p:ph idx="1"/>
          </p:nvPr>
        </p:nvSpPr>
        <p:spPr>
          <a:xfrm>
            <a:off x="302342" y="1248032"/>
            <a:ext cx="10670458" cy="5276336"/>
          </a:xfrm>
        </p:spPr>
        <p:txBody>
          <a:bodyPr>
            <a:normAutofit/>
          </a:bodyPr>
          <a:lstStyle/>
          <a:p>
            <a:pPr lvl="0"/>
            <a:r>
              <a:rPr lang="en-GB" i="1" dirty="0"/>
              <a:t>Are you looking to </a:t>
            </a:r>
            <a:r>
              <a:rPr lang="en-GB" b="1" i="1" dirty="0"/>
              <a:t>monitor how the climate is changing</a:t>
            </a:r>
            <a:r>
              <a:rPr lang="en-GB" i="1" dirty="0"/>
              <a:t> and what the impacts are on the agricultural sector, as well as on different actors? </a:t>
            </a:r>
            <a:endParaRPr lang="en-US" dirty="0"/>
          </a:p>
          <a:p>
            <a:pPr lvl="0"/>
            <a:r>
              <a:rPr lang="en-GB" i="1" dirty="0"/>
              <a:t>Are you aiming to </a:t>
            </a:r>
            <a:r>
              <a:rPr lang="en-GB" b="1" i="1" dirty="0"/>
              <a:t>monitor the advancement of a specific policy</a:t>
            </a:r>
            <a:r>
              <a:rPr lang="en-GB" i="1" dirty="0"/>
              <a:t>, plan or intervention and how this contributes to adaptation on the ground? E.g.  a NAP, an Agriculture Development Strategy or Climate Smart Agriculture Strategy? </a:t>
            </a:r>
            <a:endParaRPr lang="en-US" dirty="0"/>
          </a:p>
          <a:p>
            <a:pPr lvl="0"/>
            <a:r>
              <a:rPr lang="en-GB" i="1" dirty="0"/>
              <a:t>Are you looking to </a:t>
            </a:r>
            <a:r>
              <a:rPr lang="en-GB" b="1" i="1" dirty="0"/>
              <a:t>monitor and evaluate</a:t>
            </a:r>
            <a:r>
              <a:rPr lang="en-GB" i="1" dirty="0"/>
              <a:t> the outputs/outcomes and/or impact of a</a:t>
            </a:r>
            <a:r>
              <a:rPr lang="en-GB" b="1" i="1" dirty="0"/>
              <a:t> portfolio of adaptation programmes in the agriculture sector</a:t>
            </a:r>
            <a:r>
              <a:rPr lang="en-GB" i="1" dirty="0"/>
              <a:t>, evaluating what works, what doesn´t? Is this done to inform future investment decisions? </a:t>
            </a:r>
            <a:endParaRPr lang="en-US" dirty="0"/>
          </a:p>
          <a:p>
            <a:pPr lvl="0"/>
            <a:r>
              <a:rPr lang="en-GB" i="1" dirty="0"/>
              <a:t>Are you looking to </a:t>
            </a:r>
            <a:r>
              <a:rPr lang="en-GB" b="1" i="1" dirty="0"/>
              <a:t>monitor and evaluate increased capacity</a:t>
            </a:r>
            <a:r>
              <a:rPr lang="en-GB" i="1" dirty="0"/>
              <a:t> of key (agricultural) stakeholders in delivering policies, plans and programmes related to adaptation? </a:t>
            </a:r>
            <a:endParaRPr lang="en-US" dirty="0"/>
          </a:p>
          <a:p>
            <a:pPr lvl="0"/>
            <a:r>
              <a:rPr lang="en-GB" i="1" dirty="0"/>
              <a:t>Do you wish to </a:t>
            </a:r>
            <a:r>
              <a:rPr lang="en-GB" b="1" i="1" dirty="0"/>
              <a:t>monitor and evaluate adaptive capacity</a:t>
            </a:r>
            <a:r>
              <a:rPr lang="en-GB" i="1" dirty="0"/>
              <a:t> in the agriculture sector in terms of e.g. changes in agricultural practices that make them and dependent people less vulnerable to climate change?</a:t>
            </a:r>
            <a:endParaRPr lang="en-US" dirty="0"/>
          </a:p>
          <a:p>
            <a:pPr lvl="0"/>
            <a:r>
              <a:rPr lang="en-GB" i="1" dirty="0"/>
              <a:t>Are you looking to </a:t>
            </a:r>
            <a:r>
              <a:rPr lang="en-GB" b="1" i="1" dirty="0"/>
              <a:t>monitor where and how adaptation funding</a:t>
            </a:r>
            <a:r>
              <a:rPr lang="en-GB" i="1" dirty="0"/>
              <a:t> is used, and by whom? </a:t>
            </a:r>
            <a:endParaRPr lang="en-US" dirty="0"/>
          </a:p>
        </p:txBody>
      </p:sp>
    </p:spTree>
    <p:extLst>
      <p:ext uri="{BB962C8B-B14F-4D97-AF65-F5344CB8AC3E}">
        <p14:creationId xmlns:p14="http://schemas.microsoft.com/office/powerpoint/2010/main" val="87755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9104D-7EE0-4F15-9652-F422D50F213C}"/>
              </a:ext>
            </a:extLst>
          </p:cNvPr>
          <p:cNvSpPr>
            <a:spLocks noGrp="1"/>
          </p:cNvSpPr>
          <p:nvPr>
            <p:ph type="title"/>
          </p:nvPr>
        </p:nvSpPr>
        <p:spPr>
          <a:xfrm>
            <a:off x="578734" y="413951"/>
            <a:ext cx="10715342" cy="1019433"/>
          </a:xfrm>
        </p:spPr>
        <p:txBody>
          <a:bodyPr>
            <a:normAutofit fontScale="90000"/>
          </a:bodyPr>
          <a:lstStyle/>
          <a:p>
            <a:pPr>
              <a:spcAft>
                <a:spcPts val="600"/>
              </a:spcAft>
            </a:pPr>
            <a:r>
              <a:rPr lang="en-GB" sz="4900" dirty="0"/>
              <a:t>Focus of adaptation M&amp;E for the agriculture sector in NAP-Ag countries </a:t>
            </a:r>
            <a:br>
              <a:rPr lang="en-GB" sz="4900" dirty="0"/>
            </a:br>
            <a:endParaRPr lang="en-GB" sz="2000" dirty="0">
              <a:solidFill>
                <a:srgbClr val="FF0000"/>
              </a:solidFill>
            </a:endParaRPr>
          </a:p>
        </p:txBody>
      </p:sp>
      <p:sp>
        <p:nvSpPr>
          <p:cNvPr id="4" name="Content Placeholder 3"/>
          <p:cNvSpPr>
            <a:spLocks noGrp="1"/>
          </p:cNvSpPr>
          <p:nvPr>
            <p:ph idx="1"/>
          </p:nvPr>
        </p:nvSpPr>
        <p:spPr>
          <a:xfrm>
            <a:off x="282172" y="2038865"/>
            <a:ext cx="11011904" cy="4633783"/>
          </a:xfrm>
        </p:spPr>
        <p:txBody>
          <a:bodyPr/>
          <a:lstStyle/>
          <a:p>
            <a:pPr lvl="0"/>
            <a:r>
              <a:rPr lang="en-GB" b="1" dirty="0" smtClean="0"/>
              <a:t>Kenya</a:t>
            </a:r>
            <a:r>
              <a:rPr lang="en-GB" dirty="0"/>
              <a:t>: an M&amp;E System </a:t>
            </a:r>
            <a:r>
              <a:rPr lang="en-GB" dirty="0" smtClean="0"/>
              <a:t>has</a:t>
            </a:r>
            <a:r>
              <a:rPr lang="en-GB" dirty="0" smtClean="0"/>
              <a:t> </a:t>
            </a:r>
            <a:r>
              <a:rPr lang="en-GB" dirty="0"/>
              <a:t>being developed to monitor the </a:t>
            </a:r>
            <a:r>
              <a:rPr lang="en-GB" dirty="0" smtClean="0"/>
              <a:t>implementation of </a:t>
            </a:r>
            <a:r>
              <a:rPr lang="en-GB" dirty="0"/>
              <a:t>the Kenya Climate Smart Agriculture </a:t>
            </a:r>
            <a:r>
              <a:rPr lang="en-GB" dirty="0" smtClean="0"/>
              <a:t>Implementation Framework. </a:t>
            </a:r>
            <a:endParaRPr lang="en-US" dirty="0"/>
          </a:p>
          <a:p>
            <a:pPr lvl="0"/>
            <a:r>
              <a:rPr lang="en-GB" b="1" dirty="0" smtClean="0"/>
              <a:t>Uganda</a:t>
            </a:r>
            <a:r>
              <a:rPr lang="en-GB" dirty="0"/>
              <a:t>: a Performance Monitoring and Evaluation Framework </a:t>
            </a:r>
            <a:r>
              <a:rPr lang="en-GB" dirty="0" smtClean="0"/>
              <a:t> was </a:t>
            </a:r>
            <a:r>
              <a:rPr lang="en-GB" dirty="0"/>
              <a:t>developed for the National Adaptation Plan of the Agriculture Sector. The draft Framework seeks to measure both adaptation processes and outcomes in the agriculture sector.  </a:t>
            </a:r>
          </a:p>
          <a:p>
            <a:pPr lvl="0"/>
            <a:r>
              <a:rPr lang="en-GB" b="1" dirty="0" smtClean="0"/>
              <a:t>Uruguay</a:t>
            </a:r>
            <a:r>
              <a:rPr lang="en-GB" dirty="0" smtClean="0"/>
              <a:t>: </a:t>
            </a:r>
            <a:r>
              <a:rPr lang="en-US" dirty="0"/>
              <a:t>As part of the conceptualization of the National Adaptation Plan to Climate Variability and Change for the Agriculture Sector (PNA-Agro and the Action Plan for 2025), a matrix of 32 indicators was </a:t>
            </a:r>
            <a:r>
              <a:rPr lang="en-US" dirty="0" smtClean="0"/>
              <a:t>elaborated. </a:t>
            </a:r>
            <a:r>
              <a:rPr lang="en-US" dirty="0"/>
              <a:t>The identification of the indicators was performed by searching for synergies with the PNA-Agro and other existing indicators in the NDC and the SDGs, in order to track progress in the implementation of the four adaptation </a:t>
            </a:r>
            <a:r>
              <a:rPr lang="en-US" dirty="0" smtClean="0"/>
              <a:t>dimensions, </a:t>
            </a:r>
            <a:r>
              <a:rPr lang="en-US" dirty="0"/>
              <a:t>namely Production system (9 indicators), Ecosystems and natural resources (9 indicators), Livelihoods (9 indicators), Institutional Capacities (5 indicators). </a:t>
            </a:r>
            <a:endParaRPr lang="en-US" dirty="0"/>
          </a:p>
        </p:txBody>
      </p:sp>
    </p:spTree>
    <p:extLst>
      <p:ext uri="{BB962C8B-B14F-4D97-AF65-F5344CB8AC3E}">
        <p14:creationId xmlns:p14="http://schemas.microsoft.com/office/powerpoint/2010/main" val="2594370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31CE1-4765-4A97-B614-1D5E9631C966}"/>
              </a:ext>
            </a:extLst>
          </p:cNvPr>
          <p:cNvSpPr>
            <a:spLocks noGrp="1"/>
          </p:cNvSpPr>
          <p:nvPr>
            <p:ph type="title"/>
          </p:nvPr>
        </p:nvSpPr>
        <p:spPr/>
        <p:txBody>
          <a:bodyPr>
            <a:normAutofit/>
          </a:bodyPr>
          <a:lstStyle/>
          <a:p>
            <a:r>
              <a:rPr lang="en-GB" dirty="0"/>
              <a:t>Summary of the session</a:t>
            </a:r>
          </a:p>
        </p:txBody>
      </p:sp>
    </p:spTree>
    <p:extLst>
      <p:ext uri="{BB962C8B-B14F-4D97-AF65-F5344CB8AC3E}">
        <p14:creationId xmlns:p14="http://schemas.microsoft.com/office/powerpoint/2010/main" val="196786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AF399-80C1-4525-A549-C47045E560F3}"/>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xmlns="" id="{CC180C6D-9270-4E7A-8139-7BC4C55EE7E9}"/>
              </a:ext>
            </a:extLst>
          </p:cNvPr>
          <p:cNvSpPr>
            <a:spLocks noGrp="1"/>
          </p:cNvSpPr>
          <p:nvPr>
            <p:ph idx="1"/>
          </p:nvPr>
        </p:nvSpPr>
        <p:spPr/>
        <p:txBody>
          <a:bodyPr/>
          <a:lstStyle/>
          <a:p>
            <a:r>
              <a:rPr lang="en-GB" dirty="0"/>
              <a:t>Get a common understanding of the long-term adaptation goal for the agriculture sectors that can form the basis of the adaptation M&amp;E system</a:t>
            </a:r>
          </a:p>
          <a:p>
            <a:r>
              <a:rPr lang="en-GB" dirty="0"/>
              <a:t>Define the purpose and </a:t>
            </a:r>
            <a:r>
              <a:rPr lang="en-GB" dirty="0">
                <a:solidFill>
                  <a:schemeClr val="tx1"/>
                </a:solidFill>
              </a:rPr>
              <a:t>objective of the adaptation M&amp;E </a:t>
            </a:r>
            <a:r>
              <a:rPr lang="en-GB" dirty="0"/>
              <a:t>framework for the agriculture sectors</a:t>
            </a:r>
            <a:endParaRPr lang="en-US" dirty="0"/>
          </a:p>
          <a:p>
            <a:r>
              <a:rPr lang="en-GB" dirty="0"/>
              <a:t>Review of existing TOC for adaptation in the agriculture sector from key policies, where available </a:t>
            </a:r>
          </a:p>
          <a:p>
            <a:r>
              <a:rPr lang="en-GB" dirty="0"/>
              <a:t>Identify the focus of what to monitor and evaluate on adaptation in the agriculture sector, e.g. impacts and vulnerabilities; processes; outcomes; budget</a:t>
            </a:r>
          </a:p>
        </p:txBody>
      </p:sp>
    </p:spTree>
    <p:extLst>
      <p:ext uri="{BB962C8B-B14F-4D97-AF65-F5344CB8AC3E}">
        <p14:creationId xmlns:p14="http://schemas.microsoft.com/office/powerpoint/2010/main" val="78937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0CB18-B88D-4C4F-84E1-8EF7382046FF}"/>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xmlns="" id="{83769642-FAF7-41BE-BC23-8DF7DD12FC23}"/>
              </a:ext>
            </a:extLst>
          </p:cNvPr>
          <p:cNvSpPr>
            <a:spLocks noGrp="1"/>
          </p:cNvSpPr>
          <p:nvPr>
            <p:ph idx="1"/>
          </p:nvPr>
        </p:nvSpPr>
        <p:spPr/>
        <p:txBody>
          <a:bodyPr>
            <a:normAutofit/>
          </a:bodyPr>
          <a:lstStyle/>
          <a:p>
            <a:r>
              <a:rPr lang="en-GB" dirty="0"/>
              <a:t>Step 1: Definitions, example of TOC in policies and programmes </a:t>
            </a:r>
          </a:p>
          <a:p>
            <a:r>
              <a:rPr lang="en-GB" dirty="0"/>
              <a:t>Step 2: Define the purpose and </a:t>
            </a:r>
            <a:r>
              <a:rPr lang="en-GB" dirty="0">
                <a:solidFill>
                  <a:schemeClr val="tx1"/>
                </a:solidFill>
              </a:rPr>
              <a:t>objective of the adaptation M&amp;E </a:t>
            </a:r>
            <a:r>
              <a:rPr lang="en-GB" dirty="0"/>
              <a:t>framework for the agricultural sectors</a:t>
            </a:r>
          </a:p>
          <a:p>
            <a:r>
              <a:rPr lang="en-GB" dirty="0"/>
              <a:t>Step 3: Identify the focus of what to monitor and evaluate on adaptation in the agriculture sector, e.g. impacts and vulnerabilities; processes; outcomes; budget </a:t>
            </a:r>
          </a:p>
          <a:p>
            <a:pPr marL="530352" lvl="1" indent="0">
              <a:buNone/>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p>
          <a:p>
            <a:pPr marL="530352" lvl="1" indent="0">
              <a:buNone/>
            </a:pPr>
            <a:endParaRPr lang="en-GB" dirty="0"/>
          </a:p>
        </p:txBody>
      </p:sp>
    </p:spTree>
    <p:extLst>
      <p:ext uri="{BB962C8B-B14F-4D97-AF65-F5344CB8AC3E}">
        <p14:creationId xmlns:p14="http://schemas.microsoft.com/office/powerpoint/2010/main" val="35119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9C7C2-37B1-4B07-99AF-CF77AD8A219A}"/>
              </a:ext>
            </a:extLst>
          </p:cNvPr>
          <p:cNvSpPr>
            <a:spLocks noGrp="1"/>
          </p:cNvSpPr>
          <p:nvPr>
            <p:ph type="title"/>
          </p:nvPr>
        </p:nvSpPr>
        <p:spPr/>
        <p:txBody>
          <a:bodyPr/>
          <a:lstStyle/>
          <a:p>
            <a:r>
              <a:rPr lang="en-GB" b="1" dirty="0">
                <a:latin typeface="Calibri" panose="020F0502020204030204" pitchFamily="34" charset="0"/>
                <a:ea typeface="Calibri" panose="020F0502020204030204" pitchFamily="34" charset="0"/>
                <a:cs typeface="Cordia New" panose="020B0304020202020204" pitchFamily="34" charset="-34"/>
              </a:rPr>
              <a:t>Designing an M&amp;E framework and plan for adaptation in the agriculture sectors </a:t>
            </a:r>
            <a:endParaRPr lang="en-GB" dirty="0"/>
          </a:p>
        </p:txBody>
      </p:sp>
      <p:graphicFrame>
        <p:nvGraphicFramePr>
          <p:cNvPr id="4" name="Content Placeholder 3">
            <a:extLst>
              <a:ext uri="{FF2B5EF4-FFF2-40B4-BE49-F238E27FC236}">
                <a16:creationId xmlns:a16="http://schemas.microsoft.com/office/drawing/2014/main" xmlns="" id="{2FF61A55-65AB-4CF4-B09A-61D17A97BD19}"/>
              </a:ext>
            </a:extLst>
          </p:cNvPr>
          <p:cNvGraphicFramePr>
            <a:graphicFrameLocks noGrp="1"/>
          </p:cNvGraphicFramePr>
          <p:nvPr>
            <p:ph idx="1"/>
            <p:extLst>
              <p:ext uri="{D42A27DB-BD31-4B8C-83A1-F6EECF244321}">
                <p14:modId xmlns:p14="http://schemas.microsoft.com/office/powerpoint/2010/main" val="1685362911"/>
              </p:ext>
            </p:extLst>
          </p:nvPr>
        </p:nvGraphicFramePr>
        <p:xfrm>
          <a:off x="1224115" y="2330245"/>
          <a:ext cx="10404987" cy="4361147"/>
        </p:xfrm>
        <a:graphic>
          <a:graphicData uri="http://schemas.openxmlformats.org/drawingml/2006/table">
            <a:tbl>
              <a:tblPr firstRow="1" firstCol="1" bandRow="1"/>
              <a:tblGrid>
                <a:gridCol w="1728724">
                  <a:extLst>
                    <a:ext uri="{9D8B030D-6E8A-4147-A177-3AD203B41FA5}">
                      <a16:colId xmlns:a16="http://schemas.microsoft.com/office/drawing/2014/main" xmlns="" val="3971055440"/>
                    </a:ext>
                  </a:extLst>
                </a:gridCol>
                <a:gridCol w="8676263">
                  <a:extLst>
                    <a:ext uri="{9D8B030D-6E8A-4147-A177-3AD203B41FA5}">
                      <a16:colId xmlns:a16="http://schemas.microsoft.com/office/drawing/2014/main" xmlns="" val="2999236630"/>
                    </a:ext>
                  </a:extLst>
                </a:gridCol>
              </a:tblGrid>
              <a:tr h="559456">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Cordia New" panose="020B0304020202020204" pitchFamily="34" charset="-34"/>
                        </a:rPr>
                        <a:t>Step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Understanding the policy context</a:t>
                      </a:r>
                    </a:p>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9603372"/>
                  </a:ext>
                </a:extLst>
              </a:tr>
              <a:tr h="559456">
                <a:tc>
                  <a:txBody>
                    <a:bodyPr/>
                    <a:lstStyle/>
                    <a:p>
                      <a:pPr>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Cordia New" panose="020B0304020202020204" pitchFamily="34" charset="-34"/>
                        </a:rPr>
                        <a:t>Step 2. </a:t>
                      </a:r>
                    </a:p>
                    <a:p>
                      <a:pPr>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Cordia New" panose="020B0304020202020204" pitchFamily="34" charset="-34"/>
                        </a:rPr>
                        <a:t>Developing a shared understanding of the adaptation goal and pathways for integrating adaptation in the agriculture sector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0063029"/>
                  </a:ext>
                </a:extLst>
              </a:tr>
              <a:tr h="559456">
                <a:tc>
                  <a:txBody>
                    <a:bodyPr/>
                    <a:lstStyle/>
                    <a:p>
                      <a:pPr>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Cordia New" panose="020B0304020202020204" pitchFamily="34" charset="-34"/>
                        </a:rPr>
                        <a:t>Step 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Cordia New" panose="020B0304020202020204" pitchFamily="34" charset="-34"/>
                        </a:rPr>
                        <a:t>Defining the purpose and focus of the M&amp;E framework </a:t>
                      </a:r>
                    </a:p>
                    <a:p>
                      <a:pPr>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913782"/>
                  </a:ext>
                </a:extLst>
              </a:tr>
              <a:tr h="559456">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Step 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Developing an M&amp;E Framework for adaptation in the agriculture sector</a:t>
                      </a:r>
                    </a:p>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1709850"/>
                  </a:ext>
                </a:extLst>
              </a:tr>
              <a:tr h="559456">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Step 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Cordia New" panose="020B0304020202020204" pitchFamily="34" charset="-34"/>
                        </a:rPr>
                        <a:t>Identifying indicators to track adaptation in the agriculture sector</a:t>
                      </a:r>
                    </a:p>
                    <a:p>
                      <a:pPr>
                        <a:lnSpc>
                          <a:spcPct val="107000"/>
                        </a:lnSpc>
                        <a:spcAft>
                          <a:spcPts val="0"/>
                        </a:spcAft>
                      </a:pPr>
                      <a:r>
                        <a:rPr lang="en-GB" sz="1800" b="1" dirty="0">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4611672"/>
                  </a:ext>
                </a:extLst>
              </a:tr>
              <a:tr h="559456">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Step 6. </a:t>
                      </a:r>
                    </a:p>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Identifying the sources and type of data and information required for each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7995709"/>
                  </a:ext>
                </a:extLst>
              </a:tr>
              <a:tr h="839183">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Step 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Cordia New" panose="020B0304020202020204" pitchFamily="34" charset="-34"/>
                        </a:rPr>
                        <a:t>Operationalising M&amp;E for decision-making on adaptation in the agriculture sector</a:t>
                      </a:r>
                    </a:p>
                    <a:p>
                      <a:pPr>
                        <a:lnSpc>
                          <a:spcPct val="107000"/>
                        </a:lnSpc>
                        <a:spcAft>
                          <a:spcPts val="0"/>
                        </a:spcAft>
                      </a:pPr>
                      <a:r>
                        <a:rPr lang="en-GB" sz="1800" b="1" dirty="0">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9017871"/>
                  </a:ext>
                </a:extLst>
              </a:tr>
            </a:tbl>
          </a:graphicData>
        </a:graphic>
      </p:graphicFrame>
    </p:spTree>
    <p:extLst>
      <p:ext uri="{BB962C8B-B14F-4D97-AF65-F5344CB8AC3E}">
        <p14:creationId xmlns:p14="http://schemas.microsoft.com/office/powerpoint/2010/main" val="336823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C2D6F-9F97-43CC-9932-57B31514FCC3}"/>
              </a:ext>
            </a:extLst>
          </p:cNvPr>
          <p:cNvSpPr>
            <a:spLocks noGrp="1"/>
          </p:cNvSpPr>
          <p:nvPr>
            <p:ph type="title"/>
          </p:nvPr>
        </p:nvSpPr>
        <p:spPr/>
        <p:txBody>
          <a:bodyPr>
            <a:normAutofit fontScale="90000"/>
          </a:bodyPr>
          <a:lstStyle/>
          <a:p>
            <a:r>
              <a:rPr lang="en-GB" dirty="0"/>
              <a:t>adaptation goals AND Adaptation TOC </a:t>
            </a:r>
            <a:r>
              <a:rPr lang="en-GB" dirty="0">
                <a:solidFill>
                  <a:srgbClr val="FF0000"/>
                </a:solidFill>
              </a:rPr>
              <a:t> </a:t>
            </a:r>
            <a:r>
              <a:rPr lang="en-GB" dirty="0"/>
              <a:t>in policies and programmes</a:t>
            </a:r>
          </a:p>
        </p:txBody>
      </p:sp>
    </p:spTree>
    <p:extLst>
      <p:ext uri="{BB962C8B-B14F-4D97-AF65-F5344CB8AC3E}">
        <p14:creationId xmlns:p14="http://schemas.microsoft.com/office/powerpoint/2010/main" val="287770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BF14B-A274-4569-84CC-E3E95EA1F277}"/>
              </a:ext>
            </a:extLst>
          </p:cNvPr>
          <p:cNvSpPr>
            <a:spLocks noGrp="1"/>
          </p:cNvSpPr>
          <p:nvPr>
            <p:ph type="title"/>
          </p:nvPr>
        </p:nvSpPr>
        <p:spPr/>
        <p:txBody>
          <a:bodyPr/>
          <a:lstStyle/>
          <a:p>
            <a:r>
              <a:rPr lang="en-GB" dirty="0"/>
              <a:t>Adaptation goals for agriculture </a:t>
            </a:r>
          </a:p>
        </p:txBody>
      </p:sp>
      <p:sp>
        <p:nvSpPr>
          <p:cNvPr id="3" name="Content Placeholder 2">
            <a:extLst>
              <a:ext uri="{FF2B5EF4-FFF2-40B4-BE49-F238E27FC236}">
                <a16:creationId xmlns:a16="http://schemas.microsoft.com/office/drawing/2014/main" xmlns="" id="{A1996D98-6AAB-4DBB-BFCF-846AE392BB96}"/>
              </a:ext>
            </a:extLst>
          </p:cNvPr>
          <p:cNvSpPr>
            <a:spLocks noGrp="1"/>
          </p:cNvSpPr>
          <p:nvPr>
            <p:ph idx="1"/>
          </p:nvPr>
        </p:nvSpPr>
        <p:spPr>
          <a:xfrm>
            <a:off x="1371600" y="1841157"/>
            <a:ext cx="9601200" cy="4026243"/>
          </a:xfrm>
        </p:spPr>
        <p:txBody>
          <a:bodyPr/>
          <a:lstStyle/>
          <a:p>
            <a:r>
              <a:rPr lang="en-GB" sz="2400" dirty="0"/>
              <a:t>Kenya NAP, agriculture action area: “</a:t>
            </a:r>
            <a:r>
              <a:rPr lang="en-GB" sz="2400" i="1" dirty="0"/>
              <a:t>Enhance the resilience of the agricultural value chain”</a:t>
            </a:r>
          </a:p>
          <a:p>
            <a:r>
              <a:rPr lang="en-GB" sz="2400" dirty="0"/>
              <a:t>Philippines NCCAP food security i</a:t>
            </a:r>
            <a:r>
              <a:rPr lang="en-GB" sz="2400" i="0" dirty="0"/>
              <a:t>ntermediate outcome</a:t>
            </a:r>
            <a:r>
              <a:rPr lang="en-GB" sz="2400" dirty="0"/>
              <a:t>: “</a:t>
            </a:r>
            <a:r>
              <a:rPr lang="en-GB" sz="2400" i="1" dirty="0"/>
              <a:t>Ensured food availability, stability, access, and safety amidst increasing climate change and disaster risks</a:t>
            </a:r>
            <a:r>
              <a:rPr lang="en-GB" sz="2400" dirty="0"/>
              <a:t>”</a:t>
            </a:r>
          </a:p>
          <a:p>
            <a:r>
              <a:rPr lang="en-GB" sz="2400" dirty="0"/>
              <a:t>Nepal ADS vision statement: “</a:t>
            </a:r>
            <a:r>
              <a:rPr lang="en-GB" sz="2400" i="1" dirty="0"/>
              <a:t>A self-reliant, sustainable, competitive, and inclusive agriculture sector that drives economic growth, and contributes to improved livelihoods and food and nutrition security leading to food sovereignty</a:t>
            </a:r>
            <a:r>
              <a:rPr lang="en-GB" sz="2400" dirty="0"/>
              <a:t>” – not specifically focused on adaptation </a:t>
            </a:r>
          </a:p>
          <a:p>
            <a:endParaRPr lang="en-GB" i="1" dirty="0"/>
          </a:p>
        </p:txBody>
      </p:sp>
    </p:spTree>
    <p:extLst>
      <p:ext uri="{BB962C8B-B14F-4D97-AF65-F5344CB8AC3E}">
        <p14:creationId xmlns:p14="http://schemas.microsoft.com/office/powerpoint/2010/main" val="288790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0FB8E-A811-4044-A56D-0995923DF82E}"/>
              </a:ext>
            </a:extLst>
          </p:cNvPr>
          <p:cNvSpPr>
            <a:spLocks noGrp="1"/>
          </p:cNvSpPr>
          <p:nvPr>
            <p:ph type="title"/>
          </p:nvPr>
        </p:nvSpPr>
        <p:spPr>
          <a:xfrm>
            <a:off x="506627" y="352168"/>
            <a:ext cx="9601200" cy="720524"/>
          </a:xfrm>
        </p:spPr>
        <p:txBody>
          <a:bodyPr/>
          <a:lstStyle/>
          <a:p>
            <a:r>
              <a:rPr lang="en-GB" dirty="0"/>
              <a:t>Definitions</a:t>
            </a:r>
          </a:p>
        </p:txBody>
      </p:sp>
      <p:sp>
        <p:nvSpPr>
          <p:cNvPr id="5" name="Rounded Rectangle 4"/>
          <p:cNvSpPr/>
          <p:nvPr/>
        </p:nvSpPr>
        <p:spPr>
          <a:xfrm>
            <a:off x="222424" y="1801740"/>
            <a:ext cx="5548184" cy="1940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 A theory of change is a comprehensive description and illustration of how and why a desired change is expected to happen in a particular context</a:t>
            </a:r>
          </a:p>
        </p:txBody>
      </p:sp>
      <p:sp>
        <p:nvSpPr>
          <p:cNvPr id="7" name="Rounded Rectangle 6"/>
          <p:cNvSpPr/>
          <p:nvPr/>
        </p:nvSpPr>
        <p:spPr>
          <a:xfrm>
            <a:off x="6184558" y="2691426"/>
            <a:ext cx="5770605" cy="2446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2. A TOC explains how a group of early and intermediate accomplishments sets the stage for producing long-range results. It articulates the assumptions about the process through which change will occur.</a:t>
            </a:r>
          </a:p>
        </p:txBody>
      </p:sp>
      <p:sp>
        <p:nvSpPr>
          <p:cNvPr id="8" name="Rounded Rectangle 7"/>
          <p:cNvSpPr/>
          <p:nvPr/>
        </p:nvSpPr>
        <p:spPr>
          <a:xfrm>
            <a:off x="395418" y="4470799"/>
            <a:ext cx="4534930" cy="1729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3. The causal sequence to achieve desired results (FAO)</a:t>
            </a:r>
          </a:p>
        </p:txBody>
      </p:sp>
    </p:spTree>
    <p:extLst>
      <p:ext uri="{BB962C8B-B14F-4D97-AF65-F5344CB8AC3E}">
        <p14:creationId xmlns:p14="http://schemas.microsoft.com/office/powerpoint/2010/main" val="376936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9104D-7EE0-4F15-9652-F422D50F213C}"/>
              </a:ext>
            </a:extLst>
          </p:cNvPr>
          <p:cNvSpPr>
            <a:spLocks noGrp="1"/>
          </p:cNvSpPr>
          <p:nvPr>
            <p:ph type="title"/>
          </p:nvPr>
        </p:nvSpPr>
        <p:spPr>
          <a:xfrm>
            <a:off x="442809" y="185351"/>
            <a:ext cx="10544537" cy="741405"/>
          </a:xfrm>
        </p:spPr>
        <p:txBody>
          <a:bodyPr>
            <a:normAutofit fontScale="90000"/>
          </a:bodyPr>
          <a:lstStyle/>
          <a:p>
            <a:r>
              <a:rPr lang="en-GB" dirty="0">
                <a:solidFill>
                  <a:schemeClr val="tx1"/>
                </a:solidFill>
              </a:rPr>
              <a:t>TOCs NAP Global Network</a:t>
            </a:r>
            <a:r>
              <a:rPr lang="en-GB" sz="4000" dirty="0">
                <a:solidFill>
                  <a:schemeClr val="tx1"/>
                </a:solidFill>
              </a:rPr>
              <a:t/>
            </a:r>
            <a:br>
              <a:rPr lang="en-GB" sz="4000" dirty="0">
                <a:solidFill>
                  <a:schemeClr val="tx1"/>
                </a:solidFill>
              </a:rPr>
            </a:br>
            <a:endParaRPr lang="en-GB" sz="2000" dirty="0">
              <a:solidFill>
                <a:srgbClr val="FF0000"/>
              </a:solidFill>
            </a:endParaRPr>
          </a:p>
        </p:txBody>
      </p:sp>
      <p:pic>
        <p:nvPicPr>
          <p:cNvPr id="4" name="Picture 3"/>
          <p:cNvPicPr/>
          <p:nvPr/>
        </p:nvPicPr>
        <p:blipFill>
          <a:blip r:embed="rId3"/>
          <a:stretch>
            <a:fillRect/>
          </a:stretch>
        </p:blipFill>
        <p:spPr>
          <a:xfrm>
            <a:off x="578734" y="852616"/>
            <a:ext cx="9838012" cy="6005384"/>
          </a:xfrm>
          <a:prstGeom prst="rect">
            <a:avLst/>
          </a:prstGeom>
        </p:spPr>
      </p:pic>
    </p:spTree>
    <p:extLst>
      <p:ext uri="{BB962C8B-B14F-4D97-AF65-F5344CB8AC3E}">
        <p14:creationId xmlns:p14="http://schemas.microsoft.com/office/powerpoint/2010/main" val="318935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38" y="117389"/>
            <a:ext cx="11294076" cy="970006"/>
          </a:xfrm>
        </p:spPr>
        <p:txBody>
          <a:bodyPr/>
          <a:lstStyle/>
          <a:p>
            <a:r>
              <a:rPr lang="en-US" dirty="0"/>
              <a:t>Uganda TOC for the agriculture sector NAP</a:t>
            </a:r>
          </a:p>
        </p:txBody>
      </p:sp>
      <p:pic>
        <p:nvPicPr>
          <p:cNvPr id="4" name="Picture 3"/>
          <p:cNvPicPr>
            <a:picLocks noChangeAspect="1"/>
          </p:cNvPicPr>
          <p:nvPr/>
        </p:nvPicPr>
        <p:blipFill>
          <a:blip r:embed="rId3"/>
          <a:stretch>
            <a:fillRect/>
          </a:stretch>
        </p:blipFill>
        <p:spPr>
          <a:xfrm>
            <a:off x="160638" y="951816"/>
            <a:ext cx="11108724" cy="5906184"/>
          </a:xfrm>
          <a:prstGeom prst="rect">
            <a:avLst/>
          </a:prstGeom>
          <a:ln w="3175">
            <a:solidFill>
              <a:schemeClr val="tx1"/>
            </a:solidFill>
          </a:ln>
        </p:spPr>
      </p:pic>
    </p:spTree>
    <p:extLst>
      <p:ext uri="{BB962C8B-B14F-4D97-AF65-F5344CB8AC3E}">
        <p14:creationId xmlns:p14="http://schemas.microsoft.com/office/powerpoint/2010/main" val="258797777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NAPs">
      <a:majorFont>
        <a:latin typeface="Segoe UI"/>
        <a:ea typeface=""/>
        <a:cs typeface=""/>
      </a:majorFont>
      <a:minorFont>
        <a:latin typeface="Segoe UI Semilight"/>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Ps_PPT_Template_2017.potx" id="{A0BC2A82-5C72-4484-BB14-FE3DD9304893}" vid="{9667F961-9509-45AA-A053-1296BEDB32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NAPs_PPT_Template_2017</Template>
  <TotalTime>2257</TotalTime>
  <Words>1488</Words>
  <Application>Microsoft Office PowerPoint</Application>
  <PresentationFormat>Widescreen</PresentationFormat>
  <Paragraphs>117</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Cordia New</vt:lpstr>
      <vt:lpstr>Franklin Gothic Book</vt:lpstr>
      <vt:lpstr>Segoe UI</vt:lpstr>
      <vt:lpstr>Segoe UI Light</vt:lpstr>
      <vt:lpstr>Segoe UI Semilight</vt:lpstr>
      <vt:lpstr>Times New Roman</vt:lpstr>
      <vt:lpstr>Crop</vt:lpstr>
      <vt:lpstr>Module 5: A TOC for M&amp;E OF adaptation in the agriculture sector</vt:lpstr>
      <vt:lpstr>Objectives</vt:lpstr>
      <vt:lpstr>Overview</vt:lpstr>
      <vt:lpstr>Designing an M&amp;E framework and plan for adaptation in the agriculture sectors </vt:lpstr>
      <vt:lpstr>adaptation goals AND Adaptation TOC  in policies and programmes</vt:lpstr>
      <vt:lpstr>Adaptation goals for agriculture </vt:lpstr>
      <vt:lpstr>Definitions</vt:lpstr>
      <vt:lpstr>TOCs NAP Global Network </vt:lpstr>
      <vt:lpstr>Uganda TOC for the agriculture sector NAP</vt:lpstr>
      <vt:lpstr>Morocco impact chain for  Regional Environmental  Information System</vt:lpstr>
      <vt:lpstr>TOCs within country adaptation policies  (content to be developed and presented by country team and consultant, revisions can be made during the discussion) </vt:lpstr>
      <vt:lpstr>Key elements of a TOC or defining an adaptation goal </vt:lpstr>
      <vt:lpstr>Purpose, objective and focus of the m&amp;E framework</vt:lpstr>
      <vt:lpstr>What has already been monitored in terms of adaptation in the agricultural sectors  (content to be developed and presented by consultant) </vt:lpstr>
      <vt:lpstr>Exercise 1: Purpose of the M&amp;E Framework </vt:lpstr>
      <vt:lpstr>Potential focus of the M&amp;E framework</vt:lpstr>
      <vt:lpstr>Exercise 2: Focus of the M&amp;E Framework </vt:lpstr>
      <vt:lpstr>Focus of adaptation M&amp;E for the agriculture sector in NAP-Ag countries  </vt:lpstr>
      <vt:lpstr>Summary of the session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DiStefano, Elisa (CBC)</cp:lastModifiedBy>
  <cp:revision>104</cp:revision>
  <dcterms:created xsi:type="dcterms:W3CDTF">2017-07-25T07:47:19Z</dcterms:created>
  <dcterms:modified xsi:type="dcterms:W3CDTF">2019-12-19T15:03:12Z</dcterms:modified>
</cp:coreProperties>
</file>