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95" r:id="rId4"/>
    <p:sldId id="272" r:id="rId5"/>
    <p:sldId id="265" r:id="rId6"/>
    <p:sldId id="276" r:id="rId7"/>
    <p:sldId id="283" r:id="rId8"/>
    <p:sldId id="278" r:id="rId9"/>
    <p:sldId id="280" r:id="rId10"/>
    <p:sldId id="294" r:id="rId11"/>
    <p:sldId id="275" r:id="rId12"/>
    <p:sldId id="266" r:id="rId13"/>
    <p:sldId id="286" r:id="rId14"/>
    <p:sldId id="296" r:id="rId15"/>
    <p:sldId id="288" r:id="rId16"/>
    <p:sldId id="289" r:id="rId17"/>
    <p:sldId id="301" r:id="rId18"/>
    <p:sldId id="291" r:id="rId19"/>
    <p:sldId id="292" r:id="rId20"/>
    <p:sldId id="293"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0B0"/>
    <a:srgbClr val="86CEE3"/>
    <a:srgbClr val="009EB3"/>
    <a:srgbClr val="ADD6B3"/>
    <a:srgbClr val="F9AE36"/>
    <a:srgbClr val="1C5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72374" autoAdjust="0"/>
  </p:normalViewPr>
  <p:slideViewPr>
    <p:cSldViewPr snapToGrid="0">
      <p:cViewPr varScale="1">
        <p:scale>
          <a:sx n="56" d="100"/>
          <a:sy n="56" d="100"/>
        </p:scale>
        <p:origin x="3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782B2-AA23-4F9B-8CFB-571FDE0809F9}"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9953B-C807-4672-A2CB-B62740E2B29B}" type="slidenum">
              <a:rPr lang="en-GB" smtClean="0"/>
              <a:t>‹#›</a:t>
            </a:fld>
            <a:endParaRPr lang="en-GB"/>
          </a:p>
        </p:txBody>
      </p:sp>
    </p:spTree>
    <p:extLst>
      <p:ext uri="{BB962C8B-B14F-4D97-AF65-F5344CB8AC3E}">
        <p14:creationId xmlns:p14="http://schemas.microsoft.com/office/powerpoint/2010/main" val="235311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2</a:t>
            </a:fld>
            <a:endParaRPr lang="en-GB"/>
          </a:p>
        </p:txBody>
      </p:sp>
    </p:spTree>
    <p:extLst>
      <p:ext uri="{BB962C8B-B14F-4D97-AF65-F5344CB8AC3E}">
        <p14:creationId xmlns:p14="http://schemas.microsoft.com/office/powerpoint/2010/main" val="45224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Outcome</a:t>
            </a:r>
            <a:r>
              <a:rPr lang="en-GB"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What are the things that must be in place first before you can achieve your goals and have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e.g. Increased skills, new employment opportunities, increased incomes in the agricultural sector etc</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Output</a:t>
            </a:r>
            <a:r>
              <a:rPr lang="en-US" sz="1200" kern="1200" dirty="0">
                <a:solidFill>
                  <a:schemeClr val="tx1"/>
                </a:solidFill>
                <a:effectLst/>
                <a:latin typeface="+mn-lt"/>
                <a:ea typeface="+mn-ea"/>
                <a:cs typeface="+mn-cs"/>
              </a:rPr>
              <a:t>: Reflect on the specific products, capital goods, and services that result from a development intervention, e.g. number of people trained, number of workshops conducted, number of bridges build, tons of food produced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Activities</a:t>
            </a:r>
            <a:r>
              <a:rPr lang="en-US" sz="1200" kern="1200" dirty="0">
                <a:solidFill>
                  <a:schemeClr val="tx1"/>
                </a:solidFill>
                <a:effectLst/>
                <a:latin typeface="+mn-lt"/>
                <a:ea typeface="+mn-ea"/>
                <a:cs typeface="+mn-cs"/>
              </a:rPr>
              <a:t>: Reflect on the concrete actions and activities you will be undertaking, e.g. trainings on adaptation, planting of drought resistant varieties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1</a:t>
            </a:r>
            <a:r>
              <a:rPr lang="en-GB" sz="1200" kern="1200" dirty="0">
                <a:solidFill>
                  <a:schemeClr val="tx1"/>
                </a:solidFill>
                <a:effectLst/>
                <a:latin typeface="+mn-lt"/>
                <a:ea typeface="+mn-ea"/>
                <a:cs typeface="+mn-cs"/>
              </a:rPr>
              <a:t>. Participants can be split e.g. according to thematic issues; programmes;  departments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2. Each group should work on sections of the M&amp;E Framework </a:t>
            </a:r>
            <a:endParaRPr lang="en-US" sz="1200" kern="1200" dirty="0">
              <a:solidFill>
                <a:schemeClr val="tx1"/>
              </a:solidFill>
              <a:effectLst/>
              <a:latin typeface="+mn-lt"/>
              <a:ea typeface="+mn-ea"/>
              <a:cs typeface="+mn-cs"/>
            </a:endParaRPr>
          </a:p>
          <a:p>
            <a:pPr marL="0" indent="0">
              <a:buNone/>
            </a:pPr>
            <a:r>
              <a:rPr lang="en-GB" dirty="0"/>
              <a:t>3. Plenary discussion on products</a:t>
            </a:r>
          </a:p>
          <a:p>
            <a:pPr marL="0" indent="0">
              <a:buNone/>
            </a:pPr>
            <a:r>
              <a:rPr lang="en-GB" dirty="0"/>
              <a:t>Estimated time: 3 hrs </a:t>
            </a:r>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12</a:t>
            </a:fld>
            <a:endParaRPr lang="en-GB"/>
          </a:p>
        </p:txBody>
      </p:sp>
    </p:spTree>
    <p:extLst>
      <p:ext uri="{BB962C8B-B14F-4D97-AF65-F5344CB8AC3E}">
        <p14:creationId xmlns:p14="http://schemas.microsoft.com/office/powerpoint/2010/main" val="176251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13</a:t>
            </a:fld>
            <a:endParaRPr lang="en-GB"/>
          </a:p>
        </p:txBody>
      </p:sp>
    </p:spTree>
    <p:extLst>
      <p:ext uri="{BB962C8B-B14F-4D97-AF65-F5344CB8AC3E}">
        <p14:creationId xmlns:p14="http://schemas.microsoft.com/office/powerpoint/2010/main" val="155403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14</a:t>
            </a:fld>
            <a:endParaRPr lang="en-GB"/>
          </a:p>
        </p:txBody>
      </p:sp>
    </p:spTree>
    <p:extLst>
      <p:ext uri="{BB962C8B-B14F-4D97-AF65-F5344CB8AC3E}">
        <p14:creationId xmlns:p14="http://schemas.microsoft.com/office/powerpoint/2010/main" val="337610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15</a:t>
            </a:fld>
            <a:endParaRPr lang="en-GB"/>
          </a:p>
        </p:txBody>
      </p:sp>
    </p:spTree>
    <p:extLst>
      <p:ext uri="{BB962C8B-B14F-4D97-AF65-F5344CB8AC3E}">
        <p14:creationId xmlns:p14="http://schemas.microsoft.com/office/powerpoint/2010/main" val="108237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16</a:t>
            </a:fld>
            <a:endParaRPr lang="en-GB"/>
          </a:p>
        </p:txBody>
      </p:sp>
    </p:spTree>
    <p:extLst>
      <p:ext uri="{BB962C8B-B14F-4D97-AF65-F5344CB8AC3E}">
        <p14:creationId xmlns:p14="http://schemas.microsoft.com/office/powerpoint/2010/main" val="91678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17</a:t>
            </a:fld>
            <a:endParaRPr lang="en-GB"/>
          </a:p>
        </p:txBody>
      </p:sp>
    </p:spTree>
    <p:extLst>
      <p:ext uri="{BB962C8B-B14F-4D97-AF65-F5344CB8AC3E}">
        <p14:creationId xmlns:p14="http://schemas.microsoft.com/office/powerpoint/2010/main" val="397205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18</a:t>
            </a:fld>
            <a:endParaRPr lang="en-GB"/>
          </a:p>
        </p:txBody>
      </p:sp>
    </p:spTree>
    <p:extLst>
      <p:ext uri="{BB962C8B-B14F-4D97-AF65-F5344CB8AC3E}">
        <p14:creationId xmlns:p14="http://schemas.microsoft.com/office/powerpoint/2010/main" val="1640467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19</a:t>
            </a:fld>
            <a:endParaRPr lang="en-GB"/>
          </a:p>
        </p:txBody>
      </p:sp>
    </p:spTree>
    <p:extLst>
      <p:ext uri="{BB962C8B-B14F-4D97-AF65-F5344CB8AC3E}">
        <p14:creationId xmlns:p14="http://schemas.microsoft.com/office/powerpoint/2010/main" val="1222395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20</a:t>
            </a:fld>
            <a:endParaRPr lang="en-GB"/>
          </a:p>
        </p:txBody>
      </p:sp>
    </p:spTree>
    <p:extLst>
      <p:ext uri="{BB962C8B-B14F-4D97-AF65-F5344CB8AC3E}">
        <p14:creationId xmlns:p14="http://schemas.microsoft.com/office/powerpoint/2010/main" val="215377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21</a:t>
            </a:fld>
            <a:endParaRPr lang="en-GB"/>
          </a:p>
        </p:txBody>
      </p:sp>
    </p:spTree>
    <p:extLst>
      <p:ext uri="{BB962C8B-B14F-4D97-AF65-F5344CB8AC3E}">
        <p14:creationId xmlns:p14="http://schemas.microsoft.com/office/powerpoint/2010/main" val="326203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99953B-C807-4672-A2CB-B62740E2B2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44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4</a:t>
            </a:fld>
            <a:endParaRPr lang="en-GB"/>
          </a:p>
        </p:txBody>
      </p:sp>
    </p:spTree>
    <p:extLst>
      <p:ext uri="{BB962C8B-B14F-4D97-AF65-F5344CB8AC3E}">
        <p14:creationId xmlns:p14="http://schemas.microsoft.com/office/powerpoint/2010/main" val="351050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5</a:t>
            </a:fld>
            <a:endParaRPr lang="en-GB"/>
          </a:p>
        </p:txBody>
      </p:sp>
    </p:spTree>
    <p:extLst>
      <p:ext uri="{BB962C8B-B14F-4D97-AF65-F5344CB8AC3E}">
        <p14:creationId xmlns:p14="http://schemas.microsoft.com/office/powerpoint/2010/main" val="418673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A climate resilient and sustainable agricultural sector contributing towards achievement of the Uganda Vision 2040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Purpose/ Mission </a:t>
            </a:r>
            <a:r>
              <a:rPr lang="en-US" sz="1200" kern="1200" dirty="0">
                <a:solidFill>
                  <a:schemeClr val="tx1"/>
                </a:solidFill>
                <a:effectLst/>
                <a:latin typeface="+mn-lt"/>
                <a:ea typeface="+mn-ea"/>
                <a:cs typeface="+mn-cs"/>
              </a:rPr>
              <a:t>To reduce vulnerability and enhance adaptive capacity of Uganda's agricultural sector to the impacts of climate change in order to achieve sustainable agricultural development". </a:t>
            </a:r>
          </a:p>
          <a:p>
            <a:r>
              <a:rPr lang="en-US" dirty="0"/>
              <a:t>1</a:t>
            </a:r>
            <a:r>
              <a:rPr lang="en-US" baseline="0" dirty="0"/>
              <a:t> Goal - 8 Components - 19 Strategies 132 Activities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performance of the Agriculture Sector NAP will be assessed against the following outcomes as shown in the table</a:t>
            </a: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6</a:t>
            </a:fld>
            <a:endParaRPr lang="en-GB"/>
          </a:p>
        </p:txBody>
      </p:sp>
    </p:spTree>
    <p:extLst>
      <p:ext uri="{BB962C8B-B14F-4D97-AF65-F5344CB8AC3E}">
        <p14:creationId xmlns:p14="http://schemas.microsoft.com/office/powerpoint/2010/main" val="356836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Hard copy of this</a:t>
            </a:r>
            <a:r>
              <a:rPr lang="en-US" baseline="0" dirty="0"/>
              <a:t> slide can be distributed as it is difficult to read (source PM&amp;E Framework)</a:t>
            </a:r>
            <a:endParaRPr lang="en-US" dirty="0"/>
          </a:p>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7</a:t>
            </a:fld>
            <a:endParaRPr lang="en-GB"/>
          </a:p>
        </p:txBody>
      </p:sp>
    </p:spTree>
    <p:extLst>
      <p:ext uri="{BB962C8B-B14F-4D97-AF65-F5344CB8AC3E}">
        <p14:creationId xmlns:p14="http://schemas.microsoft.com/office/powerpoint/2010/main" val="133583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Hard </a:t>
            </a:r>
            <a:r>
              <a:rPr lang="en-US" dirty="0"/>
              <a:t>copy of this</a:t>
            </a:r>
            <a:r>
              <a:rPr lang="en-US" baseline="0" dirty="0"/>
              <a:t> slide can be distributed as it is difficult to read (source PM&amp;E Framework)</a:t>
            </a:r>
            <a:endParaRPr lang="en-US" dirty="0"/>
          </a:p>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8</a:t>
            </a:fld>
            <a:endParaRPr lang="en-GB"/>
          </a:p>
        </p:txBody>
      </p:sp>
    </p:spTree>
    <p:extLst>
      <p:ext uri="{BB962C8B-B14F-4D97-AF65-F5344CB8AC3E}">
        <p14:creationId xmlns:p14="http://schemas.microsoft.com/office/powerpoint/2010/main" val="324464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Hard </a:t>
            </a:r>
            <a:r>
              <a:rPr lang="en-US" dirty="0"/>
              <a:t>copy of this</a:t>
            </a:r>
            <a:r>
              <a:rPr lang="en-US" baseline="0" dirty="0"/>
              <a:t> slide can be distributed as it is difficult to read (source Uganda PM&amp;E Framework)</a:t>
            </a:r>
            <a:endParaRPr lang="en-US" dirty="0"/>
          </a:p>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9</a:t>
            </a:fld>
            <a:endParaRPr lang="en-GB"/>
          </a:p>
        </p:txBody>
      </p:sp>
    </p:spTree>
    <p:extLst>
      <p:ext uri="{BB962C8B-B14F-4D97-AF65-F5344CB8AC3E}">
        <p14:creationId xmlns:p14="http://schemas.microsoft.com/office/powerpoint/2010/main" val="388305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a:t>
            </a:r>
            <a:r>
              <a:rPr lang="en-GB" dirty="0"/>
              <a:t>PHILIPPINES NCCAP pp.62-68 for MORE EXAMPLES  https://drive.google.com/file/d/0B35ePJ5EjR1GUEotajFxVl9XRDA/view</a:t>
            </a:r>
          </a:p>
          <a:p>
            <a:endParaRPr lang="en-GB" dirty="0"/>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10</a:t>
            </a:fld>
            <a:endParaRPr lang="en-GB"/>
          </a:p>
        </p:txBody>
      </p:sp>
    </p:spTree>
    <p:extLst>
      <p:ext uri="{BB962C8B-B14F-4D97-AF65-F5344CB8AC3E}">
        <p14:creationId xmlns:p14="http://schemas.microsoft.com/office/powerpoint/2010/main" val="80205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4547" y="471638"/>
            <a:ext cx="5669280" cy="2358189"/>
          </a:xfrm>
        </p:spPr>
        <p:txBody>
          <a:bodyPr anchor="t">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76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1988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73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96562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439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4" name="Rectangle 13" title="Background Shape"/>
          <p:cNvSpPr/>
          <p:nvPr userDrawn="1"/>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6511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3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23527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07857" y="904784"/>
            <a:ext cx="8065970" cy="2040556"/>
          </a:xfrm>
        </p:spPr>
        <p:txBody>
          <a:bodyPr anchor="t">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
        <p:nvSpPr>
          <p:cNvPr id="7" name="TextBox 6"/>
          <p:cNvSpPr txBox="1"/>
          <p:nvPr userDrawn="1"/>
        </p:nvSpPr>
        <p:spPr>
          <a:xfrm>
            <a:off x="3811604" y="375381"/>
            <a:ext cx="8065970" cy="338554"/>
          </a:xfrm>
          <a:prstGeom prst="rect">
            <a:avLst/>
          </a:prstGeom>
          <a:noFill/>
        </p:spPr>
        <p:txBody>
          <a:bodyPr wrap="square" rtlCol="0">
            <a:spAutoFit/>
          </a:bodyPr>
          <a:lstStyle/>
          <a:p>
            <a:r>
              <a:rPr lang="en-US" sz="1600" b="1" spc="500" dirty="0">
                <a:solidFill>
                  <a:srgbClr val="1D60B0"/>
                </a:solidFill>
              </a:rPr>
              <a:t>Integrating Agriculture in National</a:t>
            </a:r>
            <a:r>
              <a:rPr lang="en-US" sz="1600" b="1" spc="500" baseline="0" dirty="0">
                <a:solidFill>
                  <a:srgbClr val="1D60B0"/>
                </a:solidFill>
              </a:rPr>
              <a:t> Adaptation Plans</a:t>
            </a:r>
            <a:endParaRPr lang="en-US" sz="1600" b="1" spc="500" dirty="0">
              <a:solidFill>
                <a:srgbClr val="1D60B0"/>
              </a:solidFill>
            </a:endParaRPr>
          </a:p>
        </p:txBody>
      </p:sp>
    </p:spTree>
    <p:extLst>
      <p:ext uri="{BB962C8B-B14F-4D97-AF65-F5344CB8AC3E}">
        <p14:creationId xmlns:p14="http://schemas.microsoft.com/office/powerpoint/2010/main" val="11209383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3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4064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42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2382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966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98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135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23929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34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6156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557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5404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chor="t">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19-Dec-19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19-Dec-19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
        <p:nvSpPr>
          <p:cNvPr id="6" name="TextBox 5"/>
          <p:cNvSpPr txBox="1"/>
          <p:nvPr userDrawn="1"/>
        </p:nvSpPr>
        <p:spPr>
          <a:xfrm>
            <a:off x="1028700" y="2351708"/>
            <a:ext cx="10162040" cy="338554"/>
          </a:xfrm>
          <a:prstGeom prst="rect">
            <a:avLst/>
          </a:prstGeom>
          <a:noFill/>
        </p:spPr>
        <p:txBody>
          <a:bodyPr wrap="square" rtlCol="0">
            <a:spAutoFit/>
          </a:bodyPr>
          <a:lstStyle/>
          <a:p>
            <a:pPr algn="r"/>
            <a:r>
              <a:rPr lang="en-US" sz="1600" spc="50" baseline="0" dirty="0">
                <a:solidFill>
                  <a:srgbClr val="009EB3"/>
                </a:solidFill>
                <a:latin typeface="Segoe UI Light" panose="020B0502040204020203" pitchFamily="34" charset="0"/>
              </a:rPr>
              <a:t>fao.org/in-action/naps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adaptation-undp.org/naps-agriculture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international-climate-initiative.com</a:t>
            </a:r>
          </a:p>
        </p:txBody>
      </p:sp>
      <p:sp>
        <p:nvSpPr>
          <p:cNvPr id="7" name="TextBox 6"/>
          <p:cNvSpPr txBox="1"/>
          <p:nvPr userDrawn="1"/>
        </p:nvSpPr>
        <p:spPr>
          <a:xfrm>
            <a:off x="1463719" y="1516560"/>
            <a:ext cx="9727021" cy="769441"/>
          </a:xfrm>
          <a:prstGeom prst="rect">
            <a:avLst/>
          </a:prstGeom>
          <a:noFill/>
        </p:spPr>
        <p:txBody>
          <a:bodyPr wrap="square" rtlCol="0" anchor="b">
            <a:spAutoFit/>
          </a:bodyPr>
          <a:lstStyle/>
          <a:p>
            <a:pPr algn="r"/>
            <a:r>
              <a:rPr lang="en-US" sz="4400" b="1" dirty="0">
                <a:solidFill>
                  <a:srgbClr val="009EB3"/>
                </a:solidFill>
                <a:latin typeface="Segoe UI" panose="020B0502040204020203" pitchFamily="34" charset="0"/>
                <a:cs typeface="Segoe UI" panose="020B0502040204020203" pitchFamily="34" charset="0"/>
              </a:rPr>
              <a:t>Thank</a:t>
            </a:r>
            <a:r>
              <a:rPr lang="en-US" sz="4400" b="1" baseline="0" dirty="0">
                <a:solidFill>
                  <a:srgbClr val="009EB3"/>
                </a:solidFill>
                <a:latin typeface="Segoe UI" panose="020B0502040204020203" pitchFamily="34" charset="0"/>
                <a:cs typeface="Segoe UI" panose="020B0502040204020203" pitchFamily="34" charset="0"/>
              </a:rPr>
              <a:t> You</a:t>
            </a:r>
            <a:endParaRPr lang="en-US" sz="4400" b="1" dirty="0">
              <a:solidFill>
                <a:srgbClr val="009E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19-Dec-19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fld id="{87DE6118-2437-4B30-8E3C-4D2BE6020583}" type="datetimeFigureOut">
              <a:rPr lang="en-US" smtClean="0"/>
              <a:pPr/>
              <a:t>19-Dec-19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latin typeface="Segoe UI Semilight" panose="020B0402040204020203" pitchFamily="34" charset="0"/>
                <a:cs typeface="Segoe UI Semilight" panose="020B0402040204020203" pitchFamily="34" charset="0"/>
              </a:defRPr>
            </a:lvl1pPr>
          </a:lstStyle>
          <a:p>
            <a:fld id="{69E57DC2-970A-4B3E-BB1C-7A09969E49DF}" type="slidenum">
              <a:rPr lang="en-US" smtClean="0"/>
              <a:pPr/>
              <a:t>‹#›</a:t>
            </a:fld>
            <a:endParaRPr lang="en-US" dirty="0"/>
          </a:p>
        </p:txBody>
      </p:sp>
      <p:sp>
        <p:nvSpPr>
          <p:cNvPr id="9" name="Rectangle 8" title="Side bar"/>
          <p:cNvSpPr/>
          <p:nvPr userDrawn="1"/>
        </p:nvSpPr>
        <p:spPr>
          <a:xfrm>
            <a:off x="11508647" y="376"/>
            <a:ext cx="291926" cy="21713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58" r:id="rId32"/>
    <p:sldLayoutId id="2147483659" r:id="rId33"/>
  </p:sldLayoutIdLst>
  <p:txStyles>
    <p:title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fao.org/in-action/naps/overview/programme-activities/monitoring-and-evaluation/e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unfccc.int/files/adaptation/groups_committees/adaptation_committee/application/pdf/ac10_5b_m_and_e_.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adaptationcommunity.net/?wpfb_dl=268" TargetMode="External"/><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www.climate-eval.org/sites/default/files/blogs/GIZ_2013-M+E_of_Adaptation_Comparative_analysis.pdf" TargetMode="External"/><Relationship Id="rId4" Type="http://schemas.openxmlformats.org/officeDocument/2006/relationships/hyperlink" Target="http://www.oecd-ilibrary.org/environment/national-climate-change-adaptation_9789264229679-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a:t>
            </a:r>
            <a:r>
              <a:rPr lang="en-US" dirty="0" smtClean="0"/>
              <a:t>6: </a:t>
            </a:r>
            <a:r>
              <a:rPr lang="en-US" dirty="0"/>
              <a:t>Design the M&amp;E framework</a:t>
            </a:r>
          </a:p>
        </p:txBody>
      </p:sp>
      <p:sp>
        <p:nvSpPr>
          <p:cNvPr id="3" name="Subtitle 2"/>
          <p:cNvSpPr>
            <a:spLocks noGrp="1"/>
          </p:cNvSpPr>
          <p:nvPr>
            <p:ph type="subTitle" idx="1"/>
          </p:nvPr>
        </p:nvSpPr>
        <p:spPr/>
        <p:txBody>
          <a:bodyPr/>
          <a:lstStyle/>
          <a:p>
            <a:r>
              <a:rPr lang="en-GB" dirty="0"/>
              <a:t>Integrating Adaptation and Agriculture in National and Sectoral Monitoring and Evaluation (M&amp;E) Frameworks </a:t>
            </a:r>
          </a:p>
        </p:txBody>
      </p:sp>
    </p:spTree>
    <p:extLst>
      <p:ext uri="{BB962C8B-B14F-4D97-AF65-F5344CB8AC3E}">
        <p14:creationId xmlns:p14="http://schemas.microsoft.com/office/powerpoint/2010/main" val="304667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D4301C-04DC-454F-8E80-A9CCC536037A}"/>
              </a:ext>
            </a:extLst>
          </p:cNvPr>
          <p:cNvSpPr>
            <a:spLocks noGrp="1"/>
          </p:cNvSpPr>
          <p:nvPr>
            <p:ph type="title"/>
          </p:nvPr>
        </p:nvSpPr>
        <p:spPr>
          <a:xfrm>
            <a:off x="233581" y="166816"/>
            <a:ext cx="11466871" cy="559472"/>
          </a:xfrm>
        </p:spPr>
        <p:txBody>
          <a:bodyPr>
            <a:noAutofit/>
          </a:bodyPr>
          <a:lstStyle/>
          <a:p>
            <a:r>
              <a:rPr lang="en-GB" sz="2800" b="1" dirty="0"/>
              <a:t>The Philippines Results-based Monitoring and Evaluation System</a:t>
            </a:r>
          </a:p>
        </p:txBody>
      </p:sp>
      <p:pic>
        <p:nvPicPr>
          <p:cNvPr id="4" name="Content Placeholder 3">
            <a:extLst>
              <a:ext uri="{FF2B5EF4-FFF2-40B4-BE49-F238E27FC236}">
                <a16:creationId xmlns:a16="http://schemas.microsoft.com/office/drawing/2014/main" xmlns="" id="{275D9583-52CB-441A-B5B4-C8ADD93BB361}"/>
              </a:ext>
            </a:extLst>
          </p:cNvPr>
          <p:cNvPicPr>
            <a:picLocks noGrp="1" noChangeAspect="1"/>
          </p:cNvPicPr>
          <p:nvPr>
            <p:ph idx="1"/>
          </p:nvPr>
        </p:nvPicPr>
        <p:blipFill>
          <a:blip r:embed="rId3"/>
          <a:stretch>
            <a:fillRect/>
          </a:stretch>
        </p:blipFill>
        <p:spPr>
          <a:xfrm>
            <a:off x="74744" y="951470"/>
            <a:ext cx="11095764" cy="5733535"/>
          </a:xfrm>
          <a:prstGeom prst="rect">
            <a:avLst/>
          </a:prstGeom>
        </p:spPr>
      </p:pic>
    </p:spTree>
    <p:extLst>
      <p:ext uri="{BB962C8B-B14F-4D97-AF65-F5344CB8AC3E}">
        <p14:creationId xmlns:p14="http://schemas.microsoft.com/office/powerpoint/2010/main" val="270395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C2D6F-9F97-43CC-9932-57B31514FCC3}"/>
              </a:ext>
            </a:extLst>
          </p:cNvPr>
          <p:cNvSpPr>
            <a:spLocks noGrp="1"/>
          </p:cNvSpPr>
          <p:nvPr>
            <p:ph type="title"/>
          </p:nvPr>
        </p:nvSpPr>
        <p:spPr/>
        <p:txBody>
          <a:bodyPr>
            <a:normAutofit/>
          </a:bodyPr>
          <a:lstStyle/>
          <a:p>
            <a:r>
              <a:rPr lang="en-GB" dirty="0"/>
              <a:t>Design </a:t>
            </a:r>
            <a:r>
              <a:rPr lang="en-US" dirty="0"/>
              <a:t>the M&amp;E framework</a:t>
            </a:r>
            <a:r>
              <a:rPr lang="en-GB" dirty="0"/>
              <a:t> </a:t>
            </a:r>
          </a:p>
        </p:txBody>
      </p:sp>
    </p:spTree>
    <p:extLst>
      <p:ext uri="{BB962C8B-B14F-4D97-AF65-F5344CB8AC3E}">
        <p14:creationId xmlns:p14="http://schemas.microsoft.com/office/powerpoint/2010/main" val="2877708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283579" y="339811"/>
            <a:ext cx="11455340" cy="853633"/>
          </a:xfrm>
        </p:spPr>
        <p:txBody>
          <a:bodyPr>
            <a:normAutofit fontScale="90000"/>
          </a:bodyPr>
          <a:lstStyle/>
          <a:p>
            <a:r>
              <a:rPr lang="en-GB" dirty="0"/>
              <a:t>Exercise: Identify key elements of the M&amp;E framework for adaptation in the agriculture sector</a:t>
            </a:r>
            <a:br>
              <a:rPr lang="en-GB" dirty="0"/>
            </a:br>
            <a:endParaRPr lang="en-GB" sz="2700" dirty="0"/>
          </a:p>
        </p:txBody>
      </p:sp>
      <p:sp>
        <p:nvSpPr>
          <p:cNvPr id="3" name="Content Placeholder 2">
            <a:extLst>
              <a:ext uri="{FF2B5EF4-FFF2-40B4-BE49-F238E27FC236}">
                <a16:creationId xmlns:a16="http://schemas.microsoft.com/office/drawing/2014/main" xmlns="" id="{34AFD53E-56A8-49F7-AFAB-7A467AF0B192}"/>
              </a:ext>
            </a:extLst>
          </p:cNvPr>
          <p:cNvSpPr>
            <a:spLocks noGrp="1"/>
          </p:cNvSpPr>
          <p:nvPr>
            <p:ph idx="1"/>
          </p:nvPr>
        </p:nvSpPr>
        <p:spPr>
          <a:xfrm>
            <a:off x="283579" y="1730415"/>
            <a:ext cx="11455340" cy="4941848"/>
          </a:xfrm>
        </p:spPr>
        <p:txBody>
          <a:bodyPr>
            <a:normAutofit/>
          </a:bodyPr>
          <a:lstStyle/>
          <a:p>
            <a:pPr marL="0" lvl="0" indent="0">
              <a:buNone/>
            </a:pPr>
            <a:r>
              <a:rPr lang="en-GB" dirty="0">
                <a:solidFill>
                  <a:schemeClr val="tx2">
                    <a:lumMod val="50000"/>
                  </a:schemeClr>
                </a:solidFill>
                <a:latin typeface="Arial" panose="020B0604020202020204" pitchFamily="34" charset="0"/>
                <a:cs typeface="Arial" panose="020B0604020202020204" pitchFamily="34" charset="0"/>
              </a:rPr>
              <a:t>Review of the TOC, which identifies the overall goal, reflect on the following:</a:t>
            </a:r>
          </a:p>
          <a:p>
            <a:pPr marL="0" indent="0">
              <a:buNone/>
            </a:pPr>
            <a:r>
              <a:rPr lang="en-GB" dirty="0">
                <a:solidFill>
                  <a:schemeClr val="tx2">
                    <a:lumMod val="50000"/>
                  </a:schemeClr>
                </a:solidFill>
                <a:latin typeface="Arial" panose="020B0604020202020204" pitchFamily="34" charset="0"/>
                <a:cs typeface="Arial" panose="020B0604020202020204" pitchFamily="34" charset="0"/>
              </a:rPr>
              <a:t>Goal/Impacts: </a:t>
            </a:r>
            <a:r>
              <a:rPr lang="en-GB" sz="2100" i="1" dirty="0"/>
              <a:t>Which goal/impacts will be monitored and evaluated by the M&amp;E framework?</a:t>
            </a:r>
          </a:p>
          <a:p>
            <a:pPr marL="0" indent="0">
              <a:spcBef>
                <a:spcPts val="0"/>
              </a:spcBef>
              <a:buNone/>
            </a:pPr>
            <a:r>
              <a:rPr lang="en-GB" sz="2100" i="1" dirty="0"/>
              <a:t>How to verify the achievement of the adaptation goal, as stated in the TOC?</a:t>
            </a:r>
          </a:p>
          <a:p>
            <a:pPr marL="0" indent="0">
              <a:buNone/>
            </a:pPr>
            <a:r>
              <a:rPr lang="en-GB" dirty="0">
                <a:solidFill>
                  <a:schemeClr val="tx2">
                    <a:lumMod val="50000"/>
                  </a:schemeClr>
                </a:solidFill>
                <a:latin typeface="Arial" panose="020B0604020202020204" pitchFamily="34" charset="0"/>
                <a:cs typeface="Arial" panose="020B0604020202020204" pitchFamily="34" charset="0"/>
              </a:rPr>
              <a:t>Outcomes: </a:t>
            </a:r>
            <a:r>
              <a:rPr lang="en-GB" sz="2100" i="1" dirty="0"/>
              <a:t>Which outcomes will be monitored and evaluated by the M&amp;E framework? How do we measure the achievement of the short and medium-term adaptation outcomes? </a:t>
            </a:r>
          </a:p>
          <a:p>
            <a:pPr marL="0" indent="0">
              <a:buNone/>
            </a:pPr>
            <a:r>
              <a:rPr lang="en-GB" dirty="0">
                <a:solidFill>
                  <a:schemeClr val="tx2">
                    <a:lumMod val="50000"/>
                  </a:schemeClr>
                </a:solidFill>
                <a:latin typeface="Arial" panose="020B0604020202020204" pitchFamily="34" charset="0"/>
                <a:cs typeface="Arial" panose="020B0604020202020204" pitchFamily="34" charset="0"/>
              </a:rPr>
              <a:t>Outputs: </a:t>
            </a:r>
            <a:r>
              <a:rPr lang="en-GB" sz="2100" i="1" dirty="0"/>
              <a:t>Which outputs will be monitored and evaluated by the M&amp;E framework? How do we measure the achievement of the short and medium-term adaptation outputs need to be produced or provided through adaptation programmes or policies? </a:t>
            </a:r>
          </a:p>
          <a:p>
            <a:pPr marL="0" indent="0">
              <a:buNone/>
            </a:pPr>
            <a:r>
              <a:rPr lang="en-GB" dirty="0">
                <a:solidFill>
                  <a:schemeClr val="tx2">
                    <a:lumMod val="50000"/>
                  </a:schemeClr>
                </a:solidFill>
                <a:latin typeface="Arial" panose="020B0604020202020204" pitchFamily="34" charset="0"/>
                <a:cs typeface="Arial" panose="020B0604020202020204" pitchFamily="34" charset="0"/>
              </a:rPr>
              <a:t>Activities: </a:t>
            </a:r>
            <a:r>
              <a:rPr lang="en-GB" sz="2100" i="1" dirty="0"/>
              <a:t>Is there the need to monitor specific activities that will help to achieve the desired outputs? How do you measure or monitor these activities?</a:t>
            </a:r>
            <a:endParaRPr lang="en-US" sz="2100" i="1" dirty="0"/>
          </a:p>
          <a:p>
            <a:pPr marL="0" indent="0">
              <a:buNone/>
            </a:pPr>
            <a:endParaRPr lang="en-GB" sz="2100" dirty="0">
              <a:solidFill>
                <a:schemeClr val="tx2">
                  <a:lumMod val="50000"/>
                </a:schemeClr>
              </a:solidFill>
              <a:latin typeface="Arial" panose="020B0604020202020204" pitchFamily="34" charset="0"/>
              <a:cs typeface="Arial" panose="020B0604020202020204" pitchFamily="34" charset="0"/>
            </a:endParaRPr>
          </a:p>
          <a:p>
            <a:pPr marL="0" indent="0">
              <a:buNone/>
            </a:pPr>
            <a:r>
              <a:rPr lang="en-GB" sz="2100" dirty="0">
                <a:solidFill>
                  <a:schemeClr val="tx2">
                    <a:lumMod val="50000"/>
                  </a:schemeClr>
                </a:solidFill>
                <a:latin typeface="Arial" panose="020B0604020202020204" pitchFamily="34" charset="0"/>
                <a:cs typeface="Arial" panose="020B0604020202020204" pitchFamily="34" charset="0"/>
              </a:rPr>
              <a:t>Discuss on the potential and available tools and means of verification to measure performance at different levels</a:t>
            </a:r>
          </a:p>
        </p:txBody>
      </p:sp>
    </p:spTree>
    <p:extLst>
      <p:ext uri="{BB962C8B-B14F-4D97-AF65-F5344CB8AC3E}">
        <p14:creationId xmlns:p14="http://schemas.microsoft.com/office/powerpoint/2010/main" val="235049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6952354"/>
              </p:ext>
            </p:extLst>
          </p:nvPr>
        </p:nvGraphicFramePr>
        <p:xfrm>
          <a:off x="141163" y="1082233"/>
          <a:ext cx="11795464" cy="4612394"/>
        </p:xfrm>
        <a:graphic>
          <a:graphicData uri="http://schemas.openxmlformats.org/drawingml/2006/table">
            <a:tbl>
              <a:tblPr firstRow="1" bandRow="1">
                <a:tableStyleId>{00A15C55-8517-42AA-B614-E9B94910E393}</a:tableStyleId>
              </a:tblPr>
              <a:tblGrid>
                <a:gridCol w="10226156">
                  <a:extLst>
                    <a:ext uri="{9D8B030D-6E8A-4147-A177-3AD203B41FA5}">
                      <a16:colId xmlns:a16="http://schemas.microsoft.com/office/drawing/2014/main" xmlns="" val="20000"/>
                    </a:ext>
                  </a:extLst>
                </a:gridCol>
                <a:gridCol w="1569308">
                  <a:extLst>
                    <a:ext uri="{9D8B030D-6E8A-4147-A177-3AD203B41FA5}">
                      <a16:colId xmlns:a16="http://schemas.microsoft.com/office/drawing/2014/main" xmlns="" val="20001"/>
                    </a:ext>
                  </a:extLst>
                </a:gridCol>
              </a:tblGrid>
              <a:tr h="572632">
                <a:tc>
                  <a:txBody>
                    <a:bodyPr/>
                    <a:lstStyle/>
                    <a:p>
                      <a:endParaRPr lang="en-US" dirty="0"/>
                    </a:p>
                  </a:txBody>
                  <a:tcPr/>
                </a:tc>
                <a:tc>
                  <a:txBody>
                    <a:bodyPr/>
                    <a:lstStyle/>
                    <a:p>
                      <a:r>
                        <a:rPr lang="en-US" sz="1800" b="1" kern="1200" dirty="0">
                          <a:solidFill>
                            <a:schemeClr val="lt1"/>
                          </a:solidFill>
                          <a:effectLst/>
                          <a:latin typeface="+mn-lt"/>
                          <a:ea typeface="+mn-ea"/>
                          <a:cs typeface="+mn-cs"/>
                        </a:rPr>
                        <a:t>Results-based terminology </a:t>
                      </a:r>
                      <a:endParaRPr lang="en-US" dirty="0"/>
                    </a:p>
                  </a:txBody>
                  <a:tcPr/>
                </a:tc>
                <a:extLst>
                  <a:ext uri="{0D108BD9-81ED-4DB2-BD59-A6C34878D82A}">
                    <a16:rowId xmlns:a16="http://schemas.microsoft.com/office/drawing/2014/main" xmlns="" val="10000"/>
                  </a:ext>
                </a:extLst>
              </a:tr>
              <a:tr h="572632">
                <a:tc>
                  <a:txBody>
                    <a:bodyPr/>
                    <a:lstStyle/>
                    <a:p>
                      <a:r>
                        <a:rPr lang="en-US" sz="1800" kern="1200" dirty="0">
                          <a:solidFill>
                            <a:schemeClr val="dk1"/>
                          </a:solidFill>
                          <a:effectLst/>
                          <a:latin typeface="+mn-lt"/>
                          <a:ea typeface="+mn-ea"/>
                          <a:cs typeface="+mn-cs"/>
                        </a:rPr>
                        <a:t>Goal/Impacts are the long-term consequences of the program and may be positive and negative effects, e.g. improved standard of living, improved national nutrition levels etc. </a:t>
                      </a:r>
                    </a:p>
                  </a:txBody>
                  <a:tcPr/>
                </a:tc>
                <a:tc>
                  <a:txBody>
                    <a:bodyPr/>
                    <a:lstStyle/>
                    <a:p>
                      <a:r>
                        <a:rPr lang="en-US" sz="1800" b="1" kern="1200" dirty="0">
                          <a:solidFill>
                            <a:schemeClr val="dk1"/>
                          </a:solidFill>
                          <a:effectLst/>
                          <a:latin typeface="+mn-lt"/>
                          <a:ea typeface="+mn-ea"/>
                          <a:cs typeface="+mn-cs"/>
                        </a:rPr>
                        <a:t>Goal/impact </a:t>
                      </a:r>
                      <a:endParaRPr lang="en-US" dirty="0"/>
                    </a:p>
                  </a:txBody>
                  <a:tcPr/>
                </a:tc>
                <a:extLst>
                  <a:ext uri="{0D108BD9-81ED-4DB2-BD59-A6C34878D82A}">
                    <a16:rowId xmlns:a16="http://schemas.microsoft.com/office/drawing/2014/main" xmlns="" val="10001"/>
                  </a:ext>
                </a:extLst>
              </a:tr>
              <a:tr h="1071757">
                <a:tc>
                  <a:txBody>
                    <a:bodyPr/>
                    <a:lstStyle/>
                    <a:p>
                      <a:r>
                        <a:rPr lang="en-US" sz="1800" kern="1200" dirty="0">
                          <a:solidFill>
                            <a:schemeClr val="dk1"/>
                          </a:solidFill>
                          <a:effectLst/>
                          <a:latin typeface="+mn-lt"/>
                          <a:ea typeface="+mn-ea"/>
                          <a:cs typeface="+mn-cs"/>
                        </a:rPr>
                        <a:t>The outcomes are the likely or achieved short-term and medium-term effects or changes of an intervention’s outputs, e.g. Increased skills, new employment opportunities, increased incomes in the agricultural sector </a:t>
                      </a:r>
                      <a:r>
                        <a:rPr lang="en-US" sz="1800" kern="1200" dirty="0" err="1">
                          <a:solidFill>
                            <a:schemeClr val="dk1"/>
                          </a:solidFill>
                          <a:effectLst/>
                          <a:latin typeface="+mn-lt"/>
                          <a:ea typeface="+mn-ea"/>
                          <a:cs typeface="+mn-cs"/>
                        </a:rPr>
                        <a:t>etc</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Outcome </a:t>
                      </a:r>
                      <a:endParaRPr lang="en-US" dirty="0"/>
                    </a:p>
                  </a:txBody>
                  <a:tcPr/>
                </a:tc>
                <a:extLst>
                  <a:ext uri="{0D108BD9-81ED-4DB2-BD59-A6C34878D82A}">
                    <a16:rowId xmlns:a16="http://schemas.microsoft.com/office/drawing/2014/main" xmlns="" val="10002"/>
                  </a:ext>
                </a:extLst>
              </a:tr>
              <a:tr h="1071757">
                <a:tc>
                  <a:txBody>
                    <a:bodyPr/>
                    <a:lstStyle/>
                    <a:p>
                      <a:r>
                        <a:rPr lang="en-US" sz="1800" kern="1200" dirty="0">
                          <a:solidFill>
                            <a:schemeClr val="dk1"/>
                          </a:solidFill>
                          <a:effectLst/>
                          <a:latin typeface="+mn-lt"/>
                          <a:ea typeface="+mn-ea"/>
                          <a:cs typeface="+mn-cs"/>
                        </a:rPr>
                        <a:t>The outputs are the specific products, capital goods, and services that result from a development intervention, e.g. number of people trained, number of workshops conducted, number of bridges build, tons of food produced etc.  This can include the direct results of policies and </a:t>
                      </a:r>
                      <a:r>
                        <a:rPr lang="en-US" sz="1800" kern="1200" dirty="0" err="1">
                          <a:solidFill>
                            <a:schemeClr val="dk1"/>
                          </a:solidFill>
                          <a:effectLst/>
                          <a:latin typeface="+mn-lt"/>
                          <a:ea typeface="+mn-ea"/>
                          <a:cs typeface="+mn-cs"/>
                        </a:rPr>
                        <a:t>programmes</a:t>
                      </a:r>
                      <a:r>
                        <a:rPr lang="en-US" sz="1800" kern="1200" dirty="0">
                          <a:solidFill>
                            <a:schemeClr val="dk1"/>
                          </a:solidFill>
                          <a:effectLst/>
                          <a:latin typeface="+mn-lt"/>
                          <a:ea typeface="+mn-ea"/>
                          <a:cs typeface="+mn-cs"/>
                        </a:rPr>
                        <a:t> you are working on to deliver your goals and outcomes.</a:t>
                      </a:r>
                    </a:p>
                  </a:txBody>
                  <a:tcPr/>
                </a:tc>
                <a:tc>
                  <a:txBody>
                    <a:bodyPr/>
                    <a:lstStyle/>
                    <a:p>
                      <a:r>
                        <a:rPr lang="en-US" sz="1800" b="1" kern="1200" dirty="0">
                          <a:solidFill>
                            <a:schemeClr val="dk1"/>
                          </a:solidFill>
                          <a:effectLst/>
                          <a:latin typeface="+mn-lt"/>
                          <a:ea typeface="+mn-ea"/>
                          <a:cs typeface="+mn-cs"/>
                        </a:rPr>
                        <a:t>Output </a:t>
                      </a:r>
                      <a:endParaRPr lang="en-US" dirty="0"/>
                    </a:p>
                  </a:txBody>
                  <a:tcPr/>
                </a:tc>
                <a:extLst>
                  <a:ext uri="{0D108BD9-81ED-4DB2-BD59-A6C34878D82A}">
                    <a16:rowId xmlns:a16="http://schemas.microsoft.com/office/drawing/2014/main" xmlns="" val="10003"/>
                  </a:ext>
                </a:extLst>
              </a:tr>
              <a:tr h="1071757">
                <a:tc>
                  <a:txBody>
                    <a:bodyPr/>
                    <a:lstStyle/>
                    <a:p>
                      <a:r>
                        <a:rPr lang="en-US" sz="1800" kern="1200" dirty="0">
                          <a:solidFill>
                            <a:schemeClr val="dk1"/>
                          </a:solidFill>
                          <a:effectLst/>
                          <a:latin typeface="+mn-lt"/>
                          <a:ea typeface="+mn-ea"/>
                          <a:cs typeface="+mn-cs"/>
                        </a:rPr>
                        <a:t>Concrete actions and activities you will be undertaking, e.g. trainings on adaptation, planting of drought resistant varieties etc. </a:t>
                      </a:r>
                    </a:p>
                  </a:txBody>
                  <a:tcPr/>
                </a:tc>
                <a:tc>
                  <a:txBody>
                    <a:bodyPr/>
                    <a:lstStyle/>
                    <a:p>
                      <a:r>
                        <a:rPr lang="en-US" sz="1800" b="1" kern="1200" dirty="0">
                          <a:solidFill>
                            <a:schemeClr val="dk1"/>
                          </a:solidFill>
                          <a:effectLst/>
                          <a:latin typeface="+mn-lt"/>
                          <a:ea typeface="+mn-ea"/>
                          <a:cs typeface="+mn-cs"/>
                        </a:rPr>
                        <a:t> Activities </a:t>
                      </a:r>
                      <a:endParaRPr lang="en-US" dirty="0"/>
                    </a:p>
                  </a:txBody>
                  <a:tcPr/>
                </a:tc>
                <a:extLst>
                  <a:ext uri="{0D108BD9-81ED-4DB2-BD59-A6C34878D82A}">
                    <a16:rowId xmlns:a16="http://schemas.microsoft.com/office/drawing/2014/main" xmlns="" val="10004"/>
                  </a:ext>
                </a:extLst>
              </a:tr>
            </a:tbl>
          </a:graphicData>
        </a:graphic>
      </p:graphicFrame>
      <p:sp>
        <p:nvSpPr>
          <p:cNvPr id="4" name="Title 1">
            <a:extLst>
              <a:ext uri="{FF2B5EF4-FFF2-40B4-BE49-F238E27FC236}">
                <a16:creationId xmlns:a16="http://schemas.microsoft.com/office/drawing/2014/main" xmlns="" id="{7F135A77-5C6D-4953-AB41-FB3E6B09BBBF}"/>
              </a:ext>
            </a:extLst>
          </p:cNvPr>
          <p:cNvSpPr txBox="1">
            <a:spLocks/>
          </p:cNvSpPr>
          <p:nvPr/>
        </p:nvSpPr>
        <p:spPr>
          <a:xfrm>
            <a:off x="141163" y="228600"/>
            <a:ext cx="11455340" cy="853633"/>
          </a:xfrm>
          <a:prstGeom prst="rect">
            <a:avLst/>
          </a:prstGeom>
        </p:spPr>
        <p:txBody>
          <a:bodyPr>
            <a:normAutofit fontScale="90000" lnSpcReduction="20000"/>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Definitions</a:t>
            </a:r>
            <a:br>
              <a:rPr lang="en-GB" dirty="0"/>
            </a:br>
            <a:endParaRPr lang="en-GB" sz="2700" dirty="0"/>
          </a:p>
        </p:txBody>
      </p:sp>
    </p:spTree>
    <p:extLst>
      <p:ext uri="{BB962C8B-B14F-4D97-AF65-F5344CB8AC3E}">
        <p14:creationId xmlns:p14="http://schemas.microsoft.com/office/powerpoint/2010/main" val="2558147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41163" y="1082233"/>
          <a:ext cx="11795464" cy="5212684"/>
        </p:xfrm>
        <a:graphic>
          <a:graphicData uri="http://schemas.openxmlformats.org/drawingml/2006/table">
            <a:tbl>
              <a:tblPr firstRow="1" bandRow="1">
                <a:tableStyleId>{00A15C55-8517-42AA-B614-E9B94910E393}</a:tableStyleId>
              </a:tblPr>
              <a:tblGrid>
                <a:gridCol w="10226156">
                  <a:extLst>
                    <a:ext uri="{9D8B030D-6E8A-4147-A177-3AD203B41FA5}">
                      <a16:colId xmlns:a16="http://schemas.microsoft.com/office/drawing/2014/main" xmlns="" val="20000"/>
                    </a:ext>
                  </a:extLst>
                </a:gridCol>
                <a:gridCol w="1569308">
                  <a:extLst>
                    <a:ext uri="{9D8B030D-6E8A-4147-A177-3AD203B41FA5}">
                      <a16:colId xmlns:a16="http://schemas.microsoft.com/office/drawing/2014/main" xmlns="" val="20001"/>
                    </a:ext>
                  </a:extLst>
                </a:gridCol>
              </a:tblGrid>
              <a:tr h="754997">
                <a:tc>
                  <a:txBody>
                    <a:bodyPr/>
                    <a:lstStyle/>
                    <a:p>
                      <a:r>
                        <a:rPr lang="en-US" sz="1800" b="1" kern="1200" dirty="0">
                          <a:solidFill>
                            <a:schemeClr val="lt1"/>
                          </a:solidFill>
                          <a:effectLst/>
                          <a:latin typeface="+mn-lt"/>
                          <a:ea typeface="+mn-ea"/>
                          <a:cs typeface="+mn-cs"/>
                        </a:rPr>
                        <a:t>Questions </a:t>
                      </a:r>
                      <a:endParaRPr lang="en-US" dirty="0"/>
                    </a:p>
                  </a:txBody>
                  <a:tcPr/>
                </a:tc>
                <a:tc>
                  <a:txBody>
                    <a:bodyPr/>
                    <a:lstStyle/>
                    <a:p>
                      <a:r>
                        <a:rPr lang="en-US" sz="1800" b="1" kern="1200" dirty="0">
                          <a:solidFill>
                            <a:schemeClr val="lt1"/>
                          </a:solidFill>
                          <a:effectLst/>
                          <a:latin typeface="+mn-lt"/>
                          <a:ea typeface="+mn-ea"/>
                          <a:cs typeface="+mn-cs"/>
                        </a:rPr>
                        <a:t>Results-based terminology </a:t>
                      </a:r>
                      <a:endParaRPr lang="en-US" dirty="0"/>
                    </a:p>
                  </a:txBody>
                  <a:tcPr/>
                </a:tc>
                <a:extLst>
                  <a:ext uri="{0D108BD9-81ED-4DB2-BD59-A6C34878D82A}">
                    <a16:rowId xmlns:a16="http://schemas.microsoft.com/office/drawing/2014/main" xmlns="" val="10000"/>
                  </a:ext>
                </a:extLst>
              </a:tr>
              <a:tr h="2049277">
                <a:tc>
                  <a:txBody>
                    <a:bodyPr/>
                    <a:lstStyle/>
                    <a:p>
                      <a:r>
                        <a:rPr lang="en-US" sz="1800" i="1" kern="1200" dirty="0">
                          <a:solidFill>
                            <a:schemeClr val="dk1"/>
                          </a:solidFill>
                          <a:effectLst/>
                          <a:latin typeface="+mn-lt"/>
                          <a:ea typeface="+mn-ea"/>
                          <a:cs typeface="+mn-cs"/>
                        </a:rPr>
                        <a:t>What is your overall adaptation goal? What are you trying to achieve in the agriculture sector with regards to adaptation? Why are you working on this problem?</a:t>
                      </a:r>
                      <a:endParaRPr lang="en-US"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This will have been articulated as part of the Theory of Change in Step 2. Impacts are the long-term consequences of the program and may be positive and negative effects, e.g. improved standard of living, improved national nutrition levels etc. </a:t>
                      </a:r>
                    </a:p>
                  </a:txBody>
                  <a:tcPr/>
                </a:tc>
                <a:tc>
                  <a:txBody>
                    <a:bodyPr/>
                    <a:lstStyle/>
                    <a:p>
                      <a:r>
                        <a:rPr lang="en-US" sz="1800" b="1" kern="1200" dirty="0">
                          <a:solidFill>
                            <a:schemeClr val="dk1"/>
                          </a:solidFill>
                          <a:effectLst/>
                          <a:latin typeface="+mn-lt"/>
                          <a:ea typeface="+mn-ea"/>
                          <a:cs typeface="+mn-cs"/>
                        </a:rPr>
                        <a:t>Goal/impact </a:t>
                      </a:r>
                      <a:endParaRPr lang="en-US" dirty="0"/>
                    </a:p>
                  </a:txBody>
                  <a:tcPr/>
                </a:tc>
                <a:extLst>
                  <a:ext uri="{0D108BD9-81ED-4DB2-BD59-A6C34878D82A}">
                    <a16:rowId xmlns:a16="http://schemas.microsoft.com/office/drawing/2014/main" xmlns="" val="10001"/>
                  </a:ext>
                </a:extLst>
              </a:tr>
              <a:tr h="2408410">
                <a:tc>
                  <a:txBody>
                    <a:bodyPr/>
                    <a:lstStyle/>
                    <a:p>
                      <a:r>
                        <a:rPr lang="en-US" sz="1800" i="1" kern="1200" dirty="0">
                          <a:solidFill>
                            <a:schemeClr val="dk1"/>
                          </a:solidFill>
                          <a:effectLst/>
                          <a:latin typeface="+mn-lt"/>
                          <a:ea typeface="+mn-ea"/>
                          <a:cs typeface="+mn-cs"/>
                        </a:rPr>
                        <a:t>Where do you want to be in 5 years in terms of adaptation in the agriculture sector? What are the most immediate things you are trying to change? What are the things that must be in place first before you can achieve your goals and have impact? </a:t>
                      </a:r>
                      <a:endParaRPr lang="en-US"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The outcomes are the likely or achieved short-term and medium-term effects or changes of an intervention’s outputs, e.g. Increased skills, new employment opportunities, increased incomes in the agricultural sector etc</a:t>
                      </a:r>
                      <a:r>
                        <a:rPr lang="en-US" sz="1800" i="1" kern="1200" dirty="0">
                          <a:solidFill>
                            <a:schemeClr val="dk1"/>
                          </a:solidFill>
                          <a:effectLst/>
                          <a:latin typeface="+mn-lt"/>
                          <a:ea typeface="+mn-ea"/>
                          <a:cs typeface="+mn-cs"/>
                        </a:rPr>
                        <a:t>.</a:t>
                      </a:r>
                      <a:r>
                        <a:rPr lang="en-US" sz="1800" kern="1200" dirty="0">
                          <a:solidFill>
                            <a:schemeClr val="dk1"/>
                          </a:solidFill>
                          <a:effectLst/>
                          <a:latin typeface="+mn-lt"/>
                          <a:ea typeface="+mn-ea"/>
                          <a:cs typeface="+mn-cs"/>
                        </a:rPr>
                        <a:t> Reflect back on your Theory of Change in Step 2, and the purpose and focus defined in Step 3. This might be guided by pre-defined policy objectives. </a:t>
                      </a:r>
                    </a:p>
                  </a:txBody>
                  <a:tcPr/>
                </a:tc>
                <a:tc>
                  <a:txBody>
                    <a:bodyPr/>
                    <a:lstStyle/>
                    <a:p>
                      <a:r>
                        <a:rPr lang="en-US" sz="1800" b="1" kern="1200" dirty="0">
                          <a:solidFill>
                            <a:schemeClr val="dk1"/>
                          </a:solidFill>
                          <a:effectLst/>
                          <a:latin typeface="+mn-lt"/>
                          <a:ea typeface="+mn-ea"/>
                          <a:cs typeface="+mn-cs"/>
                        </a:rPr>
                        <a:t>Outcome </a:t>
                      </a:r>
                      <a:endParaRPr lang="en-US" dirty="0"/>
                    </a:p>
                  </a:txBody>
                  <a:tcPr/>
                </a:tc>
                <a:extLst>
                  <a:ext uri="{0D108BD9-81ED-4DB2-BD59-A6C34878D82A}">
                    <a16:rowId xmlns:a16="http://schemas.microsoft.com/office/drawing/2014/main" xmlns="" val="10002"/>
                  </a:ext>
                </a:extLst>
              </a:tr>
            </a:tbl>
          </a:graphicData>
        </a:graphic>
      </p:graphicFrame>
      <p:sp>
        <p:nvSpPr>
          <p:cNvPr id="4" name="Title 1">
            <a:extLst>
              <a:ext uri="{FF2B5EF4-FFF2-40B4-BE49-F238E27FC236}">
                <a16:creationId xmlns:a16="http://schemas.microsoft.com/office/drawing/2014/main" xmlns="" id="{7F135A77-5C6D-4953-AB41-FB3E6B09BBBF}"/>
              </a:ext>
            </a:extLst>
          </p:cNvPr>
          <p:cNvSpPr txBox="1">
            <a:spLocks/>
          </p:cNvSpPr>
          <p:nvPr/>
        </p:nvSpPr>
        <p:spPr>
          <a:xfrm>
            <a:off x="141163" y="228600"/>
            <a:ext cx="11455340" cy="853633"/>
          </a:xfrm>
          <a:prstGeom prst="rect">
            <a:avLst/>
          </a:prstGeom>
        </p:spPr>
        <p:txBody>
          <a:bodyPr>
            <a:normAutofit fontScale="82500" lnSpcReduction="10000"/>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M&amp;E framework for adaptation in the agriculture sector</a:t>
            </a:r>
            <a:br>
              <a:rPr lang="en-GB" dirty="0"/>
            </a:br>
            <a:endParaRPr lang="en-GB" sz="2700" dirty="0"/>
          </a:p>
        </p:txBody>
      </p:sp>
    </p:spTree>
    <p:extLst>
      <p:ext uri="{BB962C8B-B14F-4D97-AF65-F5344CB8AC3E}">
        <p14:creationId xmlns:p14="http://schemas.microsoft.com/office/powerpoint/2010/main" val="186688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1303594"/>
              </p:ext>
            </p:extLst>
          </p:nvPr>
        </p:nvGraphicFramePr>
        <p:xfrm>
          <a:off x="165876" y="143121"/>
          <a:ext cx="11795464" cy="6561754"/>
        </p:xfrm>
        <a:graphic>
          <a:graphicData uri="http://schemas.openxmlformats.org/drawingml/2006/table">
            <a:tbl>
              <a:tblPr firstRow="1" bandRow="1">
                <a:tableStyleId>{00A15C55-8517-42AA-B614-E9B94910E393}</a:tableStyleId>
              </a:tblPr>
              <a:tblGrid>
                <a:gridCol w="10226156">
                  <a:extLst>
                    <a:ext uri="{9D8B030D-6E8A-4147-A177-3AD203B41FA5}">
                      <a16:colId xmlns:a16="http://schemas.microsoft.com/office/drawing/2014/main" xmlns="" val="20000"/>
                    </a:ext>
                  </a:extLst>
                </a:gridCol>
                <a:gridCol w="1569308">
                  <a:extLst>
                    <a:ext uri="{9D8B030D-6E8A-4147-A177-3AD203B41FA5}">
                      <a16:colId xmlns:a16="http://schemas.microsoft.com/office/drawing/2014/main" xmlns="" val="20001"/>
                    </a:ext>
                  </a:extLst>
                </a:gridCol>
              </a:tblGrid>
              <a:tr h="620843">
                <a:tc>
                  <a:txBody>
                    <a:bodyPr/>
                    <a:lstStyle/>
                    <a:p>
                      <a:r>
                        <a:rPr lang="en-US" sz="1800" b="1" kern="1200" dirty="0">
                          <a:solidFill>
                            <a:schemeClr val="lt1"/>
                          </a:solidFill>
                          <a:effectLst/>
                          <a:latin typeface="+mn-lt"/>
                          <a:ea typeface="+mn-ea"/>
                          <a:cs typeface="+mn-cs"/>
                        </a:rPr>
                        <a:t>Questions </a:t>
                      </a:r>
                      <a:endParaRPr lang="en-US" dirty="0"/>
                    </a:p>
                  </a:txBody>
                  <a:tcPr/>
                </a:tc>
                <a:tc>
                  <a:txBody>
                    <a:bodyPr/>
                    <a:lstStyle/>
                    <a:p>
                      <a:r>
                        <a:rPr lang="en-US" sz="1800" b="1" kern="1200" dirty="0">
                          <a:solidFill>
                            <a:schemeClr val="lt1"/>
                          </a:solidFill>
                          <a:effectLst/>
                          <a:latin typeface="+mn-lt"/>
                          <a:ea typeface="+mn-ea"/>
                          <a:cs typeface="+mn-cs"/>
                        </a:rPr>
                        <a:t>Results-based terminology </a:t>
                      </a:r>
                      <a:endParaRPr lang="en-US" dirty="0"/>
                    </a:p>
                  </a:txBody>
                  <a:tcPr/>
                </a:tc>
                <a:extLst>
                  <a:ext uri="{0D108BD9-81ED-4DB2-BD59-A6C34878D82A}">
                    <a16:rowId xmlns:a16="http://schemas.microsoft.com/office/drawing/2014/main" xmlns="" val="10000"/>
                  </a:ext>
                </a:extLst>
              </a:tr>
              <a:tr h="2217296">
                <a:tc>
                  <a:txBody>
                    <a:bodyPr/>
                    <a:lstStyle/>
                    <a:p>
                      <a:r>
                        <a:rPr lang="en-US" sz="1800" i="1" kern="1200" dirty="0">
                          <a:solidFill>
                            <a:schemeClr val="dk1"/>
                          </a:solidFill>
                          <a:effectLst/>
                          <a:latin typeface="+mn-lt"/>
                          <a:ea typeface="+mn-ea"/>
                          <a:cs typeface="+mn-cs"/>
                        </a:rPr>
                        <a:t>What are the things that need to be produced or provided through adaptation </a:t>
                      </a:r>
                      <a:r>
                        <a:rPr lang="en-US" sz="1800" i="1" kern="1200" dirty="0" err="1">
                          <a:solidFill>
                            <a:schemeClr val="dk1"/>
                          </a:solidFill>
                          <a:effectLst/>
                          <a:latin typeface="+mn-lt"/>
                          <a:ea typeface="+mn-ea"/>
                          <a:cs typeface="+mn-cs"/>
                        </a:rPr>
                        <a:t>programmes</a:t>
                      </a:r>
                      <a:r>
                        <a:rPr lang="en-US" sz="1800" i="1" kern="1200" dirty="0">
                          <a:solidFill>
                            <a:schemeClr val="dk1"/>
                          </a:solidFill>
                          <a:effectLst/>
                          <a:latin typeface="+mn-lt"/>
                          <a:ea typeface="+mn-ea"/>
                          <a:cs typeface="+mn-cs"/>
                        </a:rPr>
                        <a:t> or policies for you to achieve short-term and medium-term results? What are the things different stakeholders must provide? </a:t>
                      </a:r>
                      <a:endParaRPr lang="en-US"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Reflect on the specific products, capital goods, and services that result from a development intervention, e.g. number of people trained, number of workshops conducted, number of bridges build, tons of food produced etc.  This can include the direct results of policies and </a:t>
                      </a:r>
                      <a:r>
                        <a:rPr lang="en-US" sz="1800" kern="1200" dirty="0" err="1">
                          <a:solidFill>
                            <a:schemeClr val="dk1"/>
                          </a:solidFill>
                          <a:effectLst/>
                          <a:latin typeface="+mn-lt"/>
                          <a:ea typeface="+mn-ea"/>
                          <a:cs typeface="+mn-cs"/>
                        </a:rPr>
                        <a:t>programmes</a:t>
                      </a:r>
                      <a:r>
                        <a:rPr lang="en-US" sz="1800" kern="1200" dirty="0">
                          <a:solidFill>
                            <a:schemeClr val="dk1"/>
                          </a:solidFill>
                          <a:effectLst/>
                          <a:latin typeface="+mn-lt"/>
                          <a:ea typeface="+mn-ea"/>
                          <a:cs typeface="+mn-cs"/>
                        </a:rPr>
                        <a:t> you are working on to deliver your goals and outcomes.</a:t>
                      </a:r>
                    </a:p>
                  </a:txBody>
                  <a:tcPr/>
                </a:tc>
                <a:tc>
                  <a:txBody>
                    <a:bodyPr/>
                    <a:lstStyle/>
                    <a:p>
                      <a:r>
                        <a:rPr lang="en-US" sz="1800" b="1" kern="1200" dirty="0">
                          <a:solidFill>
                            <a:schemeClr val="dk1"/>
                          </a:solidFill>
                          <a:effectLst/>
                          <a:latin typeface="+mn-lt"/>
                          <a:ea typeface="+mn-ea"/>
                          <a:cs typeface="+mn-cs"/>
                        </a:rPr>
                        <a:t>Output </a:t>
                      </a:r>
                      <a:endParaRPr lang="en-US" dirty="0"/>
                    </a:p>
                  </a:txBody>
                  <a:tcPr/>
                </a:tc>
                <a:extLst>
                  <a:ext uri="{0D108BD9-81ED-4DB2-BD59-A6C34878D82A}">
                    <a16:rowId xmlns:a16="http://schemas.microsoft.com/office/drawing/2014/main" xmlns="" val="10001"/>
                  </a:ext>
                </a:extLst>
              </a:tr>
              <a:tr h="1152994">
                <a:tc>
                  <a:txBody>
                    <a:bodyPr/>
                    <a:lstStyle/>
                    <a:p>
                      <a:r>
                        <a:rPr lang="en-US" sz="1800" i="1" kern="1200" dirty="0">
                          <a:solidFill>
                            <a:schemeClr val="dk1"/>
                          </a:solidFill>
                          <a:effectLst/>
                          <a:latin typeface="+mn-lt"/>
                          <a:ea typeface="+mn-ea"/>
                          <a:cs typeface="+mn-cs"/>
                        </a:rPr>
                        <a:t>What needs to be done to produce these outputs? </a:t>
                      </a:r>
                      <a:endParaRPr lang="en-US" sz="1800" kern="1200" dirty="0">
                        <a:solidFill>
                          <a:schemeClr val="dk1"/>
                        </a:solidFill>
                        <a:effectLst/>
                        <a:latin typeface="+mn-lt"/>
                        <a:ea typeface="+mn-ea"/>
                        <a:cs typeface="+mn-cs"/>
                      </a:endParaRPr>
                    </a:p>
                    <a:p>
                      <a:r>
                        <a:rPr lang="en-US" sz="1800" i="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Reflect on the concrete actions and activities you will be undertaking, e.g. trainings on adaptation, planting of drought resistant varieties etc. </a:t>
                      </a:r>
                    </a:p>
                  </a:txBody>
                  <a:tcPr/>
                </a:tc>
                <a:tc>
                  <a:txBody>
                    <a:bodyPr/>
                    <a:lstStyle/>
                    <a:p>
                      <a:r>
                        <a:rPr lang="en-US" sz="1800" b="1" kern="1200" dirty="0">
                          <a:solidFill>
                            <a:schemeClr val="dk1"/>
                          </a:solidFill>
                          <a:effectLst/>
                          <a:latin typeface="+mn-lt"/>
                          <a:ea typeface="+mn-ea"/>
                          <a:cs typeface="+mn-cs"/>
                        </a:rPr>
                        <a:t> Activities </a:t>
                      </a:r>
                      <a:endParaRPr lang="en-US" dirty="0"/>
                    </a:p>
                  </a:txBody>
                  <a:tcPr/>
                </a:tc>
                <a:extLst>
                  <a:ext uri="{0D108BD9-81ED-4DB2-BD59-A6C34878D82A}">
                    <a16:rowId xmlns:a16="http://schemas.microsoft.com/office/drawing/2014/main" xmlns="" val="10002"/>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What are the ﬁnancial, human, and material resources needed for the development intervention? </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Inputs </a:t>
                      </a:r>
                      <a:endParaRPr lang="en-US" dirty="0"/>
                    </a:p>
                  </a:txBody>
                  <a:tcPr/>
                </a:tc>
                <a:extLst>
                  <a:ext uri="{0D108BD9-81ED-4DB2-BD59-A6C34878D82A}">
                    <a16:rowId xmlns:a16="http://schemas.microsoft.com/office/drawing/2014/main" xmlns="" val="10003"/>
                  </a:ext>
                </a:extLst>
              </a:tr>
              <a:tr h="583397">
                <a:tc>
                  <a:txBody>
                    <a:bodyPr/>
                    <a:lstStyle/>
                    <a:p>
                      <a:r>
                        <a:rPr lang="en-US" sz="1800" i="1" kern="1200" dirty="0">
                          <a:solidFill>
                            <a:schemeClr val="dk1"/>
                          </a:solidFill>
                          <a:effectLst/>
                          <a:latin typeface="+mn-lt"/>
                          <a:ea typeface="+mn-ea"/>
                          <a:cs typeface="+mn-cs"/>
                        </a:rPr>
                        <a:t>How will we know if we are on track to achieve what we planned?</a:t>
                      </a:r>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Indicators </a:t>
                      </a:r>
                      <a:endParaRPr lang="en-US" dirty="0"/>
                    </a:p>
                  </a:txBody>
                  <a:tcPr/>
                </a:tc>
                <a:extLst>
                  <a:ext uri="{0D108BD9-81ED-4DB2-BD59-A6C34878D82A}">
                    <a16:rowId xmlns:a16="http://schemas.microsoft.com/office/drawing/2014/main" xmlns="" val="10004"/>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What is the level of change we want to see and by when? </a:t>
                      </a:r>
                      <a:endParaRPr lang="en-GB"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txBody>
                  <a:tcPr/>
                </a:tc>
                <a:tc>
                  <a:txBody>
                    <a:bodyPr/>
                    <a:lstStyle/>
                    <a:p>
                      <a:r>
                        <a:rPr lang="en-US" b="1" dirty="0">
                          <a:solidFill>
                            <a:schemeClr val="tx1"/>
                          </a:solidFill>
                        </a:rPr>
                        <a:t>Baseline and targets </a:t>
                      </a:r>
                    </a:p>
                  </a:txBody>
                  <a:tcPr/>
                </a:tc>
                <a:extLst>
                  <a:ext uri="{0D108BD9-81ED-4DB2-BD59-A6C34878D82A}">
                    <a16:rowId xmlns:a16="http://schemas.microsoft.com/office/drawing/2014/main" xmlns="" val="596223163"/>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What information do we need to measure progress? </a:t>
                      </a:r>
                      <a:r>
                        <a:rPr lang="en-US" sz="1800" i="1" kern="1200">
                          <a:solidFill>
                            <a:schemeClr val="dk1"/>
                          </a:solidFill>
                          <a:effectLst/>
                          <a:latin typeface="+mn-lt"/>
                          <a:ea typeface="+mn-ea"/>
                          <a:cs typeface="+mn-cs"/>
                        </a:rPr>
                        <a:t>How will we obtain this information? </a:t>
                      </a:r>
                      <a:endParaRPr lang="en-US" sz="1800" kern="120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txBody>
                  <a:tcPr/>
                </a:tc>
                <a:tc>
                  <a:txBody>
                    <a:bodyPr/>
                    <a:lstStyle/>
                    <a:p>
                      <a:r>
                        <a:rPr lang="en-US" sz="1800" b="1" kern="1200" dirty="0">
                          <a:solidFill>
                            <a:schemeClr val="dk1"/>
                          </a:solidFill>
                          <a:effectLst/>
                          <a:latin typeface="+mn-lt"/>
                          <a:ea typeface="+mn-ea"/>
                          <a:cs typeface="+mn-cs"/>
                        </a:rPr>
                        <a:t>Means of verification </a:t>
                      </a: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9803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C2D6F-9F97-43CC-9932-57B31514FCC3}"/>
              </a:ext>
            </a:extLst>
          </p:cNvPr>
          <p:cNvSpPr>
            <a:spLocks noGrp="1"/>
          </p:cNvSpPr>
          <p:nvPr>
            <p:ph type="title"/>
          </p:nvPr>
        </p:nvSpPr>
        <p:spPr/>
        <p:txBody>
          <a:bodyPr>
            <a:normAutofit fontScale="90000"/>
          </a:bodyPr>
          <a:lstStyle/>
          <a:p>
            <a:r>
              <a:rPr lang="en-US" dirty="0"/>
              <a:t>Adaptation M&amp;E Guidance and tools </a:t>
            </a:r>
            <a:endParaRPr lang="en-GB" dirty="0"/>
          </a:p>
        </p:txBody>
      </p:sp>
    </p:spTree>
    <p:extLst>
      <p:ext uri="{BB962C8B-B14F-4D97-AF65-F5344CB8AC3E}">
        <p14:creationId xmlns:p14="http://schemas.microsoft.com/office/powerpoint/2010/main" val="5413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CFA31-BF15-4569-B82D-970F2DACD50C}"/>
              </a:ext>
            </a:extLst>
          </p:cNvPr>
          <p:cNvSpPr>
            <a:spLocks noGrp="1"/>
          </p:cNvSpPr>
          <p:nvPr>
            <p:ph type="title"/>
          </p:nvPr>
        </p:nvSpPr>
        <p:spPr>
          <a:xfrm>
            <a:off x="0" y="217180"/>
            <a:ext cx="11045545" cy="716177"/>
          </a:xfrm>
        </p:spPr>
        <p:txBody>
          <a:bodyPr>
            <a:noAutofit/>
          </a:bodyPr>
          <a:lstStyle/>
          <a:p>
            <a:pPr lvl="1"/>
            <a:r>
              <a:rPr lang="en-US" sz="4000" kern="1200" dirty="0">
                <a:solidFill>
                  <a:schemeClr val="tx2"/>
                </a:solidFill>
                <a:latin typeface="Segoe UI" panose="020B0502040204020203" pitchFamily="34" charset="0"/>
                <a:ea typeface="+mj-ea"/>
                <a:cs typeface="Segoe UI" panose="020B0502040204020203" pitchFamily="34" charset="0"/>
              </a:rPr>
              <a:t>Adaptation M&amp;E Guidance and tools </a:t>
            </a:r>
          </a:p>
        </p:txBody>
      </p:sp>
      <p:sp>
        <p:nvSpPr>
          <p:cNvPr id="3" name="Content Placeholder 2">
            <a:extLst>
              <a:ext uri="{FF2B5EF4-FFF2-40B4-BE49-F238E27FC236}">
                <a16:creationId xmlns="" xmlns:a16="http://schemas.microsoft.com/office/drawing/2014/main" id="{4586C3F2-4CCE-4902-A965-830FBEE9FE2C}"/>
              </a:ext>
            </a:extLst>
          </p:cNvPr>
          <p:cNvSpPr>
            <a:spLocks noGrp="1"/>
          </p:cNvSpPr>
          <p:nvPr>
            <p:ph idx="1"/>
          </p:nvPr>
        </p:nvSpPr>
        <p:spPr>
          <a:xfrm>
            <a:off x="0" y="933358"/>
            <a:ext cx="8353168" cy="5751648"/>
          </a:xfrm>
        </p:spPr>
        <p:txBody>
          <a:bodyPr>
            <a:normAutofit/>
          </a:bodyPr>
          <a:lstStyle/>
          <a:p>
            <a:pPr lvl="0"/>
            <a:r>
              <a:rPr lang="en-US" dirty="0" smtClean="0"/>
              <a:t>FAO and UNDP. 2019. Strengthening M&amp;E for adaptation planning in the agriculture sectors</a:t>
            </a:r>
            <a:r>
              <a:rPr lang="en-US" dirty="0" smtClean="0"/>
              <a:t>.</a:t>
            </a:r>
          </a:p>
          <a:p>
            <a:pPr marL="395288" lvl="0" indent="0">
              <a:buNone/>
            </a:pPr>
            <a:r>
              <a:rPr lang="en-US" dirty="0">
                <a:hlinkClick r:id="rId3"/>
              </a:rPr>
              <a:t>http://www.fao.org/in-action/naps/overview/programme-activities/monitoring-and-evaluation/en/</a:t>
            </a:r>
            <a:endParaRPr lang="en-US" dirty="0"/>
          </a:p>
          <a:p>
            <a:pPr lvl="0"/>
            <a:r>
              <a:rPr lang="en-US" dirty="0"/>
              <a:t>Adaptation Committee (2016). Inventory of ongoing M&amp;E work of adaptation prepared under the Nairobi work </a:t>
            </a:r>
            <a:r>
              <a:rPr lang="en-US" dirty="0" err="1"/>
              <a:t>programme</a:t>
            </a:r>
            <a:r>
              <a:rPr lang="en-US" dirty="0"/>
              <a:t> </a:t>
            </a:r>
            <a:r>
              <a:rPr lang="en-US" dirty="0">
                <a:hlinkClick r:id="rId4"/>
              </a:rPr>
              <a:t>https://unfccc.int/files/adaptation/groups_committees/adaptation_committee/application/pdf/ac10_5b_m_and_e_.pdf</a:t>
            </a:r>
            <a:r>
              <a:rPr lang="en-US" dirty="0"/>
              <a:t> </a:t>
            </a:r>
            <a:endParaRPr lang="en-US" i="1" dirty="0"/>
          </a:p>
          <a:p>
            <a:pPr marL="395288" lvl="0" indent="0">
              <a:spcBef>
                <a:spcPts val="0"/>
              </a:spcBef>
              <a:buNone/>
            </a:pPr>
            <a:endParaRPr lang="en-GB" dirty="0">
              <a:solidFill>
                <a:schemeClr val="tx1"/>
              </a:solidFill>
            </a:endParaRPr>
          </a:p>
        </p:txBody>
      </p:sp>
      <p:pic>
        <p:nvPicPr>
          <p:cNvPr id="8" name="Picture 7"/>
          <p:cNvPicPr>
            <a:picLocks noChangeAspect="1"/>
          </p:cNvPicPr>
          <p:nvPr/>
        </p:nvPicPr>
        <p:blipFill>
          <a:blip r:embed="rId5"/>
          <a:stretch>
            <a:fillRect/>
          </a:stretch>
        </p:blipFill>
        <p:spPr>
          <a:xfrm>
            <a:off x="179295" y="5080529"/>
            <a:ext cx="11761780" cy="1777471"/>
          </a:xfrm>
          <a:prstGeom prst="rect">
            <a:avLst/>
          </a:prstGeom>
        </p:spPr>
      </p:pic>
      <p:pic>
        <p:nvPicPr>
          <p:cNvPr id="5" name="Picture 4"/>
          <p:cNvPicPr>
            <a:picLocks noChangeAspect="1"/>
          </p:cNvPicPr>
          <p:nvPr/>
        </p:nvPicPr>
        <p:blipFill>
          <a:blip r:embed="rId6"/>
          <a:stretch>
            <a:fillRect/>
          </a:stretch>
        </p:blipFill>
        <p:spPr>
          <a:xfrm>
            <a:off x="8353168" y="0"/>
            <a:ext cx="3767202" cy="4957202"/>
          </a:xfrm>
          <a:prstGeom prst="rect">
            <a:avLst/>
          </a:prstGeom>
        </p:spPr>
      </p:pic>
    </p:spTree>
    <p:extLst>
      <p:ext uri="{BB962C8B-B14F-4D97-AF65-F5344CB8AC3E}">
        <p14:creationId xmlns:p14="http://schemas.microsoft.com/office/powerpoint/2010/main" val="148513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0" y="217180"/>
            <a:ext cx="11045545" cy="716177"/>
          </a:xfrm>
        </p:spPr>
        <p:txBody>
          <a:bodyPr>
            <a:noAutofit/>
          </a:bodyPr>
          <a:lstStyle/>
          <a:p>
            <a:pPr lvl="1"/>
            <a:r>
              <a:rPr lang="en-US" sz="4000" kern="1200" dirty="0">
                <a:solidFill>
                  <a:schemeClr val="tx2"/>
                </a:solidFill>
                <a:latin typeface="Segoe UI" panose="020B0502040204020203" pitchFamily="34" charset="0"/>
                <a:ea typeface="+mj-ea"/>
                <a:cs typeface="Segoe UI" panose="020B0502040204020203" pitchFamily="34" charset="0"/>
              </a:rPr>
              <a:t>Adaptation M&amp;E Guidance and tools </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1" y="1183088"/>
            <a:ext cx="6536724" cy="5501917"/>
          </a:xfrm>
        </p:spPr>
        <p:txBody>
          <a:bodyPr>
            <a:normAutofit/>
          </a:bodyPr>
          <a:lstStyle/>
          <a:p>
            <a:pPr lvl="0"/>
            <a:r>
              <a:rPr lang="en-US" dirty="0"/>
              <a:t>GIZ and IISD (2015), </a:t>
            </a:r>
            <a:r>
              <a:rPr lang="en-US" i="1" dirty="0"/>
              <a:t>Developing national adaptation M&amp;E systems: A guidebook </a:t>
            </a:r>
            <a:r>
              <a:rPr lang="en-US" i="1" dirty="0">
                <a:hlinkClick r:id="rId3"/>
              </a:rPr>
              <a:t>http://www.adaptationcommunity.net/?wpfb_dl=268</a:t>
            </a:r>
            <a:r>
              <a:rPr lang="en-US" i="1" dirty="0"/>
              <a:t> </a:t>
            </a:r>
            <a:endParaRPr lang="en-GB" dirty="0">
              <a:solidFill>
                <a:schemeClr val="tx1"/>
              </a:solidFill>
            </a:endParaRPr>
          </a:p>
          <a:p>
            <a:pPr lvl="0">
              <a:spcAft>
                <a:spcPts val="0"/>
              </a:spcAft>
            </a:pPr>
            <a:r>
              <a:rPr lang="en-US" dirty="0"/>
              <a:t>OECD (2015b), </a:t>
            </a:r>
            <a:r>
              <a:rPr lang="en-US" i="1" dirty="0"/>
              <a:t>National Climate Change Adaptation: </a:t>
            </a:r>
          </a:p>
          <a:p>
            <a:pPr marL="395288" lvl="0" indent="0">
              <a:spcBef>
                <a:spcPts val="0"/>
              </a:spcBef>
              <a:buNone/>
            </a:pPr>
            <a:r>
              <a:rPr lang="en-US" i="1" dirty="0"/>
              <a:t>Emerging Practices in M&amp;E </a:t>
            </a:r>
            <a:r>
              <a:rPr lang="en-GB" dirty="0">
                <a:solidFill>
                  <a:schemeClr val="tx1"/>
                </a:solidFill>
              </a:rPr>
              <a:t>Sectoral </a:t>
            </a:r>
          </a:p>
          <a:p>
            <a:pPr marL="395288" lvl="0" indent="0">
              <a:spcBef>
                <a:spcPts val="0"/>
              </a:spcBef>
              <a:buNone/>
            </a:pPr>
            <a:r>
              <a:rPr lang="en-GB" dirty="0">
                <a:solidFill>
                  <a:schemeClr val="tx1"/>
                </a:solidFill>
                <a:hlinkClick r:id="rId4"/>
              </a:rPr>
              <a:t>http://www.oecd-ilibrary.org/environment/national-climate-change-adaptation_9789264229679-en</a:t>
            </a:r>
            <a:r>
              <a:rPr lang="en-GB" dirty="0">
                <a:solidFill>
                  <a:schemeClr val="tx1"/>
                </a:solidFill>
              </a:rPr>
              <a:t> </a:t>
            </a:r>
          </a:p>
          <a:p>
            <a:pPr marL="395288" indent="-342900">
              <a:spcBef>
                <a:spcPts val="1200"/>
              </a:spcBef>
            </a:pPr>
            <a:r>
              <a:rPr lang="en-US" dirty="0"/>
              <a:t>GIZ and IISD (2013), </a:t>
            </a:r>
            <a:r>
              <a:rPr lang="en-US" i="1" dirty="0"/>
              <a:t>M&amp;E Adaptation at Aggregated Levels: A Comparative Analysis of Ten Systems. </a:t>
            </a:r>
            <a:r>
              <a:rPr lang="en-US" i="1" dirty="0">
                <a:hlinkClick r:id="rId5"/>
              </a:rPr>
              <a:t>https://www.climate-eval.org/sites/default/files/blogs/GIZ_2013-M%2BE_of_Adaptation_Comparative_analysis.pdf</a:t>
            </a:r>
            <a:r>
              <a:rPr lang="en-US" i="1" dirty="0"/>
              <a:t>  </a:t>
            </a:r>
            <a:endParaRPr lang="en-GB" dirty="0">
              <a:solidFill>
                <a:schemeClr val="tx1"/>
              </a:solidFill>
            </a:endParaRPr>
          </a:p>
          <a:p>
            <a:pPr marL="395288" lvl="0" indent="0">
              <a:spcBef>
                <a:spcPts val="0"/>
              </a:spcBef>
              <a:buNone/>
            </a:pPr>
            <a:endParaRPr lang="en-GB" dirty="0">
              <a:solidFill>
                <a:schemeClr val="tx1"/>
              </a:solidFill>
            </a:endParaRPr>
          </a:p>
        </p:txBody>
      </p:sp>
      <p:pic>
        <p:nvPicPr>
          <p:cNvPr id="5" name="Picture 4"/>
          <p:cNvPicPr>
            <a:picLocks noChangeAspect="1"/>
          </p:cNvPicPr>
          <p:nvPr/>
        </p:nvPicPr>
        <p:blipFill>
          <a:blip r:embed="rId6"/>
          <a:stretch>
            <a:fillRect/>
          </a:stretch>
        </p:blipFill>
        <p:spPr>
          <a:xfrm>
            <a:off x="8404705" y="0"/>
            <a:ext cx="3688441" cy="3781168"/>
          </a:xfrm>
          <a:prstGeom prst="rect">
            <a:avLst/>
          </a:prstGeom>
        </p:spPr>
      </p:pic>
      <p:pic>
        <p:nvPicPr>
          <p:cNvPr id="6" name="Picture 5"/>
          <p:cNvPicPr>
            <a:picLocks noChangeAspect="1"/>
          </p:cNvPicPr>
          <p:nvPr/>
        </p:nvPicPr>
        <p:blipFill>
          <a:blip r:embed="rId7"/>
          <a:stretch>
            <a:fillRect/>
          </a:stretch>
        </p:blipFill>
        <p:spPr>
          <a:xfrm>
            <a:off x="9465277" y="3806029"/>
            <a:ext cx="2726724" cy="3051971"/>
          </a:xfrm>
          <a:prstGeom prst="rect">
            <a:avLst/>
          </a:prstGeom>
        </p:spPr>
      </p:pic>
      <p:pic>
        <p:nvPicPr>
          <p:cNvPr id="7" name="Picture 6"/>
          <p:cNvPicPr>
            <a:picLocks noChangeAspect="1"/>
          </p:cNvPicPr>
          <p:nvPr/>
        </p:nvPicPr>
        <p:blipFill>
          <a:blip r:embed="rId8"/>
          <a:stretch>
            <a:fillRect/>
          </a:stretch>
        </p:blipFill>
        <p:spPr>
          <a:xfrm>
            <a:off x="6722077" y="3204909"/>
            <a:ext cx="2431144" cy="3566593"/>
          </a:xfrm>
          <a:prstGeom prst="rect">
            <a:avLst/>
          </a:prstGeom>
        </p:spPr>
      </p:pic>
    </p:spTree>
    <p:extLst>
      <p:ext uri="{BB962C8B-B14F-4D97-AF65-F5344CB8AC3E}">
        <p14:creationId xmlns:p14="http://schemas.microsoft.com/office/powerpoint/2010/main" val="34771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2" y="645641"/>
            <a:ext cx="10700951" cy="747584"/>
          </a:xfrm>
        </p:spPr>
        <p:txBody>
          <a:bodyPr>
            <a:normAutofit/>
          </a:bodyPr>
          <a:lstStyle/>
          <a:p>
            <a:r>
              <a:rPr lang="en-US" dirty="0">
                <a:solidFill>
                  <a:schemeClr val="tx1"/>
                </a:solidFill>
              </a:rPr>
              <a:t>Tools to Measure Performance</a:t>
            </a:r>
          </a:p>
        </p:txBody>
      </p:sp>
      <p:sp>
        <p:nvSpPr>
          <p:cNvPr id="3" name="Content Placeholder 2"/>
          <p:cNvSpPr>
            <a:spLocks noGrp="1"/>
          </p:cNvSpPr>
          <p:nvPr>
            <p:ph idx="1"/>
          </p:nvPr>
        </p:nvSpPr>
        <p:spPr>
          <a:xfrm>
            <a:off x="148282" y="1798945"/>
            <a:ext cx="11281718" cy="4374291"/>
          </a:xfrm>
        </p:spPr>
        <p:txBody>
          <a:bodyPr/>
          <a:lstStyle/>
          <a:p>
            <a:pPr marL="0" indent="0">
              <a:buNone/>
            </a:pPr>
            <a:r>
              <a:rPr lang="en-GB" b="1" dirty="0"/>
              <a:t>There are a variety of tools to capture data on adaptation</a:t>
            </a:r>
          </a:p>
          <a:p>
            <a:r>
              <a:rPr lang="en-GB" b="1" dirty="0"/>
              <a:t>CARE Climate Vulnerability and Capacity Analysis</a:t>
            </a:r>
          </a:p>
          <a:p>
            <a:r>
              <a:rPr lang="en-GB" b="1" dirty="0"/>
              <a:t>Community-based Risk Screening Tool Adaptation and Livelihoods - CRISTAL</a:t>
            </a:r>
          </a:p>
          <a:p>
            <a:r>
              <a:rPr lang="en-US" b="1" dirty="0"/>
              <a:t>Climate Change and Environmental Degradation Risk and Adaptation Assessment (CEDRA)</a:t>
            </a:r>
          </a:p>
          <a:p>
            <a:r>
              <a:rPr lang="en-US" b="1" dirty="0"/>
              <a:t>Framework of milestones and indicators for community-based adaptation (CBA)</a:t>
            </a:r>
          </a:p>
          <a:p>
            <a:r>
              <a:rPr lang="en-US" b="1" dirty="0"/>
              <a:t>Climate Context Monitoring Tool </a:t>
            </a:r>
          </a:p>
          <a:p>
            <a:r>
              <a:rPr lang="en-US" b="1" dirty="0"/>
              <a:t>National Adaptive Capacity (NAC) Framework</a:t>
            </a:r>
          </a:p>
          <a:p>
            <a:endParaRPr lang="en-US" b="1" dirty="0"/>
          </a:p>
          <a:p>
            <a:endParaRPr lang="en-US" dirty="0">
              <a:solidFill>
                <a:schemeClr val="tx2">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148282" y="5562125"/>
            <a:ext cx="2748946" cy="1276539"/>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Captures Data on Climatic Variability</a:t>
            </a:r>
          </a:p>
        </p:txBody>
      </p:sp>
      <p:cxnSp>
        <p:nvCxnSpPr>
          <p:cNvPr id="6" name="Straight Arrow Connector 5"/>
          <p:cNvCxnSpPr/>
          <p:nvPr/>
        </p:nvCxnSpPr>
        <p:spPr>
          <a:xfrm>
            <a:off x="3052120" y="6200395"/>
            <a:ext cx="75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29358" y="5589286"/>
            <a:ext cx="3385996" cy="1222218"/>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Records Adaptive Investment at farm level</a:t>
            </a:r>
          </a:p>
        </p:txBody>
      </p:sp>
      <p:cxnSp>
        <p:nvCxnSpPr>
          <p:cNvPr id="8" name="Straight Arrow Connector 7"/>
          <p:cNvCxnSpPr/>
          <p:nvPr/>
        </p:nvCxnSpPr>
        <p:spPr>
          <a:xfrm>
            <a:off x="7425148" y="6202473"/>
            <a:ext cx="995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640617" y="5534967"/>
            <a:ext cx="3512701" cy="1276539"/>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Information is then aggregated for district or agro-ecological zone and analysed to attribute performance to CC or other risks</a:t>
            </a:r>
          </a:p>
        </p:txBody>
      </p:sp>
    </p:spTree>
    <p:extLst>
      <p:ext uri="{BB962C8B-B14F-4D97-AF65-F5344CB8AC3E}">
        <p14:creationId xmlns:p14="http://schemas.microsoft.com/office/powerpoint/2010/main" val="58035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AF399-80C1-4525-A549-C47045E560F3}"/>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xmlns="" id="{CC180C6D-9270-4E7A-8139-7BC4C55EE7E9}"/>
              </a:ext>
            </a:extLst>
          </p:cNvPr>
          <p:cNvSpPr>
            <a:spLocks noGrp="1"/>
          </p:cNvSpPr>
          <p:nvPr>
            <p:ph idx="1"/>
          </p:nvPr>
        </p:nvSpPr>
        <p:spPr>
          <a:xfrm>
            <a:off x="1248033" y="1544594"/>
            <a:ext cx="9601200" cy="3581400"/>
          </a:xfrm>
        </p:spPr>
        <p:txBody>
          <a:bodyPr>
            <a:normAutofit/>
          </a:bodyPr>
          <a:lstStyle/>
          <a:p>
            <a:r>
              <a:rPr lang="en-GB" dirty="0"/>
              <a:t>Design a draft adaptation M&amp;E Framework for the agriculture sector</a:t>
            </a:r>
          </a:p>
          <a:p>
            <a:endParaRPr lang="en-GB" dirty="0"/>
          </a:p>
          <a:p>
            <a:pPr marL="0" indent="0">
              <a:buNone/>
            </a:pPr>
            <a:r>
              <a:rPr lang="en-GB" sz="4400" dirty="0">
                <a:latin typeface="Segoe UI" panose="020B0502040204020203" pitchFamily="34" charset="0"/>
                <a:ea typeface="+mj-ea"/>
                <a:cs typeface="Segoe UI" panose="020B0502040204020203" pitchFamily="34" charset="0"/>
              </a:rPr>
              <a:t>Inputs</a:t>
            </a:r>
          </a:p>
          <a:p>
            <a:pPr lvl="0"/>
            <a:r>
              <a:rPr lang="en-GB" dirty="0"/>
              <a:t>Theory of Change, purpose and focus (Module 4) </a:t>
            </a:r>
            <a:endParaRPr lang="en-US" dirty="0"/>
          </a:p>
          <a:p>
            <a:pPr lvl="0"/>
            <a:r>
              <a:rPr lang="en-GB" dirty="0"/>
              <a:t>Adaptation M&amp;E Guidance and tools</a:t>
            </a:r>
            <a:endParaRPr lang="en-US" dirty="0"/>
          </a:p>
          <a:p>
            <a:pPr lvl="0"/>
            <a:r>
              <a:rPr lang="en-GB" dirty="0"/>
              <a:t>M&amp;E Framework templates </a:t>
            </a:r>
            <a:endParaRPr lang="en-US" dirty="0"/>
          </a:p>
          <a:p>
            <a:r>
              <a:rPr lang="en-GB" dirty="0"/>
              <a:t>M&amp;E Framework example from a NAP-Ag Programme Country </a:t>
            </a:r>
          </a:p>
        </p:txBody>
      </p:sp>
    </p:spTree>
    <p:extLst>
      <p:ext uri="{BB962C8B-B14F-4D97-AF65-F5344CB8AC3E}">
        <p14:creationId xmlns:p14="http://schemas.microsoft.com/office/powerpoint/2010/main" val="78937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2" y="271849"/>
            <a:ext cx="10700951" cy="747584"/>
          </a:xfrm>
        </p:spPr>
        <p:txBody>
          <a:bodyPr>
            <a:normAutofit fontScale="90000"/>
          </a:bodyPr>
          <a:lstStyle/>
          <a:p>
            <a:r>
              <a:rPr lang="en-US" dirty="0">
                <a:solidFill>
                  <a:schemeClr val="tx1"/>
                </a:solidFill>
              </a:rPr>
              <a:t>Community-based risk screening tool</a:t>
            </a:r>
            <a:br>
              <a:rPr lang="en-US" dirty="0">
                <a:solidFill>
                  <a:schemeClr val="tx1"/>
                </a:solidFill>
              </a:rPr>
            </a:br>
            <a:r>
              <a:rPr lang="en-US" dirty="0">
                <a:solidFill>
                  <a:schemeClr val="tx1"/>
                </a:solidFill>
              </a:rPr>
              <a:t>Adaptation and Livelihood </a:t>
            </a:r>
          </a:p>
        </p:txBody>
      </p:sp>
      <p:pic>
        <p:nvPicPr>
          <p:cNvPr id="4" name="Picture 3"/>
          <p:cNvPicPr>
            <a:picLocks noChangeAspect="1"/>
          </p:cNvPicPr>
          <p:nvPr/>
        </p:nvPicPr>
        <p:blipFill>
          <a:blip r:embed="rId3"/>
          <a:stretch>
            <a:fillRect/>
          </a:stretch>
        </p:blipFill>
        <p:spPr>
          <a:xfrm>
            <a:off x="9105955" y="271849"/>
            <a:ext cx="2998482" cy="3583459"/>
          </a:xfrm>
          <a:prstGeom prst="rect">
            <a:avLst/>
          </a:prstGeom>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1" y="1444728"/>
            <a:ext cx="8291383" cy="541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61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a:bodyPr>
          <a:lstStyle/>
          <a:p>
            <a:r>
              <a:rPr lang="en-GB" dirty="0"/>
              <a:t>Summary of the session</a:t>
            </a:r>
          </a:p>
        </p:txBody>
      </p:sp>
    </p:spTree>
    <p:extLst>
      <p:ext uri="{BB962C8B-B14F-4D97-AF65-F5344CB8AC3E}">
        <p14:creationId xmlns:p14="http://schemas.microsoft.com/office/powerpoint/2010/main" val="308934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9C7C2-37B1-4B07-99AF-CF77AD8A219A}"/>
              </a:ext>
            </a:extLst>
          </p:cNvPr>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Cordia New" panose="020B0304020202020204" pitchFamily="34" charset="-34"/>
              </a:rPr>
              <a:t>Designing an M&amp;E framework and plan for adaptation in the agriculture sectors </a:t>
            </a:r>
            <a:endParaRPr lang="en-GB" dirty="0"/>
          </a:p>
        </p:txBody>
      </p:sp>
      <p:graphicFrame>
        <p:nvGraphicFramePr>
          <p:cNvPr id="4" name="Content Placeholder 3">
            <a:extLst>
              <a:ext uri="{FF2B5EF4-FFF2-40B4-BE49-F238E27FC236}">
                <a16:creationId xmlns:a16="http://schemas.microsoft.com/office/drawing/2014/main" xmlns="" id="{2FF61A55-65AB-4CF4-B09A-61D17A97BD19}"/>
              </a:ext>
            </a:extLst>
          </p:cNvPr>
          <p:cNvGraphicFramePr>
            <a:graphicFrameLocks noGrp="1"/>
          </p:cNvGraphicFramePr>
          <p:nvPr>
            <p:ph idx="1"/>
            <p:extLst/>
          </p:nvPr>
        </p:nvGraphicFramePr>
        <p:xfrm>
          <a:off x="1224115" y="2330245"/>
          <a:ext cx="10404987" cy="4377794"/>
        </p:xfrm>
        <a:graphic>
          <a:graphicData uri="http://schemas.openxmlformats.org/drawingml/2006/table">
            <a:tbl>
              <a:tblPr firstRow="1" firstCol="1" bandRow="1"/>
              <a:tblGrid>
                <a:gridCol w="1728724">
                  <a:extLst>
                    <a:ext uri="{9D8B030D-6E8A-4147-A177-3AD203B41FA5}">
                      <a16:colId xmlns:a16="http://schemas.microsoft.com/office/drawing/2014/main" xmlns="" val="3971055440"/>
                    </a:ext>
                  </a:extLst>
                </a:gridCol>
                <a:gridCol w="8676263">
                  <a:extLst>
                    <a:ext uri="{9D8B030D-6E8A-4147-A177-3AD203B41FA5}">
                      <a16:colId xmlns:a16="http://schemas.microsoft.com/office/drawing/2014/main" xmlns="" val="2999236630"/>
                    </a:ext>
                  </a:extLst>
                </a:gridCol>
              </a:tblGrid>
              <a:tr h="559456">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Step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Understanding the policy context</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9603372"/>
                  </a:ext>
                </a:extLst>
              </a:tr>
              <a:tr h="603641">
                <a:tc>
                  <a:txBody>
                    <a:bodyPr/>
                    <a:lstStyle/>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Step 2. </a:t>
                      </a:r>
                    </a:p>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solidFill>
                            <a:schemeClr val="tx1"/>
                          </a:solidFill>
                          <a:effectLst/>
                          <a:latin typeface="Calibri" panose="020F0502020204030204" pitchFamily="34" charset="0"/>
                          <a:ea typeface="Calibri" panose="020F0502020204030204" pitchFamily="34" charset="0"/>
                          <a:cs typeface="Cordia New" panose="020B0304020202020204" pitchFamily="34" charset="-34"/>
                        </a:rPr>
                        <a:t>Developing a shared understanding of the adaptation challenge, goals and the theory of change behind integrating adaptation in the agriculture sector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0063029"/>
                  </a:ext>
                </a:extLst>
              </a:tr>
              <a:tr h="559456">
                <a:tc>
                  <a:txBody>
                    <a:bodyPr/>
                    <a:lstStyle/>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Step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Defining the purpose and focus of the M&amp;E framework </a:t>
                      </a:r>
                    </a:p>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913782"/>
                  </a:ext>
                </a:extLst>
              </a:tr>
              <a:tr h="559456">
                <a:tc>
                  <a:txBody>
                    <a:bodyPr/>
                    <a:lstStyle/>
                    <a:p>
                      <a:pPr>
                        <a:lnSpc>
                          <a:spcPct val="107000"/>
                        </a:lnSpc>
                        <a:spcAft>
                          <a:spcPts val="0"/>
                        </a:spcAft>
                      </a:pPr>
                      <a:r>
                        <a:rPr lang="en-GB" sz="1800" b="1">
                          <a:solidFill>
                            <a:srgbClr val="FF0000"/>
                          </a:solidFill>
                          <a:effectLst/>
                          <a:latin typeface="Calibri" panose="020F0502020204030204" pitchFamily="34" charset="0"/>
                          <a:ea typeface="Calibri" panose="020F0502020204030204" pitchFamily="34" charset="0"/>
                          <a:cs typeface="Cordia New" panose="020B0304020202020204" pitchFamily="34" charset="-34"/>
                        </a:rPr>
                        <a:t>Step 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Developing an M&amp;E Framework for adaptation in the agriculture sector</a:t>
                      </a:r>
                    </a:p>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709850"/>
                  </a:ext>
                </a:extLst>
              </a:tr>
              <a:tr h="559456">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Identifying indicators to track adaptation in the agriculture sector</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4611672"/>
                  </a:ext>
                </a:extLst>
              </a:tr>
              <a:tr h="559456">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6. </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Identifying the sources and type of data and information required for each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7995709"/>
                  </a:ext>
                </a:extLst>
              </a:tr>
              <a:tr h="839183">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Operationalising M&amp;E for decision-making on adaptation in the agriculture sector</a:t>
                      </a:r>
                    </a:p>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9017871"/>
                  </a:ext>
                </a:extLst>
              </a:tr>
            </a:tbl>
          </a:graphicData>
        </a:graphic>
      </p:graphicFrame>
    </p:spTree>
    <p:extLst>
      <p:ext uri="{BB962C8B-B14F-4D97-AF65-F5344CB8AC3E}">
        <p14:creationId xmlns:p14="http://schemas.microsoft.com/office/powerpoint/2010/main" val="336823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a:xfrm>
            <a:off x="1136822" y="1301360"/>
            <a:ext cx="10290153" cy="2852737"/>
          </a:xfrm>
        </p:spPr>
        <p:txBody>
          <a:bodyPr>
            <a:normAutofit fontScale="90000"/>
          </a:bodyPr>
          <a:lstStyle/>
          <a:p>
            <a:r>
              <a:rPr lang="en-GB" dirty="0">
                <a:solidFill>
                  <a:schemeClr val="tx1"/>
                </a:solidFill>
              </a:rPr>
              <a:t>Concrete experience in developing an </a:t>
            </a:r>
            <a:r>
              <a:rPr lang="en-GB" dirty="0" err="1">
                <a:solidFill>
                  <a:schemeClr val="tx1"/>
                </a:solidFill>
              </a:rPr>
              <a:t>m&amp;E</a:t>
            </a:r>
            <a:r>
              <a:rPr lang="en-GB" dirty="0">
                <a:solidFill>
                  <a:schemeClr val="tx1"/>
                </a:solidFill>
              </a:rPr>
              <a:t> framework for the agriculture sector nap</a:t>
            </a:r>
          </a:p>
        </p:txBody>
      </p:sp>
    </p:spTree>
    <p:extLst>
      <p:ext uri="{BB962C8B-B14F-4D97-AF65-F5344CB8AC3E}">
        <p14:creationId xmlns:p14="http://schemas.microsoft.com/office/powerpoint/2010/main" val="81908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329409" y="401594"/>
            <a:ext cx="11088234" cy="1485900"/>
          </a:xfrm>
        </p:spPr>
        <p:txBody>
          <a:bodyPr>
            <a:normAutofit fontScale="90000"/>
          </a:bodyPr>
          <a:lstStyle/>
          <a:p>
            <a:r>
              <a:rPr lang="en-GB" dirty="0">
                <a:solidFill>
                  <a:schemeClr val="tx1"/>
                </a:solidFill>
              </a:rPr>
              <a:t>The process of developing Uganda Performance M&amp;E Framework for the agriculture sector NAP</a:t>
            </a:r>
            <a:endParaRPr lang="en-GB" sz="2000" dirty="0">
              <a:solidFill>
                <a:srgbClr val="FF0000"/>
              </a:solidFill>
            </a:endParaRPr>
          </a:p>
        </p:txBody>
      </p:sp>
      <p:sp>
        <p:nvSpPr>
          <p:cNvPr id="3" name="Content Placeholder 2">
            <a:extLst>
              <a:ext uri="{FF2B5EF4-FFF2-40B4-BE49-F238E27FC236}">
                <a16:creationId xmlns:a16="http://schemas.microsoft.com/office/drawing/2014/main" xmlns="" id="{4CBDA8D5-1C69-40DC-A049-3A972DF85F0D}"/>
              </a:ext>
            </a:extLst>
          </p:cNvPr>
          <p:cNvSpPr>
            <a:spLocks noGrp="1"/>
          </p:cNvSpPr>
          <p:nvPr>
            <p:ph idx="1"/>
          </p:nvPr>
        </p:nvSpPr>
        <p:spPr>
          <a:xfrm>
            <a:off x="146247" y="1887494"/>
            <a:ext cx="11271396" cy="4735728"/>
          </a:xfrm>
        </p:spPr>
        <p:txBody>
          <a:bodyPr>
            <a:normAutofit/>
          </a:bodyPr>
          <a:lstStyle/>
          <a:p>
            <a:pPr marL="0" indent="0">
              <a:buNone/>
            </a:pPr>
            <a:r>
              <a:rPr lang="en-GB" dirty="0"/>
              <a:t>The M&amp;E Framework for the agriculture sector NAP is embedded in the existing MAAIF M&amp;E framework. </a:t>
            </a:r>
            <a:endParaRPr lang="en-GB" b="1" dirty="0"/>
          </a:p>
          <a:p>
            <a:pPr marL="0" indent="0">
              <a:buNone/>
            </a:pPr>
            <a:r>
              <a:rPr lang="en-GB" dirty="0">
                <a:solidFill>
                  <a:schemeClr val="tx2">
                    <a:lumMod val="50000"/>
                  </a:schemeClr>
                </a:solidFill>
                <a:latin typeface="+mn-lt"/>
                <a:cs typeface="Arial" panose="020B0604020202020204" pitchFamily="34" charset="0"/>
              </a:rPr>
              <a:t>Reviewed </a:t>
            </a:r>
            <a:r>
              <a:rPr lang="en-US" dirty="0">
                <a:solidFill>
                  <a:schemeClr val="tx2">
                    <a:lumMod val="50000"/>
                  </a:schemeClr>
                </a:solidFill>
                <a:latin typeface="+mn-lt"/>
                <a:cs typeface="Arial" panose="020B0604020202020204" pitchFamily="34" charset="0"/>
              </a:rPr>
              <a:t>the Ministry of Agriculture, Animal Industry and Fisheries (MAAIF) regulatory, M&amp;E and reporting frameworks and systems to guide the capture, management of data and reporting on adaptation and gender</a:t>
            </a:r>
          </a:p>
          <a:p>
            <a:pPr marL="0" indent="0">
              <a:spcBef>
                <a:spcPts val="0"/>
              </a:spcBef>
              <a:spcAft>
                <a:spcPts val="0"/>
              </a:spcAft>
              <a:buNone/>
            </a:pPr>
            <a:endParaRPr lang="en-US" sz="800" b="1" dirty="0">
              <a:solidFill>
                <a:schemeClr val="tx2">
                  <a:lumMod val="50000"/>
                </a:schemeClr>
              </a:solidFill>
              <a:latin typeface="+mn-lt"/>
              <a:cs typeface="Arial" panose="020B0604020202020204" pitchFamily="34" charset="0"/>
            </a:endParaRPr>
          </a:p>
          <a:p>
            <a:pPr marL="0" indent="0">
              <a:spcBef>
                <a:spcPts val="0"/>
              </a:spcBef>
              <a:spcAft>
                <a:spcPts val="0"/>
              </a:spcAft>
              <a:buNone/>
            </a:pPr>
            <a:r>
              <a:rPr lang="en-US" dirty="0">
                <a:solidFill>
                  <a:schemeClr val="tx2">
                    <a:lumMod val="50000"/>
                  </a:schemeClr>
                </a:solidFill>
                <a:latin typeface="+mn-lt"/>
                <a:cs typeface="Arial" panose="020B0604020202020204" pitchFamily="34" charset="0"/>
              </a:rPr>
              <a:t>Literature review to identify CCA and gender objectives and initiatives in agriculture sector, Agriculture sector NAP strategies </a:t>
            </a:r>
          </a:p>
          <a:p>
            <a:pPr marL="0" indent="0">
              <a:spcBef>
                <a:spcPts val="0"/>
              </a:spcBef>
              <a:spcAft>
                <a:spcPts val="0"/>
              </a:spcAft>
              <a:buNone/>
            </a:pPr>
            <a:endParaRPr lang="en-US" sz="800" b="1" dirty="0">
              <a:solidFill>
                <a:schemeClr val="tx2">
                  <a:lumMod val="50000"/>
                </a:schemeClr>
              </a:solidFill>
              <a:latin typeface="+mn-lt"/>
              <a:cs typeface="Arial" panose="020B0604020202020204" pitchFamily="34" charset="0"/>
            </a:endParaRPr>
          </a:p>
          <a:p>
            <a:pPr marL="0" indent="0">
              <a:buNone/>
            </a:pPr>
            <a:r>
              <a:rPr lang="en-US" dirty="0">
                <a:solidFill>
                  <a:schemeClr val="tx2">
                    <a:lumMod val="50000"/>
                  </a:schemeClr>
                </a:solidFill>
                <a:latin typeface="+mn-lt"/>
                <a:cs typeface="Arial" panose="020B0604020202020204" pitchFamily="34" charset="0"/>
              </a:rPr>
              <a:t>Develop a comprehensive PME Framework for adaptation in the agriculture sector and customize it to the existing National Performance Frameworks</a:t>
            </a:r>
          </a:p>
          <a:p>
            <a:pPr marL="0" indent="0">
              <a:spcBef>
                <a:spcPts val="0"/>
              </a:spcBef>
              <a:spcAft>
                <a:spcPts val="0"/>
              </a:spcAft>
              <a:buNone/>
            </a:pPr>
            <a:endParaRPr lang="en-US" sz="800" dirty="0">
              <a:solidFill>
                <a:schemeClr val="tx2">
                  <a:lumMod val="50000"/>
                </a:schemeClr>
              </a:solidFill>
              <a:latin typeface="+mn-lt"/>
              <a:cs typeface="Arial" panose="020B0604020202020204" pitchFamily="34" charset="0"/>
            </a:endParaRPr>
          </a:p>
          <a:p>
            <a:pPr marL="0" indent="0">
              <a:spcBef>
                <a:spcPts val="0"/>
              </a:spcBef>
              <a:spcAft>
                <a:spcPts val="0"/>
              </a:spcAft>
              <a:buNone/>
            </a:pPr>
            <a:r>
              <a:rPr lang="en-US" dirty="0">
                <a:solidFill>
                  <a:schemeClr val="tx2">
                    <a:lumMod val="50000"/>
                  </a:schemeClr>
                </a:solidFill>
                <a:latin typeface="+mn-lt"/>
                <a:cs typeface="Arial" panose="020B0604020202020204" pitchFamily="34" charset="0"/>
              </a:rPr>
              <a:t>Consultative and validation meetings to make the framework relevant to the users </a:t>
            </a:r>
          </a:p>
          <a:p>
            <a:pPr marL="0" indent="0">
              <a:spcBef>
                <a:spcPts val="0"/>
              </a:spcBef>
              <a:spcAft>
                <a:spcPts val="0"/>
              </a:spcAft>
              <a:buNone/>
            </a:pPr>
            <a:endParaRPr lang="en-US" sz="800" dirty="0">
              <a:solidFill>
                <a:schemeClr val="tx2">
                  <a:lumMod val="50000"/>
                </a:schemeClr>
              </a:solidFill>
              <a:latin typeface="+mn-lt"/>
              <a:cs typeface="Arial" panose="020B0604020202020204" pitchFamily="34" charset="0"/>
            </a:endParaRPr>
          </a:p>
          <a:p>
            <a:pPr marL="0" indent="0">
              <a:spcBef>
                <a:spcPts val="0"/>
              </a:spcBef>
              <a:spcAft>
                <a:spcPts val="0"/>
              </a:spcAft>
              <a:buNone/>
            </a:pPr>
            <a:r>
              <a:rPr lang="en-US" dirty="0">
                <a:solidFill>
                  <a:schemeClr val="tx2">
                    <a:lumMod val="50000"/>
                  </a:schemeClr>
                </a:solidFill>
                <a:latin typeface="+mn-lt"/>
                <a:cs typeface="Arial" panose="020B0604020202020204" pitchFamily="34" charset="0"/>
              </a:rPr>
              <a:t>MAAIF will take a lead in operationalizing the framework, and potential users were trained widely</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171458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98716392"/>
              </p:ext>
            </p:extLst>
          </p:nvPr>
        </p:nvGraphicFramePr>
        <p:xfrm>
          <a:off x="111210" y="86497"/>
          <a:ext cx="11217242" cy="6884127"/>
        </p:xfrm>
        <a:graphic>
          <a:graphicData uri="http://schemas.openxmlformats.org/drawingml/2006/table">
            <a:tbl>
              <a:tblPr firstRow="1" firstCol="1" bandRow="1">
                <a:tableStyleId>{93296810-A885-4BE3-A3E7-6D5BEEA58F35}</a:tableStyleId>
              </a:tblPr>
              <a:tblGrid>
                <a:gridCol w="2829687">
                  <a:extLst>
                    <a:ext uri="{9D8B030D-6E8A-4147-A177-3AD203B41FA5}">
                      <a16:colId xmlns:a16="http://schemas.microsoft.com/office/drawing/2014/main" xmlns="" val="20000"/>
                    </a:ext>
                  </a:extLst>
                </a:gridCol>
                <a:gridCol w="3198122">
                  <a:extLst>
                    <a:ext uri="{9D8B030D-6E8A-4147-A177-3AD203B41FA5}">
                      <a16:colId xmlns:a16="http://schemas.microsoft.com/office/drawing/2014/main" xmlns="" val="20001"/>
                    </a:ext>
                  </a:extLst>
                </a:gridCol>
                <a:gridCol w="2486316">
                  <a:extLst>
                    <a:ext uri="{9D8B030D-6E8A-4147-A177-3AD203B41FA5}">
                      <a16:colId xmlns:a16="http://schemas.microsoft.com/office/drawing/2014/main" xmlns="" val="20002"/>
                    </a:ext>
                  </a:extLst>
                </a:gridCol>
                <a:gridCol w="2703117">
                  <a:extLst>
                    <a:ext uri="{9D8B030D-6E8A-4147-A177-3AD203B41FA5}">
                      <a16:colId xmlns:a16="http://schemas.microsoft.com/office/drawing/2014/main" xmlns="" val="20003"/>
                    </a:ext>
                  </a:extLst>
                </a:gridCol>
              </a:tblGrid>
              <a:tr h="268988">
                <a:tc gridSpan="4">
                  <a:txBody>
                    <a:bodyPr/>
                    <a:lstStyle/>
                    <a:p>
                      <a:pPr algn="ctr">
                        <a:lnSpc>
                          <a:spcPct val="115000"/>
                        </a:lnSpc>
                        <a:spcAft>
                          <a:spcPts val="0"/>
                        </a:spcAft>
                      </a:pPr>
                      <a:r>
                        <a:rPr lang="en-GB" sz="1600" dirty="0">
                          <a:effectLst/>
                          <a:latin typeface="+mj-lt"/>
                        </a:rPr>
                        <a:t>LONG TERM OUTCOMES Agriculture Sector NAP </a:t>
                      </a:r>
                      <a:endParaRPr lang="en-GB" sz="1600" dirty="0">
                        <a:effectLst/>
                        <a:latin typeface="+mj-lt"/>
                        <a:ea typeface="Calibri" panose="020F0502020204030204" pitchFamily="34" charset="0"/>
                        <a:cs typeface="Times New Roman" panose="02020603050405020304" pitchFamily="18" charset="0"/>
                      </a:endParaRPr>
                    </a:p>
                  </a:txBody>
                  <a:tcPr marL="62370" marR="62370" marT="0" marB="0">
                    <a:solidFill>
                      <a:schemeClr val="accent4">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2439137">
                <a:tc gridSpan="4">
                  <a:txBody>
                    <a:bodyPr/>
                    <a:lstStyle/>
                    <a:p>
                      <a:pPr marL="342900" lvl="0" indent="-342900">
                        <a:lnSpc>
                          <a:spcPct val="115000"/>
                        </a:lnSpc>
                        <a:spcAft>
                          <a:spcPts val="0"/>
                        </a:spcAft>
                        <a:buFont typeface="Wingdings" panose="05000000000000000000" pitchFamily="2" charset="2"/>
                        <a:buChar char=""/>
                      </a:pPr>
                      <a:r>
                        <a:rPr lang="en-US" sz="1800" dirty="0">
                          <a:effectLst/>
                          <a:latin typeface="+mj-lt"/>
                        </a:rPr>
                        <a:t>Increased crop yields</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increased growth rates of livestock population</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Increased fish stock </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Improved Agricultural risk management</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Increased prioritization of LULUCF </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A resilient agricultural sector </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Acquisition of information and communication systems that will aid decision making process</a:t>
                      </a:r>
                      <a:endParaRPr lang="en-GB" sz="1600" dirty="0">
                        <a:effectLst/>
                        <a:latin typeface="+mj-lt"/>
                      </a:endParaRPr>
                    </a:p>
                    <a:p>
                      <a:pPr marL="342900" lvl="0" indent="-342900">
                        <a:lnSpc>
                          <a:spcPct val="115000"/>
                        </a:lnSpc>
                        <a:spcAft>
                          <a:spcPts val="0"/>
                        </a:spcAft>
                        <a:buFont typeface="Wingdings" panose="05000000000000000000" pitchFamily="2" charset="2"/>
                        <a:buChar char=""/>
                      </a:pPr>
                      <a:r>
                        <a:rPr lang="en-US" sz="1800" dirty="0">
                          <a:effectLst/>
                          <a:latin typeface="+mj-lt"/>
                        </a:rPr>
                        <a:t>Gender mainstreamed in CSA</a:t>
                      </a:r>
                      <a:endParaRPr lang="en-GB" sz="1600" dirty="0">
                        <a:effectLst/>
                        <a:latin typeface="+mj-lt"/>
                        <a:ea typeface="Calibri" panose="020F0502020204030204" pitchFamily="34" charset="0"/>
                        <a:cs typeface="Times New Roman" panose="02020603050405020304" pitchFamily="18" charset="0"/>
                      </a:endParaRPr>
                    </a:p>
                  </a:txBody>
                  <a:tcPr marL="62370" marR="62370" marT="0" marB="0">
                    <a:solidFill>
                      <a:schemeClr val="accent4">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294351">
                <a:tc gridSpan="4">
                  <a:txBody>
                    <a:bodyPr/>
                    <a:lstStyle/>
                    <a:p>
                      <a:pPr algn="ctr">
                        <a:lnSpc>
                          <a:spcPct val="115000"/>
                        </a:lnSpc>
                        <a:spcAft>
                          <a:spcPts val="0"/>
                        </a:spcAft>
                      </a:pPr>
                      <a:r>
                        <a:rPr lang="en-GB" sz="1600" dirty="0">
                          <a:effectLst/>
                          <a:latin typeface="+mj-lt"/>
                        </a:rPr>
                        <a:t>FRAMEWORK COMPONENTS</a:t>
                      </a:r>
                      <a:endParaRPr lang="en-GB" sz="1600" dirty="0">
                        <a:effectLst/>
                        <a:latin typeface="+mj-lt"/>
                        <a:ea typeface="Calibri" panose="020F0502020204030204" pitchFamily="34" charset="0"/>
                        <a:cs typeface="Times New Roman" panose="02020603050405020304" pitchFamily="18" charset="0"/>
                      </a:endParaRPr>
                    </a:p>
                  </a:txBody>
                  <a:tcPr marL="62370" marR="62370" marT="0" marB="0">
                    <a:solidFill>
                      <a:schemeClr val="accent4">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1822730">
                <a:tc>
                  <a:txBody>
                    <a:bodyPr/>
                    <a:lstStyle/>
                    <a:p>
                      <a:pPr marL="0" algn="l" defTabSz="914400" rtl="0" eaLnBrk="1" latinLnBrk="0" hangingPunct="1">
                        <a:lnSpc>
                          <a:spcPct val="115000"/>
                        </a:lnSpc>
                        <a:spcAft>
                          <a:spcPts val="0"/>
                        </a:spcAft>
                      </a:pPr>
                      <a:r>
                        <a:rPr lang="en-GB" sz="1800" kern="1200" dirty="0">
                          <a:solidFill>
                            <a:schemeClr val="dk1"/>
                          </a:solidFill>
                          <a:effectLst/>
                          <a:latin typeface="+mj-lt"/>
                          <a:ea typeface="+mn-ea"/>
                          <a:cs typeface="+mn-cs"/>
                        </a:rPr>
                        <a:t>Component 1:  </a:t>
                      </a:r>
                    </a:p>
                    <a:p>
                      <a:pPr marL="0" algn="l" defTabSz="914400" rtl="0" eaLnBrk="1" latinLnBrk="0" hangingPunct="1">
                        <a:lnSpc>
                          <a:spcPct val="115000"/>
                        </a:lnSpc>
                        <a:spcAft>
                          <a:spcPts val="0"/>
                        </a:spcAft>
                      </a:pPr>
                      <a:endParaRPr lang="en-GB" sz="1800" b="0" kern="1200" dirty="0">
                        <a:solidFill>
                          <a:schemeClr val="dk1"/>
                        </a:solidFill>
                        <a:effectLst/>
                        <a:latin typeface="+mj-lt"/>
                        <a:ea typeface="+mn-ea"/>
                        <a:cs typeface="+mn-cs"/>
                      </a:endParaRPr>
                    </a:p>
                    <a:p>
                      <a:pPr marL="0" algn="l" defTabSz="914400" rtl="0" eaLnBrk="1" latinLnBrk="0" hangingPunct="1">
                        <a:lnSpc>
                          <a:spcPct val="115000"/>
                        </a:lnSpc>
                        <a:spcAft>
                          <a:spcPts val="0"/>
                        </a:spcAft>
                      </a:pPr>
                      <a:r>
                        <a:rPr lang="en-GB" sz="1800" b="0" kern="1200" dirty="0">
                          <a:solidFill>
                            <a:schemeClr val="dk1"/>
                          </a:solidFill>
                          <a:effectLst/>
                          <a:latin typeface="+mj-lt"/>
                          <a:ea typeface="+mn-ea"/>
                          <a:cs typeface="+mn-cs"/>
                        </a:rPr>
                        <a:t>Crop production</a:t>
                      </a:r>
                    </a:p>
                  </a:txBody>
                  <a:tcPr marL="62370" marR="62370" marT="0" marB="0">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en-GB" sz="1800" b="1" dirty="0">
                          <a:effectLst/>
                          <a:latin typeface="+mj-lt"/>
                        </a:rPr>
                        <a:t>Component 2:  </a:t>
                      </a:r>
                    </a:p>
                    <a:p>
                      <a:pPr marL="0" algn="l" defTabSz="914400" rtl="0" eaLnBrk="1" latinLnBrk="0" hangingPunct="1">
                        <a:lnSpc>
                          <a:spcPct val="115000"/>
                        </a:lnSpc>
                        <a:spcAft>
                          <a:spcPts val="0"/>
                        </a:spcAft>
                      </a:pPr>
                      <a:endParaRPr lang="en-GB" sz="1800" b="1" kern="1200" dirty="0">
                        <a:solidFill>
                          <a:schemeClr val="dk1"/>
                        </a:solidFill>
                        <a:effectLst/>
                        <a:latin typeface="+mj-lt"/>
                        <a:ea typeface="+mn-ea"/>
                        <a:cs typeface="+mn-cs"/>
                      </a:endParaRPr>
                    </a:p>
                    <a:p>
                      <a:pPr marL="0" algn="l" defTabSz="914400" rtl="0" eaLnBrk="1" latinLnBrk="0" hangingPunct="1">
                        <a:lnSpc>
                          <a:spcPct val="115000"/>
                        </a:lnSpc>
                        <a:spcAft>
                          <a:spcPts val="0"/>
                        </a:spcAft>
                      </a:pPr>
                      <a:r>
                        <a:rPr lang="en-GB" sz="1800" b="0" kern="1200" dirty="0">
                          <a:solidFill>
                            <a:schemeClr val="dk1"/>
                          </a:solidFill>
                          <a:effectLst/>
                          <a:latin typeface="+mj-lt"/>
                          <a:ea typeface="+mn-ea"/>
                          <a:cs typeface="+mn-cs"/>
                        </a:rPr>
                        <a:t>Livestock Development</a:t>
                      </a:r>
                    </a:p>
                  </a:txBody>
                  <a:tcPr marL="62370" marR="62370" marT="0" marB="0">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en-GB" sz="1800" b="1" dirty="0">
                          <a:effectLst/>
                          <a:latin typeface="+mj-lt"/>
                        </a:rPr>
                        <a:t>Component 3: </a:t>
                      </a:r>
                    </a:p>
                    <a:p>
                      <a:pPr marL="0" algn="l" defTabSz="914400" rtl="0" eaLnBrk="1" latinLnBrk="0" hangingPunct="1">
                        <a:lnSpc>
                          <a:spcPct val="115000"/>
                        </a:lnSpc>
                        <a:spcAft>
                          <a:spcPts val="0"/>
                        </a:spcAft>
                      </a:pPr>
                      <a:endParaRPr lang="en-GB" sz="1800" b="1" kern="1200" dirty="0">
                        <a:solidFill>
                          <a:schemeClr val="dk1"/>
                        </a:solidFill>
                        <a:effectLst/>
                        <a:latin typeface="+mj-lt"/>
                        <a:ea typeface="+mn-ea"/>
                        <a:cs typeface="+mn-cs"/>
                      </a:endParaRPr>
                    </a:p>
                    <a:p>
                      <a:pPr marL="0" algn="l" defTabSz="914400" rtl="0" eaLnBrk="1" latinLnBrk="0" hangingPunct="1">
                        <a:lnSpc>
                          <a:spcPct val="115000"/>
                        </a:lnSpc>
                        <a:spcAft>
                          <a:spcPts val="0"/>
                        </a:spcAft>
                      </a:pPr>
                      <a:r>
                        <a:rPr lang="en-GB" sz="1800" b="0" kern="1200" dirty="0">
                          <a:solidFill>
                            <a:schemeClr val="dk1"/>
                          </a:solidFill>
                          <a:effectLst/>
                          <a:latin typeface="+mj-lt"/>
                          <a:ea typeface="+mn-ea"/>
                          <a:cs typeface="+mn-cs"/>
                        </a:rPr>
                        <a:t>Fisheries and</a:t>
                      </a:r>
                      <a:r>
                        <a:rPr lang="en-GB" sz="1800" b="0" kern="1200" baseline="0" dirty="0">
                          <a:solidFill>
                            <a:schemeClr val="dk1"/>
                          </a:solidFill>
                          <a:effectLst/>
                          <a:latin typeface="+mj-lt"/>
                          <a:ea typeface="+mn-ea"/>
                          <a:cs typeface="+mn-cs"/>
                        </a:rPr>
                        <a:t> Aquaculture </a:t>
                      </a:r>
                      <a:endParaRPr lang="en-GB" sz="1800" b="0" kern="1200" dirty="0">
                        <a:solidFill>
                          <a:schemeClr val="dk1"/>
                        </a:solidFill>
                        <a:effectLst/>
                        <a:latin typeface="+mj-lt"/>
                        <a:ea typeface="+mn-ea"/>
                        <a:cs typeface="+mn-cs"/>
                      </a:endParaRPr>
                    </a:p>
                  </a:txBody>
                  <a:tcPr marL="62370" marR="62370" marT="0" marB="0">
                    <a:solidFill>
                      <a:schemeClr val="accent6">
                        <a:lumMod val="20000"/>
                        <a:lumOff val="80000"/>
                      </a:schemeClr>
                    </a:solidFill>
                  </a:tcPr>
                </a:tc>
                <a:tc>
                  <a:txBody>
                    <a:bodyPr/>
                    <a:lstStyle/>
                    <a:p>
                      <a:pPr>
                        <a:lnSpc>
                          <a:spcPct val="115000"/>
                        </a:lnSpc>
                        <a:spcAft>
                          <a:spcPts val="0"/>
                        </a:spcAft>
                      </a:pPr>
                      <a:r>
                        <a:rPr lang="en-GB" sz="1800" b="1" dirty="0">
                          <a:effectLst/>
                          <a:latin typeface="+mj-lt"/>
                        </a:rPr>
                        <a:t>Component 4: </a:t>
                      </a:r>
                    </a:p>
                    <a:p>
                      <a:pPr>
                        <a:lnSpc>
                          <a:spcPct val="115000"/>
                        </a:lnSpc>
                        <a:spcAft>
                          <a:spcPts val="0"/>
                        </a:spcAft>
                      </a:pPr>
                      <a:endParaRPr lang="en-GB" sz="1800" b="1" kern="1200" dirty="0">
                        <a:solidFill>
                          <a:schemeClr val="dk1"/>
                        </a:solidFill>
                        <a:effectLst/>
                        <a:latin typeface="+mj-lt"/>
                        <a:ea typeface="+mn-ea"/>
                        <a:cs typeface="+mn-cs"/>
                      </a:endParaRPr>
                    </a:p>
                    <a:p>
                      <a:pPr algn="just">
                        <a:lnSpc>
                          <a:spcPct val="115000"/>
                        </a:lnSpc>
                        <a:spcAft>
                          <a:spcPts val="0"/>
                        </a:spcAft>
                      </a:pPr>
                      <a:r>
                        <a:rPr lang="en-GB" sz="1800" b="0" kern="1200" dirty="0">
                          <a:solidFill>
                            <a:schemeClr val="dk1"/>
                          </a:solidFill>
                          <a:effectLst/>
                          <a:latin typeface="+mj-lt"/>
                          <a:ea typeface="+mn-ea"/>
                          <a:cs typeface="+mn-cs"/>
                        </a:rPr>
                        <a:t>Climate Information, Early Warning and Disaster Preparedness Systems</a:t>
                      </a:r>
                    </a:p>
                  </a:txBody>
                  <a:tcPr marL="62370" marR="62370" marT="0" marB="0">
                    <a:solidFill>
                      <a:schemeClr val="accent6">
                        <a:lumMod val="20000"/>
                        <a:lumOff val="80000"/>
                      </a:schemeClr>
                    </a:solidFill>
                  </a:tcPr>
                </a:tc>
                <a:extLst>
                  <a:ext uri="{0D108BD9-81ED-4DB2-BD59-A6C34878D82A}">
                    <a16:rowId xmlns:a16="http://schemas.microsoft.com/office/drawing/2014/main" xmlns="" val="10003"/>
                  </a:ext>
                </a:extLst>
              </a:tr>
              <a:tr h="1822730">
                <a:tc>
                  <a:txBody>
                    <a:bodyPr/>
                    <a:lstStyle/>
                    <a:p>
                      <a:pPr marL="0" marR="8255" algn="l" defTabSz="914400" rtl="0" eaLnBrk="1" latinLnBrk="0" hangingPunct="1">
                        <a:lnSpc>
                          <a:spcPct val="115000"/>
                        </a:lnSpc>
                        <a:spcAft>
                          <a:spcPts val="0"/>
                        </a:spcAft>
                      </a:pPr>
                      <a:r>
                        <a:rPr lang="en-US" sz="1800" kern="1200" dirty="0">
                          <a:solidFill>
                            <a:schemeClr val="dk1"/>
                          </a:solidFill>
                          <a:effectLst/>
                          <a:latin typeface="+mj-lt"/>
                          <a:ea typeface="+mn-ea"/>
                          <a:cs typeface="+mn-cs"/>
                        </a:rPr>
                        <a:t>Component 5: </a:t>
                      </a:r>
                      <a:endParaRPr lang="en-GB" sz="1800" kern="1200" dirty="0">
                        <a:solidFill>
                          <a:schemeClr val="dk1"/>
                        </a:solidFill>
                        <a:effectLst/>
                        <a:latin typeface="+mj-lt"/>
                        <a:ea typeface="+mn-ea"/>
                        <a:cs typeface="+mn-cs"/>
                      </a:endParaRPr>
                    </a:p>
                    <a:p>
                      <a:pPr marL="0" marR="8255" algn="l" defTabSz="914400" rtl="0" eaLnBrk="1" latinLnBrk="0" hangingPunct="1">
                        <a:lnSpc>
                          <a:spcPct val="115000"/>
                        </a:lnSpc>
                        <a:spcAft>
                          <a:spcPts val="0"/>
                        </a:spcAft>
                      </a:pPr>
                      <a:endParaRPr lang="en-US" sz="1600" b="0" kern="1200" dirty="0">
                        <a:solidFill>
                          <a:schemeClr val="dk1"/>
                        </a:solidFill>
                        <a:effectLst/>
                        <a:latin typeface="+mj-lt"/>
                        <a:ea typeface="+mn-ea"/>
                        <a:cs typeface="+mn-cs"/>
                      </a:endParaRPr>
                    </a:p>
                    <a:p>
                      <a:pPr marL="0" marR="8255" algn="l" defTabSz="914400" rtl="0" eaLnBrk="1" latinLnBrk="0" hangingPunct="1">
                        <a:lnSpc>
                          <a:spcPct val="115000"/>
                        </a:lnSpc>
                        <a:spcAft>
                          <a:spcPts val="0"/>
                        </a:spcAft>
                      </a:pPr>
                      <a:r>
                        <a:rPr lang="en-US" sz="1800" b="0" kern="1200" dirty="0">
                          <a:solidFill>
                            <a:schemeClr val="dk1"/>
                          </a:solidFill>
                          <a:effectLst/>
                          <a:latin typeface="+mj-lt"/>
                          <a:ea typeface="+mn-ea"/>
                          <a:cs typeface="+mn-cs"/>
                        </a:rPr>
                        <a:t>Land use and Land use change and forestry (LULUCF)</a:t>
                      </a:r>
                      <a:endParaRPr lang="en-GB" sz="1800" b="0" kern="1200" dirty="0">
                        <a:solidFill>
                          <a:schemeClr val="dk1"/>
                        </a:solidFill>
                        <a:effectLst/>
                        <a:latin typeface="+mj-lt"/>
                        <a:ea typeface="+mn-ea"/>
                        <a:cs typeface="+mn-cs"/>
                      </a:endParaRPr>
                    </a:p>
                    <a:p>
                      <a:pPr marL="0" algn="l" defTabSz="914400" rtl="0" eaLnBrk="1" latinLnBrk="0" hangingPunct="1">
                        <a:lnSpc>
                          <a:spcPct val="115000"/>
                        </a:lnSpc>
                        <a:spcAft>
                          <a:spcPts val="0"/>
                        </a:spcAft>
                      </a:pPr>
                      <a:r>
                        <a:rPr lang="en-GB" sz="1800" kern="1200" dirty="0">
                          <a:solidFill>
                            <a:schemeClr val="dk1"/>
                          </a:solidFill>
                          <a:effectLst/>
                          <a:latin typeface="+mj-lt"/>
                          <a:ea typeface="+mn-ea"/>
                          <a:cs typeface="+mn-cs"/>
                        </a:rPr>
                        <a:t> </a:t>
                      </a:r>
                    </a:p>
                  </a:txBody>
                  <a:tcPr marL="62370" marR="62370" marT="0" marB="0">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en-GB" sz="1800" b="1" dirty="0">
                          <a:effectLst/>
                          <a:latin typeface="+mj-lt"/>
                        </a:rPr>
                        <a:t>Component 6:  </a:t>
                      </a:r>
                    </a:p>
                    <a:p>
                      <a:pPr marL="0" algn="l" defTabSz="914400" rtl="0" eaLnBrk="1" latinLnBrk="0" hangingPunct="1">
                        <a:lnSpc>
                          <a:spcPct val="115000"/>
                        </a:lnSpc>
                        <a:spcAft>
                          <a:spcPts val="0"/>
                        </a:spcAft>
                      </a:pPr>
                      <a:endParaRPr lang="en-GB" sz="1800" b="1" kern="1200" dirty="0">
                        <a:solidFill>
                          <a:schemeClr val="dk1"/>
                        </a:solidFill>
                        <a:effectLst/>
                        <a:latin typeface="+mj-lt"/>
                        <a:ea typeface="+mn-ea"/>
                        <a:cs typeface="+mn-cs"/>
                      </a:endParaRPr>
                    </a:p>
                    <a:p>
                      <a:pPr marL="0" algn="just" defTabSz="914400" rtl="0" eaLnBrk="1" latinLnBrk="0" hangingPunct="1">
                        <a:lnSpc>
                          <a:spcPct val="115000"/>
                        </a:lnSpc>
                        <a:spcAft>
                          <a:spcPts val="0"/>
                        </a:spcAft>
                      </a:pPr>
                      <a:r>
                        <a:rPr lang="en-GB" sz="1800" b="0" kern="1200" dirty="0">
                          <a:solidFill>
                            <a:schemeClr val="dk1"/>
                          </a:solidFill>
                          <a:effectLst/>
                          <a:latin typeface="+mj-lt"/>
                          <a:ea typeface="+mn-ea"/>
                          <a:cs typeface="+mn-cs"/>
                        </a:rPr>
                        <a:t>Research for climate resilient agricultural   development</a:t>
                      </a:r>
                    </a:p>
                  </a:txBody>
                  <a:tcPr marL="62370" marR="62370" marT="0" marB="0">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en-GB" sz="1800" b="1" dirty="0">
                          <a:effectLst/>
                          <a:latin typeface="+mj-lt"/>
                        </a:rPr>
                        <a:t>Component 7: </a:t>
                      </a:r>
                    </a:p>
                    <a:p>
                      <a:pPr marL="0" algn="l" defTabSz="914400" rtl="0" eaLnBrk="1" latinLnBrk="0" hangingPunct="1">
                        <a:lnSpc>
                          <a:spcPct val="115000"/>
                        </a:lnSpc>
                        <a:spcAft>
                          <a:spcPts val="0"/>
                        </a:spcAft>
                      </a:pPr>
                      <a:endParaRPr lang="en-GB" sz="1800" b="1" kern="1200" dirty="0">
                        <a:solidFill>
                          <a:schemeClr val="dk1"/>
                        </a:solidFill>
                        <a:effectLst/>
                        <a:latin typeface="+mj-lt"/>
                        <a:ea typeface="+mn-ea"/>
                        <a:cs typeface="+mn-cs"/>
                      </a:endParaRPr>
                    </a:p>
                    <a:p>
                      <a:pPr marL="0" algn="l" defTabSz="914400" rtl="0" eaLnBrk="1" latinLnBrk="0" hangingPunct="1">
                        <a:lnSpc>
                          <a:spcPct val="115000"/>
                        </a:lnSpc>
                        <a:spcAft>
                          <a:spcPts val="0"/>
                        </a:spcAft>
                      </a:pPr>
                      <a:r>
                        <a:rPr lang="en-GB" sz="1800" b="0" kern="1200" dirty="0">
                          <a:solidFill>
                            <a:schemeClr val="dk1"/>
                          </a:solidFill>
                          <a:effectLst/>
                          <a:latin typeface="+mj-lt"/>
                          <a:ea typeface="+mn-ea"/>
                          <a:cs typeface="+mn-cs"/>
                        </a:rPr>
                        <a:t>Knowledge Management and Partnerships for climate action </a:t>
                      </a:r>
                    </a:p>
                  </a:txBody>
                  <a:tcPr marL="62370" marR="62370" marT="0" marB="0">
                    <a:solidFill>
                      <a:schemeClr val="accent6">
                        <a:lumMod val="20000"/>
                        <a:lumOff val="80000"/>
                      </a:schemeClr>
                    </a:solidFill>
                  </a:tcPr>
                </a:tc>
                <a:tc>
                  <a:txBody>
                    <a:bodyPr/>
                    <a:lstStyle/>
                    <a:p>
                      <a:pPr>
                        <a:lnSpc>
                          <a:spcPct val="115000"/>
                        </a:lnSpc>
                        <a:spcAft>
                          <a:spcPts val="0"/>
                        </a:spcAft>
                      </a:pPr>
                      <a:r>
                        <a:rPr lang="en-GB" sz="1800" b="1" dirty="0">
                          <a:effectLst/>
                          <a:latin typeface="+mj-lt"/>
                        </a:rPr>
                        <a:t>Component 8: </a:t>
                      </a:r>
                    </a:p>
                    <a:p>
                      <a:pPr>
                        <a:lnSpc>
                          <a:spcPct val="115000"/>
                        </a:lnSpc>
                        <a:spcAft>
                          <a:spcPts val="0"/>
                        </a:spcAft>
                      </a:pPr>
                      <a:endParaRPr lang="en-GB" sz="1800" b="1" kern="1200" dirty="0">
                        <a:solidFill>
                          <a:schemeClr val="dk1"/>
                        </a:solidFill>
                        <a:effectLst/>
                        <a:latin typeface="+mj-lt"/>
                        <a:ea typeface="+mn-ea"/>
                        <a:cs typeface="+mn-cs"/>
                      </a:endParaRPr>
                    </a:p>
                    <a:p>
                      <a:pPr>
                        <a:lnSpc>
                          <a:spcPct val="115000"/>
                        </a:lnSpc>
                        <a:spcAft>
                          <a:spcPts val="0"/>
                        </a:spcAft>
                      </a:pPr>
                      <a:r>
                        <a:rPr lang="en-GB" sz="1800" b="0" kern="1200" dirty="0">
                          <a:solidFill>
                            <a:schemeClr val="dk1"/>
                          </a:solidFill>
                          <a:effectLst/>
                          <a:latin typeface="+mj-lt"/>
                          <a:ea typeface="+mn-ea"/>
                          <a:cs typeface="+mn-cs"/>
                        </a:rPr>
                        <a:t>Gendered Approach to climate change adaptation</a:t>
                      </a:r>
                    </a:p>
                  </a:txBody>
                  <a:tcPr marL="62370" marR="62370" marT="0" marB="0">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2743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564945624"/>
              </p:ext>
            </p:extLst>
          </p:nvPr>
        </p:nvGraphicFramePr>
        <p:xfrm>
          <a:off x="193586" y="976187"/>
          <a:ext cx="11841895" cy="5949440"/>
        </p:xfrm>
        <a:graphic>
          <a:graphicData uri="http://schemas.openxmlformats.org/drawingml/2006/table">
            <a:tbl>
              <a:tblPr firstRow="1" firstCol="1" bandRow="1">
                <a:tableStyleId>{5C22544A-7EE6-4342-B048-85BDC9FD1C3A}</a:tableStyleId>
              </a:tblPr>
              <a:tblGrid>
                <a:gridCol w="4810901">
                  <a:extLst>
                    <a:ext uri="{9D8B030D-6E8A-4147-A177-3AD203B41FA5}">
                      <a16:colId xmlns:a16="http://schemas.microsoft.com/office/drawing/2014/main" xmlns="" val="20000"/>
                    </a:ext>
                  </a:extLst>
                </a:gridCol>
                <a:gridCol w="4176584">
                  <a:extLst>
                    <a:ext uri="{9D8B030D-6E8A-4147-A177-3AD203B41FA5}">
                      <a16:colId xmlns:a16="http://schemas.microsoft.com/office/drawing/2014/main" xmlns="" val="20001"/>
                    </a:ext>
                  </a:extLst>
                </a:gridCol>
                <a:gridCol w="2854410">
                  <a:extLst>
                    <a:ext uri="{9D8B030D-6E8A-4147-A177-3AD203B41FA5}">
                      <a16:colId xmlns:a16="http://schemas.microsoft.com/office/drawing/2014/main" xmlns="" val="20002"/>
                    </a:ext>
                  </a:extLst>
                </a:gridCol>
              </a:tblGrid>
              <a:tr h="518981">
                <a:tc>
                  <a:txBody>
                    <a:bodyPr/>
                    <a:lstStyle/>
                    <a:p>
                      <a:pPr marL="0" marR="0" algn="just" defTabSz="914400" rtl="0" eaLnBrk="1" latinLnBrk="0" hangingPunct="1">
                        <a:lnSpc>
                          <a:spcPct val="115000"/>
                        </a:lnSpc>
                        <a:spcBef>
                          <a:spcPts val="0"/>
                        </a:spcBef>
                        <a:spcAft>
                          <a:spcPts val="0"/>
                        </a:spcAft>
                      </a:pPr>
                      <a:r>
                        <a:rPr lang="en-US" sz="1800" b="1" kern="1200" dirty="0">
                          <a:solidFill>
                            <a:schemeClr val="bg1"/>
                          </a:solidFill>
                          <a:effectLst/>
                          <a:latin typeface="+mj-lt"/>
                          <a:ea typeface="Calibri" panose="020F0502020204030204" pitchFamily="34" charset="0"/>
                          <a:cs typeface="Times New Roman" panose="02020603050405020304" pitchFamily="18" charset="0"/>
                        </a:rPr>
                        <a:t>Narrative Summary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just" defTabSz="914400" rtl="0" eaLnBrk="1" latinLnBrk="0" hangingPunct="1">
                        <a:lnSpc>
                          <a:spcPct val="115000"/>
                        </a:lnSpc>
                        <a:spcBef>
                          <a:spcPts val="0"/>
                        </a:spcBef>
                        <a:spcAft>
                          <a:spcPts val="0"/>
                        </a:spcAft>
                      </a:pPr>
                      <a:r>
                        <a:rPr lang="en-US" sz="1800" b="1" kern="1200" dirty="0">
                          <a:solidFill>
                            <a:schemeClr val="bg1"/>
                          </a:solidFill>
                          <a:effectLst/>
                          <a:latin typeface="+mj-lt"/>
                          <a:ea typeface="Calibri" panose="020F0502020204030204" pitchFamily="34" charset="0"/>
                          <a:cs typeface="Times New Roman" panose="02020603050405020304" pitchFamily="18" charset="0"/>
                        </a:rPr>
                        <a:t>Objectively Verifiable Indicators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l" defTabSz="914400" rtl="0" eaLnBrk="1" latinLnBrk="0" hangingPunct="1">
                        <a:lnSpc>
                          <a:spcPct val="115000"/>
                        </a:lnSpc>
                        <a:spcBef>
                          <a:spcPts val="0"/>
                        </a:spcBef>
                        <a:spcAft>
                          <a:spcPts val="0"/>
                        </a:spcAft>
                      </a:pPr>
                      <a:r>
                        <a:rPr lang="en-US" sz="1800" b="1" kern="1200" dirty="0">
                          <a:solidFill>
                            <a:schemeClr val="bg1"/>
                          </a:solidFill>
                          <a:effectLst/>
                          <a:latin typeface="+mj-lt"/>
                          <a:ea typeface="Calibri" panose="020F0502020204030204" pitchFamily="34" charset="0"/>
                          <a:cs typeface="Times New Roman" panose="02020603050405020304" pitchFamily="18" charset="0"/>
                        </a:rPr>
                        <a:t>Means of Verification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75000"/>
                        <a:lumOff val="25000"/>
                      </a:schemeClr>
                    </a:solidFill>
                  </a:tcPr>
                </a:tc>
                <a:extLst>
                  <a:ext uri="{0D108BD9-81ED-4DB2-BD59-A6C34878D82A}">
                    <a16:rowId xmlns:a16="http://schemas.microsoft.com/office/drawing/2014/main" xmlns="" val="10000"/>
                  </a:ext>
                </a:extLst>
              </a:tr>
              <a:tr h="321549">
                <a:tc gridSpan="3">
                  <a:txBody>
                    <a:bodyPr/>
                    <a:lstStyle/>
                    <a:p>
                      <a:pPr marL="0" marR="0">
                        <a:lnSpc>
                          <a:spcPct val="115000"/>
                        </a:lnSpc>
                        <a:spcBef>
                          <a:spcPts val="0"/>
                        </a:spcBef>
                        <a:spcAft>
                          <a:spcPts val="0"/>
                        </a:spcAft>
                      </a:pPr>
                      <a:r>
                        <a:rPr lang="en-US" sz="1800" b="1" kern="1200" dirty="0">
                          <a:solidFill>
                            <a:sysClr val="windowText" lastClr="000000"/>
                          </a:solidFill>
                          <a:effectLst/>
                          <a:latin typeface="+mn-lt"/>
                          <a:ea typeface="+mn-ea"/>
                          <a:cs typeface="+mn-cs"/>
                        </a:rPr>
                        <a:t>Objective 1.1 Promote climate resilient cropping systems and value chains</a:t>
                      </a:r>
                      <a:endParaRPr lang="en-US"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93883">
                <a:tc gridSpan="3">
                  <a:txBody>
                    <a:bodyPr/>
                    <a:lstStyle/>
                    <a:p>
                      <a:pPr marL="0" marR="0">
                        <a:lnSpc>
                          <a:spcPct val="115000"/>
                        </a:lnSpc>
                        <a:spcBef>
                          <a:spcPts val="0"/>
                        </a:spcBef>
                        <a:spcAft>
                          <a:spcPts val="0"/>
                        </a:spcAft>
                      </a:pPr>
                      <a:r>
                        <a:rPr lang="en-US" sz="1800" b="1" kern="1200" dirty="0">
                          <a:solidFill>
                            <a:schemeClr val="bg1"/>
                          </a:solidFill>
                          <a:effectLst/>
                          <a:latin typeface="+mj-lt"/>
                          <a:ea typeface="+mn-ea"/>
                          <a:cs typeface="+mn-cs"/>
                        </a:rPr>
                        <a:t>Strategy 1.1.1: Promote and encourage highly adaptive and productive crop varieties and cultivate in drought-prone, flood prone and rain-fed crop farming systems</a:t>
                      </a: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741326">
                <a:tc>
                  <a:txBody>
                    <a:bodyPr/>
                    <a:lstStyle/>
                    <a:p>
                      <a:pPr marL="0" marR="0">
                        <a:lnSpc>
                          <a:spcPct val="115000"/>
                        </a:lnSpc>
                        <a:spcBef>
                          <a:spcPts val="0"/>
                        </a:spcBef>
                        <a:spcAft>
                          <a:spcPts val="0"/>
                        </a:spcAft>
                      </a:pPr>
                      <a:r>
                        <a:rPr lang="en-US" sz="1400" b="0" dirty="0">
                          <a:solidFill>
                            <a:sysClr val="windowText" lastClr="000000"/>
                          </a:solidFill>
                          <a:effectLst/>
                        </a:rPr>
                        <a:t>1. Conduct a crop vulnerability and suitability assessment in all agro-ecological zones of Uganda</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Number of climate resilient crops identified and profiled in all agro-ecological zones of Uganda</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Crop vulnerability and suitability assessment reports from MAAIF, NARO and UBOS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741326">
                <a:tc>
                  <a:txBody>
                    <a:bodyPr/>
                    <a:lstStyle/>
                    <a:p>
                      <a:pPr marL="0" marR="0">
                        <a:lnSpc>
                          <a:spcPct val="115000"/>
                        </a:lnSpc>
                        <a:spcBef>
                          <a:spcPts val="0"/>
                        </a:spcBef>
                        <a:spcAft>
                          <a:spcPts val="0"/>
                        </a:spcAft>
                      </a:pPr>
                      <a:r>
                        <a:rPr lang="en-US" sz="1400" b="0" dirty="0">
                          <a:solidFill>
                            <a:sysClr val="windowText" lastClr="000000"/>
                          </a:solidFill>
                          <a:effectLst/>
                        </a:rPr>
                        <a:t>2. Conduct studies on climate resilient crop varieties and cultivars (early maturing and drought tolerant) in the different agro-ecological zones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Number of studies carried out on climate resilient crop varieties and cultivars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Crop vulnerability and suitability assessment reports from NARO/ MAAIF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5190">
                <a:tc>
                  <a:txBody>
                    <a:bodyPr/>
                    <a:lstStyle/>
                    <a:p>
                      <a:pPr marL="0" marR="0">
                        <a:lnSpc>
                          <a:spcPct val="115000"/>
                        </a:lnSpc>
                        <a:spcBef>
                          <a:spcPts val="0"/>
                        </a:spcBef>
                        <a:spcAft>
                          <a:spcPts val="0"/>
                        </a:spcAft>
                      </a:pPr>
                      <a:r>
                        <a:rPr lang="en-US" sz="1400" b="0" dirty="0">
                          <a:solidFill>
                            <a:sysClr val="windowText" lastClr="000000"/>
                          </a:solidFill>
                          <a:effectLst/>
                        </a:rPr>
                        <a:t>3. Conduct field trials and demonstrations and profile climate resilient crops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Number of field trials and demonstrations carried out of climate resilient crops and cropping practices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Field trials and demonstration reports, MAAIF reports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41326">
                <a:tc>
                  <a:txBody>
                    <a:bodyPr/>
                    <a:lstStyle/>
                    <a:p>
                      <a:pPr marL="0" marR="0">
                        <a:lnSpc>
                          <a:spcPct val="115000"/>
                        </a:lnSpc>
                        <a:spcBef>
                          <a:spcPts val="0"/>
                        </a:spcBef>
                        <a:spcAft>
                          <a:spcPts val="0"/>
                        </a:spcAft>
                      </a:pPr>
                      <a:r>
                        <a:rPr lang="en-US" sz="1400" b="0" dirty="0">
                          <a:solidFill>
                            <a:sysClr val="windowText" lastClr="000000"/>
                          </a:solidFill>
                          <a:effectLst/>
                        </a:rPr>
                        <a:t>4. Build capacity of farmers and farmer groups in all agro-ecological zones and support them to upscale and improve access to high quality planting materials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Number of functional farmer groups in all agro-ecological zones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MAAIF, MTIC reports,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741326">
                <a:tc>
                  <a:txBody>
                    <a:bodyPr/>
                    <a:lstStyle/>
                    <a:p>
                      <a:pPr marL="0" marR="0">
                        <a:lnSpc>
                          <a:spcPct val="115000"/>
                        </a:lnSpc>
                        <a:spcBef>
                          <a:spcPts val="0"/>
                        </a:spcBef>
                        <a:spcAft>
                          <a:spcPts val="0"/>
                        </a:spcAft>
                      </a:pPr>
                      <a:r>
                        <a:rPr lang="en-US" sz="1400" b="0" dirty="0">
                          <a:solidFill>
                            <a:sysClr val="windowText" lastClr="000000"/>
                          </a:solidFill>
                          <a:effectLst/>
                        </a:rPr>
                        <a:t>5. Build capacity of certified seed producers and support them to expand and improve the quality of seed</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Number of certified seed producers</a:t>
                      </a:r>
                    </a:p>
                    <a:p>
                      <a:pPr marL="0" marR="0">
                        <a:lnSpc>
                          <a:spcPct val="115000"/>
                        </a:lnSpc>
                        <a:spcBef>
                          <a:spcPts val="0"/>
                        </a:spcBef>
                        <a:spcAft>
                          <a:spcPts val="0"/>
                        </a:spcAft>
                      </a:pPr>
                      <a:r>
                        <a:rPr lang="en-US" sz="1400" b="0" dirty="0">
                          <a:solidFill>
                            <a:sysClr val="windowText" lastClr="000000"/>
                          </a:solidFill>
                          <a:effectLst/>
                        </a:rPr>
                        <a:t>%  of farmers accessing certified seed and quality planting materials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1400" b="0" dirty="0">
                          <a:solidFill>
                            <a:sysClr val="windowText" lastClr="000000"/>
                          </a:solidFill>
                          <a:effectLst/>
                        </a:rPr>
                        <a:t>MAAIF, UNADA, USTA, ISSD </a:t>
                      </a:r>
                      <a:r>
                        <a:rPr lang="es-419" sz="1400" b="0" dirty="0" err="1">
                          <a:solidFill>
                            <a:sysClr val="windowText" lastClr="000000"/>
                          </a:solidFill>
                          <a:effectLst/>
                        </a:rPr>
                        <a:t>reports</a:t>
                      </a:r>
                      <a:r>
                        <a:rPr lang="es-419" sz="1400" b="0" dirty="0">
                          <a:solidFill>
                            <a:sysClr val="windowText" lastClr="000000"/>
                          </a:solidFill>
                          <a:effectLst/>
                        </a:rPr>
                        <a:t>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91146">
                <a:tc>
                  <a:txBody>
                    <a:bodyPr/>
                    <a:lstStyle/>
                    <a:p>
                      <a:pPr marL="0" marR="0">
                        <a:lnSpc>
                          <a:spcPct val="115000"/>
                        </a:lnSpc>
                        <a:spcBef>
                          <a:spcPts val="0"/>
                        </a:spcBef>
                        <a:spcAft>
                          <a:spcPts val="0"/>
                        </a:spcAft>
                      </a:pPr>
                      <a:r>
                        <a:rPr lang="en-US" sz="1400" b="0" dirty="0">
                          <a:solidFill>
                            <a:sysClr val="windowText" lastClr="000000"/>
                          </a:solidFill>
                          <a:effectLst/>
                        </a:rPr>
                        <a:t>6. Increase timely access to quality agricultural inputs and their efficient use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Number of farmers with timely access to quality agricultural inputs</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MAAIF reports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23387">
                <a:tc>
                  <a:txBody>
                    <a:bodyPr/>
                    <a:lstStyle/>
                    <a:p>
                      <a:pPr marL="0" marR="0">
                        <a:lnSpc>
                          <a:spcPct val="115000"/>
                        </a:lnSpc>
                        <a:spcBef>
                          <a:spcPts val="0"/>
                        </a:spcBef>
                        <a:spcAft>
                          <a:spcPts val="0"/>
                        </a:spcAft>
                      </a:pPr>
                      <a:r>
                        <a:rPr lang="en-US" sz="1400" b="0" dirty="0">
                          <a:solidFill>
                            <a:sysClr val="windowText" lastClr="000000"/>
                          </a:solidFill>
                          <a:effectLst/>
                        </a:rPr>
                        <a:t>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Percentage increase in farmers using quality input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0" dirty="0">
                          <a:solidFill>
                            <a:sysClr val="windowText" lastClr="000000"/>
                          </a:solidFill>
                          <a:effectLst/>
                        </a:rPr>
                        <a:t>MAAIF reports </a:t>
                      </a:r>
                      <a:endParaRPr lang="en-US"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13" name="Title 1"/>
          <p:cNvSpPr>
            <a:spLocks noGrp="1"/>
          </p:cNvSpPr>
          <p:nvPr>
            <p:ph type="title"/>
          </p:nvPr>
        </p:nvSpPr>
        <p:spPr>
          <a:xfrm>
            <a:off x="86497" y="278027"/>
            <a:ext cx="11516498" cy="809368"/>
          </a:xfrm>
        </p:spPr>
        <p:txBody>
          <a:bodyPr>
            <a:normAutofit/>
          </a:bodyPr>
          <a:lstStyle/>
          <a:p>
            <a:pPr lvl="0">
              <a:defRPr/>
            </a:pPr>
            <a:r>
              <a:rPr lang="en-US" sz="3600" dirty="0"/>
              <a:t>Result framework for Component 1: </a:t>
            </a:r>
            <a:r>
              <a:rPr lang="en-GB" sz="3600" dirty="0"/>
              <a:t>Crop Production</a:t>
            </a:r>
            <a:endParaRPr lang="en-US" sz="3600" dirty="0"/>
          </a:p>
        </p:txBody>
      </p:sp>
    </p:spTree>
    <p:extLst>
      <p:ext uri="{BB962C8B-B14F-4D97-AF65-F5344CB8AC3E}">
        <p14:creationId xmlns:p14="http://schemas.microsoft.com/office/powerpoint/2010/main" val="71573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278027"/>
            <a:ext cx="11516498" cy="809368"/>
          </a:xfrm>
        </p:spPr>
        <p:txBody>
          <a:bodyPr>
            <a:normAutofit fontScale="90000"/>
          </a:bodyPr>
          <a:lstStyle/>
          <a:p>
            <a:pPr lvl="0">
              <a:defRPr/>
            </a:pPr>
            <a:r>
              <a:rPr lang="en-US" sz="3600" dirty="0"/>
              <a:t>Result framework for Component 4: </a:t>
            </a:r>
            <a:r>
              <a:rPr lang="en-GB" sz="3600" dirty="0"/>
              <a:t>Use of climate indo and risk management tools and warning systems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159807763"/>
              </p:ext>
            </p:extLst>
          </p:nvPr>
        </p:nvGraphicFramePr>
        <p:xfrm>
          <a:off x="0" y="1330505"/>
          <a:ext cx="11826843" cy="5468112"/>
        </p:xfrm>
        <a:graphic>
          <a:graphicData uri="http://schemas.openxmlformats.org/drawingml/2006/table">
            <a:tbl>
              <a:tblPr firstRow="1" firstCol="1" bandRow="1">
                <a:tableStyleId>{5940675A-B579-460E-94D1-54222C63F5DA}</a:tableStyleId>
              </a:tblPr>
              <a:tblGrid>
                <a:gridCol w="4546239">
                  <a:extLst>
                    <a:ext uri="{9D8B030D-6E8A-4147-A177-3AD203B41FA5}">
                      <a16:colId xmlns:a16="http://schemas.microsoft.com/office/drawing/2014/main" xmlns="" val="20000"/>
                    </a:ext>
                  </a:extLst>
                </a:gridCol>
                <a:gridCol w="2341715">
                  <a:extLst>
                    <a:ext uri="{9D8B030D-6E8A-4147-A177-3AD203B41FA5}">
                      <a16:colId xmlns:a16="http://schemas.microsoft.com/office/drawing/2014/main" xmlns="" val="20001"/>
                    </a:ext>
                  </a:extLst>
                </a:gridCol>
                <a:gridCol w="1949063">
                  <a:extLst>
                    <a:ext uri="{9D8B030D-6E8A-4147-A177-3AD203B41FA5}">
                      <a16:colId xmlns:a16="http://schemas.microsoft.com/office/drawing/2014/main" xmlns="" val="20002"/>
                    </a:ext>
                  </a:extLst>
                </a:gridCol>
                <a:gridCol w="2989826">
                  <a:extLst>
                    <a:ext uri="{9D8B030D-6E8A-4147-A177-3AD203B41FA5}">
                      <a16:colId xmlns:a16="http://schemas.microsoft.com/office/drawing/2014/main" xmlns="" val="20003"/>
                    </a:ext>
                  </a:extLst>
                </a:gridCol>
              </a:tblGrid>
              <a:tr h="0">
                <a:tc>
                  <a:txBody>
                    <a:bodyPr/>
                    <a:lstStyle/>
                    <a:p>
                      <a:pPr algn="just">
                        <a:lnSpc>
                          <a:spcPct val="115000"/>
                        </a:lnSpc>
                        <a:spcAft>
                          <a:spcPts val="0"/>
                        </a:spcAft>
                      </a:pPr>
                      <a:r>
                        <a:rPr lang="en-GB" sz="1800" b="1" dirty="0">
                          <a:solidFill>
                            <a:schemeClr val="bg1"/>
                          </a:solidFill>
                          <a:effectLst/>
                          <a:latin typeface="+mj-lt"/>
                          <a:ea typeface="Calibri" panose="020F0502020204030204" pitchFamily="34" charset="0"/>
                          <a:cs typeface="Times New Roman" panose="02020603050405020304" pitchFamily="18" charset="0"/>
                        </a:rPr>
                        <a:t>Narrative</a:t>
                      </a:r>
                      <a:r>
                        <a:rPr lang="en-GB" sz="1800" b="1" baseline="0" dirty="0">
                          <a:solidFill>
                            <a:schemeClr val="bg1"/>
                          </a:solidFill>
                          <a:effectLst/>
                          <a:latin typeface="+mj-lt"/>
                          <a:ea typeface="Calibri" panose="020F0502020204030204" pitchFamily="34" charset="0"/>
                          <a:cs typeface="Times New Roman" panose="02020603050405020304" pitchFamily="18" charset="0"/>
                        </a:rPr>
                        <a:t> summary</a:t>
                      </a:r>
                      <a:endParaRPr lang="en-GB"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50000"/>
                      </a:schemeClr>
                    </a:solidFill>
                  </a:tcPr>
                </a:tc>
                <a:tc>
                  <a:txBody>
                    <a:bodyPr/>
                    <a:lstStyle/>
                    <a:p>
                      <a:pPr marL="0" marR="0" algn="just" defTabSz="914400" rtl="0" eaLnBrk="1" latinLnBrk="0" hangingPunct="1">
                        <a:lnSpc>
                          <a:spcPct val="115000"/>
                        </a:lnSpc>
                        <a:spcBef>
                          <a:spcPts val="0"/>
                        </a:spcBef>
                        <a:spcAft>
                          <a:spcPts val="0"/>
                        </a:spcAft>
                      </a:pPr>
                      <a:r>
                        <a:rPr lang="en-US" sz="1800" b="1" kern="1200" dirty="0">
                          <a:solidFill>
                            <a:schemeClr val="bg1"/>
                          </a:solidFill>
                          <a:effectLst/>
                          <a:latin typeface="+mj-lt"/>
                          <a:ea typeface="Calibri" panose="020F0502020204030204" pitchFamily="34" charset="0"/>
                          <a:cs typeface="Times New Roman" panose="02020603050405020304" pitchFamily="18" charset="0"/>
                        </a:rPr>
                        <a:t>Objectively Verifiable Indicators</a:t>
                      </a:r>
                    </a:p>
                  </a:txBody>
                  <a:tcPr marL="68580" marR="68580" marT="0" marB="0">
                    <a:solidFill>
                      <a:schemeClr val="accent4">
                        <a:lumMod val="50000"/>
                      </a:schemeClr>
                    </a:solidFill>
                  </a:tcPr>
                </a:tc>
                <a:tc>
                  <a:txBody>
                    <a:bodyPr/>
                    <a:lstStyle/>
                    <a:p>
                      <a:pPr marL="0" algn="just" defTabSz="914400" rtl="0" eaLnBrk="1" latinLnBrk="0" hangingPunct="1">
                        <a:lnSpc>
                          <a:spcPct val="115000"/>
                        </a:lnSpc>
                        <a:spcAft>
                          <a:spcPts val="0"/>
                        </a:spcAft>
                      </a:pPr>
                      <a:r>
                        <a:rPr lang="en-GB" sz="1800" b="1" kern="1200" dirty="0">
                          <a:solidFill>
                            <a:schemeClr val="bg1"/>
                          </a:solidFill>
                          <a:effectLst/>
                          <a:latin typeface="+mj-lt"/>
                          <a:ea typeface="Calibri" panose="020F0502020204030204" pitchFamily="34" charset="0"/>
                          <a:cs typeface="Times New Roman" panose="02020603050405020304" pitchFamily="18" charset="0"/>
                        </a:rPr>
                        <a:t>Means of verification</a:t>
                      </a:r>
                    </a:p>
                  </a:txBody>
                  <a:tcPr marL="68580" marR="68580" marT="0" marB="0">
                    <a:solidFill>
                      <a:schemeClr val="accent4">
                        <a:lumMod val="50000"/>
                      </a:schemeClr>
                    </a:solidFill>
                  </a:tcPr>
                </a:tc>
                <a:tc>
                  <a:txBody>
                    <a:bodyPr/>
                    <a:lstStyle/>
                    <a:p>
                      <a:r>
                        <a:rPr lang="en-GB" sz="1800" b="1" kern="1200" dirty="0">
                          <a:solidFill>
                            <a:schemeClr val="bg1"/>
                          </a:solidFill>
                          <a:effectLst/>
                          <a:latin typeface="+mj-lt"/>
                          <a:ea typeface="Calibri" panose="020F0502020204030204" pitchFamily="34" charset="0"/>
                          <a:cs typeface="Times New Roman" panose="02020603050405020304" pitchFamily="18" charset="0"/>
                        </a:rPr>
                        <a:t>Key Assumptions</a:t>
                      </a:r>
                    </a:p>
                  </a:txBody>
                  <a:tcPr marL="68580" marR="68580" marT="0" marB="0">
                    <a:solidFill>
                      <a:schemeClr val="accent4">
                        <a:lumMod val="50000"/>
                      </a:schemeClr>
                    </a:solidFill>
                  </a:tcPr>
                </a:tc>
                <a:extLst>
                  <a:ext uri="{0D108BD9-81ED-4DB2-BD59-A6C34878D82A}">
                    <a16:rowId xmlns:a16="http://schemas.microsoft.com/office/drawing/2014/main" xmlns="" val="10000"/>
                  </a:ext>
                </a:extLst>
              </a:tr>
              <a:tr h="0">
                <a:tc gridSpan="4">
                  <a:txBody>
                    <a:bodyPr/>
                    <a:lstStyle/>
                    <a:p>
                      <a:pPr algn="just">
                        <a:lnSpc>
                          <a:spcPct val="115000"/>
                        </a:lnSpc>
                        <a:spcAft>
                          <a:spcPts val="0"/>
                        </a:spcAft>
                      </a:pPr>
                      <a:r>
                        <a:rPr lang="en-US" sz="1800" b="1" dirty="0">
                          <a:solidFill>
                            <a:schemeClr val="bg1"/>
                          </a:solidFill>
                          <a:effectLst/>
                          <a:latin typeface="+mj-lt"/>
                        </a:rPr>
                        <a:t>Strategy 4.1.2: Support innovative insurance schemes to protect farmers against climate risk related crop and livestock losses  </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0">
                <a:tc>
                  <a:txBody>
                    <a:bodyPr/>
                    <a:lstStyle/>
                    <a:p>
                      <a:pPr>
                        <a:lnSpc>
                          <a:spcPct val="115000"/>
                        </a:lnSpc>
                        <a:spcAft>
                          <a:spcPts val="0"/>
                        </a:spcAft>
                      </a:pPr>
                      <a:r>
                        <a:rPr lang="en-US" sz="1600" dirty="0">
                          <a:effectLst/>
                          <a:latin typeface="+mj-lt"/>
                        </a:rPr>
                        <a:t>1. Develop and implement varied innovative crop and livestock weather-indexed insurance packages</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latin typeface="+mj-lt"/>
                        </a:rPr>
                        <a:t>Weather-indexed insurance packages in place.</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latin typeface="+mj-lt"/>
                        </a:rPr>
                        <a:t>MAAIF report, MFI and Insurance Company Reports </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latin typeface="+mj-lt"/>
                        </a:rPr>
                        <a:t>Farmer have a variety of crops and livestock that are climate resilient</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0" lvl="0" indent="0">
                        <a:lnSpc>
                          <a:spcPct val="115000"/>
                        </a:lnSpc>
                        <a:spcAft>
                          <a:spcPts val="0"/>
                        </a:spcAft>
                        <a:buFont typeface="+mj-lt"/>
                        <a:buNone/>
                      </a:pPr>
                      <a:r>
                        <a:rPr lang="en-US" sz="1600" dirty="0">
                          <a:effectLst/>
                          <a:latin typeface="+mj-lt"/>
                        </a:rPr>
                        <a:t>2.Conduct a study to explore other safety nets and alternative risk transfer mechanisms</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latin typeface="+mj-lt"/>
                        </a:rPr>
                        <a:t>Studies on alternative risk transfer mechanisms </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dirty="0">
                          <a:effectLst/>
                          <a:latin typeface="+mj-lt"/>
                        </a:rPr>
                        <a:t>As above</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latin typeface="+mj-lt"/>
                        </a:rPr>
                        <a:t>Responsiveness by key stakeholders </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a:lnSpc>
                          <a:spcPct val="115000"/>
                        </a:lnSpc>
                        <a:spcAft>
                          <a:spcPts val="0"/>
                        </a:spcAft>
                      </a:pPr>
                      <a:r>
                        <a:rPr lang="en-US" sz="1600" dirty="0">
                          <a:effectLst/>
                          <a:latin typeface="+mj-lt"/>
                        </a:rPr>
                        <a:t>3. Enhance the capacity of micro-finance institutions to deliver innovative crop and livestock weather-indexed insurance packages</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latin typeface="+mj-lt"/>
                        </a:rPr>
                        <a:t>Training on financial management</a:t>
                      </a:r>
                      <a:endParaRPr lang="en-GB"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kern="1200" dirty="0">
                          <a:solidFill>
                            <a:schemeClr val="tx1"/>
                          </a:solidFill>
                          <a:effectLst/>
                          <a:latin typeface="+mn-lt"/>
                          <a:ea typeface="+mn-ea"/>
                          <a:cs typeface="+mn-cs"/>
                        </a:rPr>
                        <a:t>As above</a:t>
                      </a:r>
                      <a:endParaRPr lang="en-GB" sz="16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latin typeface="+mj-lt"/>
                        </a:rPr>
                        <a:t>Farmers receive training on how to access low rate credit facilities and SACCOs </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a:lnSpc>
                          <a:spcPct val="115000"/>
                        </a:lnSpc>
                        <a:spcAft>
                          <a:spcPts val="0"/>
                        </a:spcAft>
                      </a:pPr>
                      <a:r>
                        <a:rPr lang="en-US" sz="1600">
                          <a:effectLst/>
                          <a:latin typeface="+mj-lt"/>
                        </a:rPr>
                        <a:t>4. Raise awareness within the insurance industry of extreme weather and climate risks and communicate actions and opportunities</a:t>
                      </a:r>
                      <a:endParaRPr lang="en-GB"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latin typeface="+mj-lt"/>
                        </a:rPr>
                        <a:t>Awareness campaigns on extreme weather and climate risks</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kern="1200" dirty="0">
                          <a:solidFill>
                            <a:schemeClr val="tx1"/>
                          </a:solidFill>
                          <a:effectLst/>
                          <a:latin typeface="+mn-lt"/>
                          <a:ea typeface="+mn-ea"/>
                          <a:cs typeface="+mn-cs"/>
                        </a:rPr>
                        <a:t>As above</a:t>
                      </a:r>
                      <a:endParaRPr lang="en-GB" sz="16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latin typeface="+mj-lt"/>
                        </a:rPr>
                        <a:t>Farmers are sensitized on the insurance of extreme weather and climate risks.</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0">
                <a:tc>
                  <a:txBody>
                    <a:bodyPr/>
                    <a:lstStyle/>
                    <a:p>
                      <a:pPr>
                        <a:lnSpc>
                          <a:spcPct val="115000"/>
                        </a:lnSpc>
                        <a:spcAft>
                          <a:spcPts val="0"/>
                        </a:spcAft>
                      </a:pPr>
                      <a:r>
                        <a:rPr lang="en-US" sz="1600" dirty="0">
                          <a:effectLst/>
                          <a:latin typeface="+mj-lt"/>
                        </a:rPr>
                        <a:t>5. Undertake farmer education and address barriers to uptake of weather-indexed insurance products with a view to gain their trust </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latin typeface="+mj-lt"/>
                        </a:rPr>
                        <a:t>Farmers sensitized on weather-indexed insurance products</a:t>
                      </a:r>
                      <a:endParaRPr lang="en-GB"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600" kern="1200" dirty="0">
                          <a:solidFill>
                            <a:schemeClr val="tx1"/>
                          </a:solidFill>
                          <a:effectLst/>
                          <a:latin typeface="+mn-lt"/>
                          <a:ea typeface="+mn-ea"/>
                          <a:cs typeface="+mn-cs"/>
                        </a:rPr>
                        <a:t>As above</a:t>
                      </a:r>
                      <a:endParaRPr lang="en-GB" sz="160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latin typeface="+mj-lt"/>
                        </a:rPr>
                        <a:t>Farmers apply knowledge to collect weather data, transmit, and validate it</a:t>
                      </a:r>
                      <a:endParaRPr lang="en-GB"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4252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7" y="191529"/>
            <a:ext cx="11392929" cy="797012"/>
          </a:xfrm>
        </p:spPr>
        <p:txBody>
          <a:bodyPr>
            <a:normAutofit/>
          </a:bodyPr>
          <a:lstStyle/>
          <a:p>
            <a:r>
              <a:rPr lang="en-US" dirty="0">
                <a:solidFill>
                  <a:schemeClr val="tx1"/>
                </a:solidFill>
              </a:rPr>
              <a:t>Checklist for key performance dimensions</a:t>
            </a:r>
          </a:p>
        </p:txBody>
      </p:sp>
      <p:graphicFrame>
        <p:nvGraphicFramePr>
          <p:cNvPr id="4" name="Table 3"/>
          <p:cNvGraphicFramePr>
            <a:graphicFrameLocks noGrp="1"/>
          </p:cNvGraphicFramePr>
          <p:nvPr>
            <p:extLst>
              <p:ext uri="{D42A27DB-BD31-4B8C-83A1-F6EECF244321}">
                <p14:modId xmlns:p14="http://schemas.microsoft.com/office/powerpoint/2010/main" val="2891988363"/>
              </p:ext>
            </p:extLst>
          </p:nvPr>
        </p:nvGraphicFramePr>
        <p:xfrm>
          <a:off x="259262" y="1248032"/>
          <a:ext cx="11257233" cy="5040198"/>
        </p:xfrm>
        <a:graphic>
          <a:graphicData uri="http://schemas.openxmlformats.org/drawingml/2006/table">
            <a:tbl>
              <a:tblPr firstRow="1" firstCol="1" bandRow="1">
                <a:tableStyleId>{5940675A-B579-460E-94D1-54222C63F5DA}</a:tableStyleId>
              </a:tblPr>
              <a:tblGrid>
                <a:gridCol w="5360010">
                  <a:extLst>
                    <a:ext uri="{9D8B030D-6E8A-4147-A177-3AD203B41FA5}">
                      <a16:colId xmlns:a16="http://schemas.microsoft.com/office/drawing/2014/main" xmlns="" val="20000"/>
                    </a:ext>
                  </a:extLst>
                </a:gridCol>
                <a:gridCol w="5897223">
                  <a:extLst>
                    <a:ext uri="{9D8B030D-6E8A-4147-A177-3AD203B41FA5}">
                      <a16:colId xmlns:a16="http://schemas.microsoft.com/office/drawing/2014/main" xmlns="" val="20001"/>
                    </a:ext>
                  </a:extLst>
                </a:gridCol>
              </a:tblGrid>
              <a:tr h="939114">
                <a:tc>
                  <a:txBody>
                    <a:bodyPr/>
                    <a:lstStyle/>
                    <a:p>
                      <a:pPr algn="just">
                        <a:lnSpc>
                          <a:spcPct val="115000"/>
                        </a:lnSpc>
                        <a:spcAft>
                          <a:spcPts val="0"/>
                        </a:spcAft>
                      </a:pPr>
                      <a:r>
                        <a:rPr lang="en-GB" sz="1800" b="1" dirty="0">
                          <a:effectLst/>
                          <a:latin typeface="+mj-lt"/>
                        </a:rPr>
                        <a:t>NAPs for Agriculture M&amp;E framework Components</a:t>
                      </a:r>
                      <a:endParaRPr lang="en-GB" sz="1800" b="1" dirty="0">
                        <a:effectLst/>
                        <a:latin typeface="+mj-lt"/>
                        <a:ea typeface="Calibri" panose="020F0502020204030204" pitchFamily="34" charset="0"/>
                        <a:cs typeface="Times New Roman" panose="02020603050405020304" pitchFamily="18" charset="0"/>
                      </a:endParaRPr>
                    </a:p>
                  </a:txBody>
                  <a:tcPr marL="60158" marR="60158" marT="0" marB="0">
                    <a:solidFill>
                      <a:schemeClr val="accent4">
                        <a:lumMod val="20000"/>
                        <a:lumOff val="80000"/>
                      </a:schemeClr>
                    </a:solidFill>
                  </a:tcPr>
                </a:tc>
                <a:tc>
                  <a:txBody>
                    <a:bodyPr/>
                    <a:lstStyle/>
                    <a:p>
                      <a:pPr>
                        <a:lnSpc>
                          <a:spcPct val="115000"/>
                        </a:lnSpc>
                        <a:spcAft>
                          <a:spcPts val="0"/>
                        </a:spcAft>
                      </a:pPr>
                      <a:r>
                        <a:rPr lang="en-GB" sz="1800" b="1" kern="1200" dirty="0">
                          <a:solidFill>
                            <a:schemeClr val="tx1"/>
                          </a:solidFill>
                          <a:effectLst/>
                          <a:latin typeface="+mj-lt"/>
                          <a:ea typeface="+mn-ea"/>
                          <a:cs typeface="+mn-cs"/>
                        </a:rPr>
                        <a:t>Performance</a:t>
                      </a:r>
                      <a:r>
                        <a:rPr lang="en-GB" sz="1800" b="1" kern="1200" baseline="0" dirty="0">
                          <a:solidFill>
                            <a:schemeClr val="tx1"/>
                          </a:solidFill>
                          <a:effectLst/>
                          <a:latin typeface="+mj-lt"/>
                          <a:ea typeface="+mn-ea"/>
                          <a:cs typeface="+mn-cs"/>
                        </a:rPr>
                        <a:t> dimension</a:t>
                      </a:r>
                      <a:endParaRPr lang="en-GB" sz="1800" b="1" kern="1200" dirty="0">
                        <a:solidFill>
                          <a:schemeClr val="tx1"/>
                        </a:solidFill>
                        <a:effectLst/>
                        <a:latin typeface="+mj-lt"/>
                        <a:ea typeface="+mn-ea"/>
                        <a:cs typeface="+mn-cs"/>
                      </a:endParaRPr>
                    </a:p>
                  </a:txBody>
                  <a:tcPr marL="60158" marR="60158" marT="0" marB="0">
                    <a:solidFill>
                      <a:schemeClr val="accent4">
                        <a:lumMod val="20000"/>
                        <a:lumOff val="80000"/>
                      </a:schemeClr>
                    </a:solidFill>
                  </a:tcPr>
                </a:tc>
                <a:extLst>
                  <a:ext uri="{0D108BD9-81ED-4DB2-BD59-A6C34878D82A}">
                    <a16:rowId xmlns:a16="http://schemas.microsoft.com/office/drawing/2014/main" xmlns="" val="10000"/>
                  </a:ext>
                </a:extLst>
              </a:tr>
              <a:tr h="138363">
                <a:tc>
                  <a:txBody>
                    <a:bodyPr/>
                    <a:lstStyle/>
                    <a:p>
                      <a:pPr algn="just">
                        <a:lnSpc>
                          <a:spcPct val="115000"/>
                        </a:lnSpc>
                        <a:spcAft>
                          <a:spcPts val="0"/>
                        </a:spcAft>
                      </a:pPr>
                      <a:r>
                        <a:rPr lang="en-GB" sz="1800" b="1" dirty="0">
                          <a:effectLst/>
                          <a:latin typeface="+mj-lt"/>
                        </a:rPr>
                        <a:t>Component 1: </a:t>
                      </a:r>
                      <a:r>
                        <a:rPr lang="en-GB" sz="1800" dirty="0">
                          <a:effectLst/>
                          <a:latin typeface="+mj-lt"/>
                        </a:rPr>
                        <a:t>Crop Production</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marL="0" algn="just" defTabSz="914400" rtl="0" eaLnBrk="1" latinLnBrk="0" hangingPunct="1">
                        <a:lnSpc>
                          <a:spcPct val="115000"/>
                        </a:lnSpc>
                        <a:spcAft>
                          <a:spcPts val="0"/>
                        </a:spcAft>
                      </a:pPr>
                      <a:r>
                        <a:rPr lang="en-GB" sz="1800" kern="1200" dirty="0">
                          <a:solidFill>
                            <a:schemeClr val="tx1"/>
                          </a:solidFill>
                          <a:effectLst/>
                          <a:latin typeface="+mj-lt"/>
                          <a:ea typeface="+mn-ea"/>
                          <a:cs typeface="+mn-cs"/>
                        </a:rPr>
                        <a:t>Record of vulnerability and crop suitability assessments </a:t>
                      </a:r>
                    </a:p>
                  </a:txBody>
                  <a:tcPr marL="60158" marR="60158" marT="0" marB="0" anchor="b"/>
                </a:tc>
                <a:extLst>
                  <a:ext uri="{0D108BD9-81ED-4DB2-BD59-A6C34878D82A}">
                    <a16:rowId xmlns:a16="http://schemas.microsoft.com/office/drawing/2014/main" xmlns="" val="10001"/>
                  </a:ext>
                </a:extLst>
              </a:tr>
              <a:tr h="138363">
                <a:tc>
                  <a:txBody>
                    <a:bodyPr/>
                    <a:lstStyle/>
                    <a:p>
                      <a:pPr algn="just">
                        <a:lnSpc>
                          <a:spcPct val="115000"/>
                        </a:lnSpc>
                        <a:spcAft>
                          <a:spcPts val="0"/>
                        </a:spcAft>
                      </a:pPr>
                      <a:r>
                        <a:rPr lang="en-GB" sz="1800" b="1" dirty="0">
                          <a:effectLst/>
                          <a:latin typeface="+mj-lt"/>
                        </a:rPr>
                        <a:t>Component 2:</a:t>
                      </a:r>
                      <a:r>
                        <a:rPr lang="en-GB" sz="1800" dirty="0">
                          <a:effectLst/>
                          <a:latin typeface="+mj-lt"/>
                        </a:rPr>
                        <a:t> Livestock Development</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a:lnSpc>
                          <a:spcPct val="115000"/>
                        </a:lnSpc>
                        <a:spcAft>
                          <a:spcPts val="0"/>
                        </a:spcAft>
                      </a:pPr>
                      <a:r>
                        <a:rPr lang="en-GB" sz="1800" kern="1200" dirty="0">
                          <a:solidFill>
                            <a:schemeClr val="tx1"/>
                          </a:solidFill>
                          <a:effectLst/>
                          <a:latin typeface="+mj-lt"/>
                          <a:ea typeface="+mn-ea"/>
                          <a:cs typeface="+mn-cs"/>
                        </a:rPr>
                        <a:t>Adaptive and productive livestock breeds</a:t>
                      </a:r>
                    </a:p>
                  </a:txBody>
                  <a:tcPr marL="60158" marR="60158" marT="0" marB="0" anchor="b"/>
                </a:tc>
                <a:extLst>
                  <a:ext uri="{0D108BD9-81ED-4DB2-BD59-A6C34878D82A}">
                    <a16:rowId xmlns:a16="http://schemas.microsoft.com/office/drawing/2014/main" xmlns="" val="10002"/>
                  </a:ext>
                </a:extLst>
              </a:tr>
              <a:tr h="138363">
                <a:tc>
                  <a:txBody>
                    <a:bodyPr/>
                    <a:lstStyle/>
                    <a:p>
                      <a:pPr algn="just">
                        <a:lnSpc>
                          <a:spcPct val="115000"/>
                        </a:lnSpc>
                        <a:spcAft>
                          <a:spcPts val="0"/>
                        </a:spcAft>
                      </a:pPr>
                      <a:r>
                        <a:rPr lang="en-GB" sz="1800" b="1" dirty="0">
                          <a:effectLst/>
                          <a:latin typeface="+mj-lt"/>
                        </a:rPr>
                        <a:t>Component 3: </a:t>
                      </a:r>
                      <a:r>
                        <a:rPr lang="en-GB" sz="1800" dirty="0">
                          <a:effectLst/>
                          <a:latin typeface="+mj-lt"/>
                        </a:rPr>
                        <a:t>Fisheries and Aquaculture</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a:lnSpc>
                          <a:spcPct val="115000"/>
                        </a:lnSpc>
                        <a:spcAft>
                          <a:spcPts val="0"/>
                        </a:spcAft>
                      </a:pPr>
                      <a:r>
                        <a:rPr lang="en-GB" sz="1800" kern="1200" dirty="0">
                          <a:solidFill>
                            <a:schemeClr val="tx1"/>
                          </a:solidFill>
                          <a:effectLst/>
                          <a:latin typeface="+mj-lt"/>
                          <a:ea typeface="+mn-ea"/>
                          <a:cs typeface="+mn-cs"/>
                        </a:rPr>
                        <a:t>Resilient an</a:t>
                      </a:r>
                      <a:r>
                        <a:rPr lang="en-GB" sz="1800" kern="1200" baseline="0" dirty="0">
                          <a:solidFill>
                            <a:schemeClr val="tx1"/>
                          </a:solidFill>
                          <a:effectLst/>
                          <a:latin typeface="+mj-lt"/>
                          <a:ea typeface="+mn-ea"/>
                          <a:cs typeface="+mn-cs"/>
                        </a:rPr>
                        <a:t>d sustainable </a:t>
                      </a:r>
                      <a:r>
                        <a:rPr lang="en-GB" sz="1800" kern="1200" dirty="0">
                          <a:solidFill>
                            <a:schemeClr val="tx1"/>
                          </a:solidFill>
                          <a:effectLst/>
                          <a:latin typeface="+mj-lt"/>
                          <a:ea typeface="+mn-ea"/>
                          <a:cs typeface="+mn-cs"/>
                        </a:rPr>
                        <a:t>fishing practices  </a:t>
                      </a:r>
                    </a:p>
                  </a:txBody>
                  <a:tcPr marL="60158" marR="60158" marT="0" marB="0" anchor="b"/>
                </a:tc>
                <a:extLst>
                  <a:ext uri="{0D108BD9-81ED-4DB2-BD59-A6C34878D82A}">
                    <a16:rowId xmlns:a16="http://schemas.microsoft.com/office/drawing/2014/main" xmlns="" val="10003"/>
                  </a:ext>
                </a:extLst>
              </a:tr>
              <a:tr h="276726">
                <a:tc>
                  <a:txBody>
                    <a:bodyPr/>
                    <a:lstStyle/>
                    <a:p>
                      <a:pPr algn="just">
                        <a:lnSpc>
                          <a:spcPct val="115000"/>
                        </a:lnSpc>
                        <a:spcAft>
                          <a:spcPts val="0"/>
                        </a:spcAft>
                      </a:pPr>
                      <a:r>
                        <a:rPr lang="en-GB" sz="1800" b="1" dirty="0">
                          <a:effectLst/>
                          <a:latin typeface="+mj-lt"/>
                        </a:rPr>
                        <a:t>Component 4:</a:t>
                      </a:r>
                      <a:r>
                        <a:rPr lang="en-GB" sz="1800" dirty="0">
                          <a:effectLst/>
                          <a:latin typeface="+mj-lt"/>
                        </a:rPr>
                        <a:t> Climate Information, Early Warning and Disaster Preparedness Systems</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algn="just">
                        <a:lnSpc>
                          <a:spcPct val="115000"/>
                        </a:lnSpc>
                        <a:spcAft>
                          <a:spcPts val="0"/>
                        </a:spcAft>
                      </a:pPr>
                      <a:r>
                        <a:rPr lang="en-GB" sz="1800" kern="1200" baseline="0" dirty="0">
                          <a:solidFill>
                            <a:schemeClr val="tx1"/>
                          </a:solidFill>
                          <a:effectLst/>
                          <a:latin typeface="+mj-lt"/>
                          <a:ea typeface="+mn-ea"/>
                          <a:cs typeface="+mn-cs"/>
                        </a:rPr>
                        <a:t>Weather monitoring stations and Timely information dissemination on weather patterns</a:t>
                      </a:r>
                    </a:p>
                  </a:txBody>
                  <a:tcPr marL="60158" marR="60158" marT="0" marB="0" anchor="b"/>
                </a:tc>
                <a:extLst>
                  <a:ext uri="{0D108BD9-81ED-4DB2-BD59-A6C34878D82A}">
                    <a16:rowId xmlns:a16="http://schemas.microsoft.com/office/drawing/2014/main" xmlns="" val="10004"/>
                  </a:ext>
                </a:extLst>
              </a:tr>
              <a:tr h="138363">
                <a:tc>
                  <a:txBody>
                    <a:bodyPr/>
                    <a:lstStyle/>
                    <a:p>
                      <a:pPr algn="just">
                        <a:lnSpc>
                          <a:spcPct val="115000"/>
                        </a:lnSpc>
                        <a:spcAft>
                          <a:spcPts val="0"/>
                        </a:spcAft>
                      </a:pPr>
                      <a:r>
                        <a:rPr lang="en-GB" sz="1800" b="1" dirty="0">
                          <a:effectLst/>
                          <a:latin typeface="+mj-lt"/>
                        </a:rPr>
                        <a:t>Component 5:</a:t>
                      </a:r>
                      <a:r>
                        <a:rPr lang="en-GB" sz="1800" dirty="0">
                          <a:effectLst/>
                          <a:latin typeface="+mj-lt"/>
                        </a:rPr>
                        <a:t> Land Use Land Use change and Forestry (LULUCF)</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algn="just">
                        <a:lnSpc>
                          <a:spcPct val="115000"/>
                        </a:lnSpc>
                        <a:spcAft>
                          <a:spcPts val="0"/>
                        </a:spcAft>
                      </a:pPr>
                      <a:r>
                        <a:rPr lang="en-GB" sz="1800" kern="1200" baseline="0" dirty="0">
                          <a:solidFill>
                            <a:schemeClr val="tx1"/>
                          </a:solidFill>
                          <a:effectLst/>
                          <a:latin typeface="+mj-lt"/>
                          <a:ea typeface="+mn-ea"/>
                          <a:cs typeface="+mn-cs"/>
                        </a:rPr>
                        <a:t>Increase water use efficiency in agricultural production; afforestation and SLM practices</a:t>
                      </a:r>
                    </a:p>
                  </a:txBody>
                  <a:tcPr marL="60158" marR="60158" marT="0" marB="0" anchor="b"/>
                </a:tc>
                <a:extLst>
                  <a:ext uri="{0D108BD9-81ED-4DB2-BD59-A6C34878D82A}">
                    <a16:rowId xmlns:a16="http://schemas.microsoft.com/office/drawing/2014/main" xmlns="" val="10005"/>
                  </a:ext>
                </a:extLst>
              </a:tr>
              <a:tr h="138363">
                <a:tc>
                  <a:txBody>
                    <a:bodyPr/>
                    <a:lstStyle/>
                    <a:p>
                      <a:pPr algn="l">
                        <a:lnSpc>
                          <a:spcPct val="115000"/>
                        </a:lnSpc>
                        <a:spcAft>
                          <a:spcPts val="0"/>
                        </a:spcAft>
                      </a:pPr>
                      <a:r>
                        <a:rPr lang="en-GB" sz="1800" b="1" dirty="0">
                          <a:effectLst/>
                          <a:latin typeface="+mj-lt"/>
                        </a:rPr>
                        <a:t>Component 6: </a:t>
                      </a:r>
                      <a:r>
                        <a:rPr lang="en-GB" sz="1800" dirty="0">
                          <a:effectLst/>
                          <a:latin typeface="+mj-lt"/>
                        </a:rPr>
                        <a:t>Research for climate resilient agricultural development</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0"/>
                        </a:spcAft>
                      </a:pPr>
                      <a:r>
                        <a:rPr lang="en-GB" sz="1800" kern="1200" dirty="0">
                          <a:solidFill>
                            <a:schemeClr val="tx1"/>
                          </a:solidFill>
                          <a:effectLst/>
                          <a:latin typeface="+mj-lt"/>
                          <a:ea typeface="+mn-ea"/>
                          <a:cs typeface="+mn-cs"/>
                        </a:rPr>
                        <a:t>Adoption</a:t>
                      </a:r>
                      <a:r>
                        <a:rPr lang="en-GB" sz="1800" kern="1200" baseline="0" dirty="0">
                          <a:solidFill>
                            <a:schemeClr val="tx1"/>
                          </a:solidFill>
                          <a:effectLst/>
                          <a:latin typeface="+mj-lt"/>
                          <a:ea typeface="+mn-ea"/>
                          <a:cs typeface="+mn-cs"/>
                        </a:rPr>
                        <a:t> of best practises and local technologies</a:t>
                      </a:r>
                    </a:p>
                  </a:txBody>
                  <a:tcPr marL="60158" marR="60158" marT="0" marB="0" anchor="b"/>
                </a:tc>
                <a:extLst>
                  <a:ext uri="{0D108BD9-81ED-4DB2-BD59-A6C34878D82A}">
                    <a16:rowId xmlns:a16="http://schemas.microsoft.com/office/drawing/2014/main" xmlns="" val="10006"/>
                  </a:ext>
                </a:extLst>
              </a:tr>
              <a:tr h="138363">
                <a:tc>
                  <a:txBody>
                    <a:bodyPr/>
                    <a:lstStyle/>
                    <a:p>
                      <a:pPr algn="just">
                        <a:lnSpc>
                          <a:spcPct val="115000"/>
                        </a:lnSpc>
                        <a:spcAft>
                          <a:spcPts val="0"/>
                        </a:spcAft>
                      </a:pPr>
                      <a:r>
                        <a:rPr lang="en-GB" sz="1800" b="1" dirty="0">
                          <a:effectLst/>
                          <a:latin typeface="+mj-lt"/>
                        </a:rPr>
                        <a:t>Component 7: </a:t>
                      </a:r>
                      <a:r>
                        <a:rPr lang="en-GB" sz="1800" dirty="0">
                          <a:effectLst/>
                          <a:latin typeface="+mj-lt"/>
                        </a:rPr>
                        <a:t>Knowledge Management and Partnerships for climate action</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a:lnSpc>
                          <a:spcPct val="115000"/>
                        </a:lnSpc>
                        <a:spcAft>
                          <a:spcPts val="0"/>
                        </a:spcAft>
                      </a:pPr>
                      <a:r>
                        <a:rPr lang="en-GB" sz="1800" kern="1200" baseline="0" dirty="0">
                          <a:solidFill>
                            <a:schemeClr val="tx1"/>
                          </a:solidFill>
                          <a:effectLst/>
                          <a:latin typeface="+mj-lt"/>
                          <a:ea typeface="+mn-ea"/>
                          <a:cs typeface="+mn-cs"/>
                        </a:rPr>
                        <a:t>Evidence of coordination and efforts to seek, obtain and utilize CCA partnerships</a:t>
                      </a:r>
                    </a:p>
                  </a:txBody>
                  <a:tcPr marL="60158" marR="60158" marT="0" marB="0"/>
                </a:tc>
                <a:extLst>
                  <a:ext uri="{0D108BD9-81ED-4DB2-BD59-A6C34878D82A}">
                    <a16:rowId xmlns:a16="http://schemas.microsoft.com/office/drawing/2014/main" xmlns="" val="10007"/>
                  </a:ext>
                </a:extLst>
              </a:tr>
              <a:tr h="138363">
                <a:tc>
                  <a:txBody>
                    <a:bodyPr/>
                    <a:lstStyle/>
                    <a:p>
                      <a:pPr algn="just">
                        <a:lnSpc>
                          <a:spcPct val="115000"/>
                        </a:lnSpc>
                        <a:spcAft>
                          <a:spcPts val="0"/>
                        </a:spcAft>
                      </a:pPr>
                      <a:r>
                        <a:rPr lang="en-GB" sz="1800" b="1" dirty="0">
                          <a:effectLst/>
                          <a:latin typeface="+mj-lt"/>
                        </a:rPr>
                        <a:t>Component 8: </a:t>
                      </a:r>
                      <a:r>
                        <a:rPr lang="en-GB" sz="1800" dirty="0">
                          <a:effectLst/>
                          <a:latin typeface="+mj-lt"/>
                        </a:rPr>
                        <a:t>Gendered Approach to climate change adaptation</a:t>
                      </a:r>
                      <a:endParaRPr lang="en-GB" sz="1800" dirty="0">
                        <a:effectLst/>
                        <a:latin typeface="+mj-lt"/>
                        <a:ea typeface="Calibri" panose="020F0502020204030204" pitchFamily="34" charset="0"/>
                        <a:cs typeface="Times New Roman" panose="02020603050405020304" pitchFamily="18" charset="0"/>
                      </a:endParaRPr>
                    </a:p>
                  </a:txBody>
                  <a:tcPr marL="60158" marR="60158" marT="0" marB="0" anchor="b"/>
                </a:tc>
                <a:tc>
                  <a:txBody>
                    <a:bodyPr/>
                    <a:lstStyle/>
                    <a:p>
                      <a:pPr>
                        <a:lnSpc>
                          <a:spcPct val="115000"/>
                        </a:lnSpc>
                        <a:spcAft>
                          <a:spcPts val="0"/>
                        </a:spcAft>
                      </a:pPr>
                      <a:r>
                        <a:rPr lang="en-GB" sz="1800" kern="1200" dirty="0">
                          <a:solidFill>
                            <a:schemeClr val="tx1"/>
                          </a:solidFill>
                          <a:effectLst/>
                          <a:latin typeface="+mj-lt"/>
                          <a:ea typeface="+mn-ea"/>
                          <a:cs typeface="+mn-cs"/>
                        </a:rPr>
                        <a:t>Extent</a:t>
                      </a:r>
                      <a:r>
                        <a:rPr lang="en-GB" sz="1800" kern="1200" baseline="0" dirty="0">
                          <a:solidFill>
                            <a:schemeClr val="tx1"/>
                          </a:solidFill>
                          <a:effectLst/>
                          <a:latin typeface="+mj-lt"/>
                          <a:ea typeface="+mn-ea"/>
                          <a:cs typeface="+mn-cs"/>
                        </a:rPr>
                        <a:t> to which gender issues have been incorporated in the approaches to adapt to climate change effects</a:t>
                      </a:r>
                      <a:endParaRPr lang="en-GB" sz="1800" kern="1200" dirty="0">
                        <a:solidFill>
                          <a:schemeClr val="tx1"/>
                        </a:solidFill>
                        <a:effectLst/>
                        <a:latin typeface="+mj-lt"/>
                        <a:ea typeface="+mn-ea"/>
                        <a:cs typeface="+mn-cs"/>
                      </a:endParaRPr>
                    </a:p>
                  </a:txBody>
                  <a:tcPr marL="60158" marR="60158" marT="0"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91458009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0BC2A82-5C72-4484-BB14-FE3DD9304893}" vid="{9667F961-9509-45AA-A053-1296BEDB32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NAPs_PPT_Template_2017</Template>
  <TotalTime>2310</TotalTime>
  <Words>2185</Words>
  <Application>Microsoft Office PowerPoint</Application>
  <PresentationFormat>Widescreen</PresentationFormat>
  <Paragraphs>262</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Cordia New</vt:lpstr>
      <vt:lpstr>Franklin Gothic Book</vt:lpstr>
      <vt:lpstr>Segoe UI</vt:lpstr>
      <vt:lpstr>Segoe UI Light</vt:lpstr>
      <vt:lpstr>Segoe UI Semilight</vt:lpstr>
      <vt:lpstr>Times New Roman</vt:lpstr>
      <vt:lpstr>Wingdings</vt:lpstr>
      <vt:lpstr>Crop</vt:lpstr>
      <vt:lpstr>Module 6: Design the M&amp;E framework</vt:lpstr>
      <vt:lpstr>Objectives</vt:lpstr>
      <vt:lpstr>Designing an M&amp;E framework and plan for adaptation in the agriculture sectors </vt:lpstr>
      <vt:lpstr>Concrete experience in developing an m&amp;E framework for the agriculture sector nap</vt:lpstr>
      <vt:lpstr>The process of developing Uganda Performance M&amp;E Framework for the agriculture sector NAP</vt:lpstr>
      <vt:lpstr>PowerPoint Presentation</vt:lpstr>
      <vt:lpstr>Result framework for Component 1: Crop Production</vt:lpstr>
      <vt:lpstr>Result framework for Component 4: Use of climate indo and risk management tools and warning systems</vt:lpstr>
      <vt:lpstr>Checklist for key performance dimensions</vt:lpstr>
      <vt:lpstr>The Philippines Results-based Monitoring and Evaluation System</vt:lpstr>
      <vt:lpstr>Design the M&amp;E framework </vt:lpstr>
      <vt:lpstr>Exercise: Identify key elements of the M&amp;E framework for adaptation in the agriculture sector </vt:lpstr>
      <vt:lpstr>PowerPoint Presentation</vt:lpstr>
      <vt:lpstr>PowerPoint Presentation</vt:lpstr>
      <vt:lpstr>PowerPoint Presentation</vt:lpstr>
      <vt:lpstr>Adaptation M&amp;E Guidance and tools </vt:lpstr>
      <vt:lpstr>Adaptation M&amp;E Guidance and tools </vt:lpstr>
      <vt:lpstr>Adaptation M&amp;E Guidance and tools </vt:lpstr>
      <vt:lpstr>Tools to Measure Performance</vt:lpstr>
      <vt:lpstr>Community-based risk screening tool Adaptation and Livelihood </vt:lpstr>
      <vt:lpstr>Summary of the session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DiStefano, Elisa (CBC)</cp:lastModifiedBy>
  <cp:revision>129</cp:revision>
  <dcterms:created xsi:type="dcterms:W3CDTF">2017-07-25T07:47:19Z</dcterms:created>
  <dcterms:modified xsi:type="dcterms:W3CDTF">2019-12-19T15:11:20Z</dcterms:modified>
</cp:coreProperties>
</file>