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97" r:id="rId5"/>
    <p:sldId id="275" r:id="rId6"/>
    <p:sldId id="274" r:id="rId7"/>
    <p:sldId id="276" r:id="rId8"/>
    <p:sldId id="278" r:id="rId9"/>
    <p:sldId id="290" r:id="rId10"/>
    <p:sldId id="289" r:id="rId11"/>
    <p:sldId id="286" r:id="rId12"/>
    <p:sldId id="272" r:id="rId13"/>
    <p:sldId id="293" r:id="rId14"/>
    <p:sldId id="295" r:id="rId15"/>
    <p:sldId id="263" r:id="rId16"/>
    <p:sldId id="291" r:id="rId17"/>
    <p:sldId id="292" r:id="rId18"/>
    <p:sldId id="265" r:id="rId19"/>
    <p:sldId id="288" r:id="rId20"/>
    <p:sldId id="287" r:id="rId21"/>
    <p:sldId id="279" r:id="rId22"/>
    <p:sldId id="266" r:id="rId23"/>
    <p:sldId id="283" r:id="rId24"/>
    <p:sldId id="280" r:id="rId25"/>
    <p:sldId id="285" r:id="rId26"/>
    <p:sldId id="294" r:id="rId27"/>
    <p:sldId id="296" r:id="rId28"/>
    <p:sldId id="271" r:id="rId29"/>
    <p:sldId id="284"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EE3"/>
    <a:srgbClr val="ADD6B3"/>
    <a:srgbClr val="1D60B0"/>
    <a:srgbClr val="009EB3"/>
    <a:srgbClr val="F9AE36"/>
    <a:srgbClr val="1C5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77262" autoAdjust="0"/>
  </p:normalViewPr>
  <p:slideViewPr>
    <p:cSldViewPr snapToGrid="0">
      <p:cViewPr varScale="1">
        <p:scale>
          <a:sx n="60" d="100"/>
          <a:sy n="60" d="100"/>
        </p:scale>
        <p:origin x="139" y="5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782B2-AA23-4F9B-8CFB-571FDE0809F9}" type="datetimeFigureOut">
              <a:rPr lang="en-GB" smtClean="0"/>
              <a:t>19/12/2019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9953B-C807-4672-A2CB-B62740E2B29B}" type="slidenum">
              <a:rPr lang="en-GB" smtClean="0"/>
              <a:t>‹#›</a:t>
            </a:fld>
            <a:endParaRPr lang="en-GB"/>
          </a:p>
        </p:txBody>
      </p:sp>
    </p:spTree>
    <p:extLst>
      <p:ext uri="{BB962C8B-B14F-4D97-AF65-F5344CB8AC3E}">
        <p14:creationId xmlns:p14="http://schemas.microsoft.com/office/powerpoint/2010/main" val="2353113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limateinvestmentfunds.org/sites/default/files/knowledge-documents/ppcr_monitoring_and_reporting_toolkit_march_2016_revised.pdf"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thegef.org/sites/default/files/council-meeting-documents/GEF-LDCF.SCCF_.17-05,_Updated_RBM_Framework_for_Adaptation_to_Climate_Change,_2014-10-08_4.pdf" TargetMode="External"/><Relationship Id="rId5" Type="http://schemas.openxmlformats.org/officeDocument/2006/relationships/hyperlink" Target="https://www.greenclimate.fund/documents/20182/239759/5.3_-_Performance_Measurement_Frameworks__PMF_.pdf/60941cef-7c87-475f-809e-4ebf1acbb3f4" TargetMode="External"/><Relationship Id="rId4" Type="http://schemas.openxmlformats.org/officeDocument/2006/relationships/hyperlink" Target="https://www.adaptation-fund.org/wp-content/uploads/2015/01/Results%20Framework%20and%20Baseline%20Guidance%20final%20compressed.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daptationcommunity.net/?wpfb_dl=22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7</a:t>
            </a:r>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a:t>
            </a:fld>
            <a:endParaRPr lang="en-GB"/>
          </a:p>
        </p:txBody>
      </p:sp>
    </p:spTree>
    <p:extLst>
      <p:ext uri="{BB962C8B-B14F-4D97-AF65-F5344CB8AC3E}">
        <p14:creationId xmlns:p14="http://schemas.microsoft.com/office/powerpoint/2010/main" val="215071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Emerging </a:t>
            </a:r>
            <a:r>
              <a:rPr lang="en-GB" sz="1200" kern="1200" dirty="0">
                <a:solidFill>
                  <a:schemeClr val="tx1"/>
                </a:solidFill>
                <a:effectLst/>
                <a:latin typeface="+mn-lt"/>
                <a:ea typeface="+mn-ea"/>
                <a:cs typeface="+mn-cs"/>
              </a:rPr>
              <a:t>lessons learned from M&amp;E frameworks of a range of adaptation and agriculture programs. </a:t>
            </a:r>
          </a:p>
          <a:p>
            <a:r>
              <a:rPr lang="en-GB" sz="1200" kern="1200" dirty="0">
                <a:solidFill>
                  <a:schemeClr val="tx1"/>
                </a:solidFill>
                <a:effectLst/>
                <a:latin typeface="+mn-lt"/>
                <a:ea typeface="+mn-ea"/>
                <a:cs typeface="+mn-cs"/>
              </a:rPr>
              <a:t>This information can be useful when considering the development of adaptation indicators for priority programs of the agriculture sector. Guidance includes: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3"/>
              </a:rPr>
              <a:t>CIF/PPCR</a:t>
            </a:r>
            <a:r>
              <a:rPr lang="en-GB" sz="1200" kern="1200" dirty="0">
                <a:solidFill>
                  <a:schemeClr val="tx1"/>
                </a:solidFill>
                <a:effectLst/>
                <a:latin typeface="+mn-lt"/>
                <a:ea typeface="+mn-ea"/>
                <a:cs typeface="+mn-cs"/>
              </a:rPr>
              <a:t>; </a:t>
            </a:r>
            <a:r>
              <a:rPr lang="en-GB" dirty="0">
                <a:solidFill>
                  <a:schemeClr val="tx1"/>
                </a:solidFill>
              </a:rPr>
              <a:t>https://www.climateinvestmentfunds.org/sites/default/files/knowledge-documents/ppcr_monitoring_and_reporting_toolkit_march_2016_revised.pdf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4"/>
              </a:rPr>
              <a:t>Adaptation Fund</a:t>
            </a:r>
            <a:r>
              <a:rPr lang="en-GB" sz="1200" kern="1200" dirty="0">
                <a:solidFill>
                  <a:schemeClr val="tx1"/>
                </a:solidFill>
                <a:effectLst/>
                <a:latin typeface="+mn-lt"/>
                <a:ea typeface="+mn-ea"/>
                <a:cs typeface="+mn-cs"/>
              </a:rPr>
              <a:t>; </a:t>
            </a:r>
            <a:r>
              <a:rPr lang="en-GB" dirty="0">
                <a:solidFill>
                  <a:schemeClr val="tx1"/>
                </a:solidFill>
              </a:rPr>
              <a:t>https://www.adaptation-fund.org/wp-content/uploads/2015/01/Results%20Framework%20and%20Baseline%20Guidance%20final%20compressed.pdf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5"/>
              </a:rPr>
              <a:t>Green Climate Fund</a:t>
            </a:r>
            <a:r>
              <a:rPr lang="en-GB" sz="1200" kern="1200" dirty="0">
                <a:solidFill>
                  <a:schemeClr val="tx1"/>
                </a:solidFill>
                <a:effectLst/>
                <a:latin typeface="+mn-lt"/>
                <a:ea typeface="+mn-ea"/>
                <a:cs typeface="+mn-cs"/>
              </a:rPr>
              <a:t>; </a:t>
            </a:r>
            <a:r>
              <a:rPr lang="en-GB" dirty="0">
                <a:solidFill>
                  <a:schemeClr val="tx1"/>
                </a:solidFill>
              </a:rPr>
              <a:t>https://www.greenclimate.fund/documents/20182/239759/5.3_-_Performance_Measurement_Frameworks__PMF_.pdf/60941cef-7c87-475f-809e-4ebf1acbb3f4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hlinkClick r:id="rId6"/>
              </a:rPr>
              <a:t>GEF/SCCF and LDCF</a:t>
            </a:r>
            <a:r>
              <a:rPr lang="en-GB" sz="1200" kern="1200" dirty="0">
                <a:solidFill>
                  <a:schemeClr val="tx1"/>
                </a:solidFill>
                <a:effectLst/>
                <a:latin typeface="+mn-lt"/>
                <a:ea typeface="+mn-ea"/>
                <a:cs typeface="+mn-cs"/>
              </a:rPr>
              <a:t> </a:t>
            </a:r>
            <a:r>
              <a:rPr lang="en-GB" dirty="0">
                <a:solidFill>
                  <a:schemeClr val="tx1"/>
                </a:solidFill>
              </a:rPr>
              <a:t>https://www.thegef.org/sites/default/files/council-meeting-documents/GEF-LDCF.SCCF_.17-05%2C_Updated_RBM_Framework_for_Adaptation_to_Climate_Change%2C_2014-10-08_4.pdf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OECD. 2012. http://www.oecd-ilibrary.org/docserver/download/5kg20mj6c2bw-en.pdf?expires=1515762581&amp;id=id&amp;accname=guest&amp;checksum=F94BE0ADE73ED9FC9971992B05B08D5A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USAID. 2016. https://www.climatelinks.org/file/2150/download?token=AOJRxWqy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 </a:t>
            </a: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13</a:t>
            </a:fld>
            <a:endParaRPr lang="en-GB"/>
          </a:p>
        </p:txBody>
      </p:sp>
    </p:spTree>
    <p:extLst>
      <p:ext uri="{BB962C8B-B14F-4D97-AF65-F5344CB8AC3E}">
        <p14:creationId xmlns:p14="http://schemas.microsoft.com/office/powerpoint/2010/main" val="2913692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FAO. 2017. T</a:t>
            </a:r>
            <a:r>
              <a:rPr lang="en-GB" dirty="0"/>
              <a:t>racking adaptation in agricultural sectors.</a:t>
            </a:r>
            <a:endParaRPr lang="en-GB" dirty="0">
              <a:solidFill>
                <a:schemeClr val="tx1"/>
              </a:solidFill>
            </a:endParaRPr>
          </a:p>
          <a:p>
            <a:r>
              <a:rPr lang="en-GB" dirty="0"/>
              <a:t>The actual list of indicators (109) is provided in pages</a:t>
            </a:r>
            <a:r>
              <a:rPr lang="en-GB" baseline="0" dirty="0"/>
              <a:t> 62-70</a:t>
            </a: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14</a:t>
            </a:fld>
            <a:endParaRPr lang="en-GB"/>
          </a:p>
        </p:txBody>
      </p:sp>
    </p:spTree>
    <p:extLst>
      <p:ext uri="{BB962C8B-B14F-4D97-AF65-F5344CB8AC3E}">
        <p14:creationId xmlns:p14="http://schemas.microsoft.com/office/powerpoint/2010/main" val="338761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Tracking Adaptation and Measuring Development (TAMD) framework uses two key measures to evaluate adaptation success: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how widely and how well countries or institutions manage climate risks (Track 1) and how successful adaptation interventions are in reducing climate vulnerability and in keeping development on course (Track 2</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15</a:t>
            </a:fld>
            <a:endParaRPr lang="en-GB"/>
          </a:p>
        </p:txBody>
      </p:sp>
    </p:spTree>
    <p:extLst>
      <p:ext uri="{BB962C8B-B14F-4D97-AF65-F5344CB8AC3E}">
        <p14:creationId xmlns:p14="http://schemas.microsoft.com/office/powerpoint/2010/main" val="259222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hlinkClick r:id="rId3"/>
              </a:rPr>
              <a:t>The Repository of Adaptation Indicators</a:t>
            </a:r>
            <a:r>
              <a:rPr lang="en-GB" sz="1200" dirty="0">
                <a:effectLst/>
              </a:rPr>
              <a:t> (GIZ. IISD. Hammill </a:t>
            </a:r>
            <a:r>
              <a:rPr lang="en-GB" sz="1200" i="1" dirty="0">
                <a:effectLst/>
              </a:rPr>
              <a:t>et al</a:t>
            </a:r>
            <a:r>
              <a:rPr lang="en-GB" sz="1200" dirty="0">
                <a:effectLst/>
              </a:rPr>
              <a:t>, 2014,</a:t>
            </a:r>
            <a:r>
              <a:rPr lang="en-GB" sz="1200" baseline="0" dirty="0">
                <a:effectLst/>
              </a:rPr>
              <a:t> Real case examples from national M&amp;E systems</a:t>
            </a:r>
            <a:r>
              <a:rPr lang="en-GB" sz="1200" dirty="0">
                <a:effectLst/>
              </a:rPr>
              <a:t>) provides a summary of indicators relevant for the agriculture, used in national M&amp;E systems at different scales. </a:t>
            </a:r>
          </a:p>
        </p:txBody>
      </p:sp>
      <p:sp>
        <p:nvSpPr>
          <p:cNvPr id="4" name="Slide Number Placeholder 3"/>
          <p:cNvSpPr>
            <a:spLocks noGrp="1"/>
          </p:cNvSpPr>
          <p:nvPr>
            <p:ph type="sldNum" sz="quarter" idx="10"/>
          </p:nvPr>
        </p:nvSpPr>
        <p:spPr/>
        <p:txBody>
          <a:bodyPr/>
          <a:lstStyle/>
          <a:p>
            <a:fld id="{9A99953B-C807-4672-A2CB-B62740E2B29B}" type="slidenum">
              <a:rPr lang="en-GB" smtClean="0"/>
              <a:t>16</a:t>
            </a:fld>
            <a:endParaRPr lang="en-GB"/>
          </a:p>
        </p:txBody>
      </p:sp>
    </p:spTree>
    <p:extLst>
      <p:ext uri="{BB962C8B-B14F-4D97-AF65-F5344CB8AC3E}">
        <p14:creationId xmlns:p14="http://schemas.microsoft.com/office/powerpoint/2010/main" val="725957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17</a:t>
            </a:fld>
            <a:endParaRPr lang="en-GB"/>
          </a:p>
        </p:txBody>
      </p:sp>
    </p:spTree>
    <p:extLst>
      <p:ext uri="{BB962C8B-B14F-4D97-AF65-F5344CB8AC3E}">
        <p14:creationId xmlns:p14="http://schemas.microsoft.com/office/powerpoint/2010/main" val="885317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18</a:t>
            </a:fld>
            <a:endParaRPr lang="en-GB"/>
          </a:p>
        </p:txBody>
      </p:sp>
    </p:spTree>
    <p:extLst>
      <p:ext uri="{BB962C8B-B14F-4D97-AF65-F5344CB8AC3E}">
        <p14:creationId xmlns:p14="http://schemas.microsoft.com/office/powerpoint/2010/main" val="4186735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19</a:t>
            </a:fld>
            <a:endParaRPr lang="en-GB"/>
          </a:p>
        </p:txBody>
      </p:sp>
    </p:spTree>
    <p:extLst>
      <p:ext uri="{BB962C8B-B14F-4D97-AF65-F5344CB8AC3E}">
        <p14:creationId xmlns:p14="http://schemas.microsoft.com/office/powerpoint/2010/main" val="3077277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20</a:t>
            </a:fld>
            <a:endParaRPr lang="en-GB"/>
          </a:p>
        </p:txBody>
      </p:sp>
    </p:spTree>
    <p:extLst>
      <p:ext uri="{BB962C8B-B14F-4D97-AF65-F5344CB8AC3E}">
        <p14:creationId xmlns:p14="http://schemas.microsoft.com/office/powerpoint/2010/main" val="21707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policies, </a:t>
            </a:r>
            <a:r>
              <a:rPr lang="en-US" baseline="0" dirty="0" err="1"/>
              <a:t>programmes</a:t>
            </a:r>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21</a:t>
            </a:fld>
            <a:endParaRPr lang="en-GB"/>
          </a:p>
        </p:txBody>
      </p:sp>
    </p:spTree>
    <p:extLst>
      <p:ext uri="{BB962C8B-B14F-4D97-AF65-F5344CB8AC3E}">
        <p14:creationId xmlns:p14="http://schemas.microsoft.com/office/powerpoint/2010/main" val="193165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To be explored by the consultant</a:t>
            </a:r>
          </a:p>
          <a:p>
            <a:pPr lvl="0"/>
            <a:r>
              <a:rPr lang="en-GB" i="1" dirty="0"/>
              <a:t>It there an existing adaptation M&amp;E system? Does it include agriculture indicators? How are they monitored? </a:t>
            </a:r>
            <a:endParaRPr lang="en-US" dirty="0"/>
          </a:p>
          <a:p>
            <a:pPr lvl="0"/>
            <a:r>
              <a:rPr lang="en-GB" i="1" dirty="0"/>
              <a:t>Is there an existing M&amp;E Framework for the agriculture sector? Does it include adaptation indicators? Are they process or outcome indicators? What is missing?  Which of the existing agriculture indicators might be relevant for adaptation </a:t>
            </a:r>
            <a:endParaRPr lang="en-US" dirty="0"/>
          </a:p>
          <a:p>
            <a:pPr lvl="0"/>
            <a:r>
              <a:rPr lang="en-GB" i="1" dirty="0">
                <a:solidFill>
                  <a:schemeClr val="tx1"/>
                </a:solidFill>
              </a:rPr>
              <a:t>Which of the indicators in Climate Change Policies, NAP, NDC, UNFCCCC National Communications are relevant for the agriculture sector?</a:t>
            </a:r>
          </a:p>
          <a:p>
            <a:pPr lvl="0"/>
            <a:r>
              <a:rPr lang="en-GB" i="1" dirty="0"/>
              <a:t>Are there adaptation indicators in agriculture programmes? Are they process or outcome indicators? Could they be scaled-up to sectoral level? </a:t>
            </a:r>
            <a:endParaRPr lang="en-GB" dirty="0"/>
          </a:p>
          <a:p>
            <a:pPr lvl="0"/>
            <a:r>
              <a:rPr lang="en-GB" dirty="0"/>
              <a:t>Identify which indicators have worked to date, which haven´t and why</a:t>
            </a:r>
            <a:endParaRPr lang="en-US" dirty="0"/>
          </a:p>
          <a:p>
            <a:pPr lvl="0"/>
            <a:r>
              <a:rPr lang="en-GB" i="1" dirty="0"/>
              <a:t>What type of data and information do you require to fulfil the purpose of the M&amp;E system? What indicators do you wish to use? </a:t>
            </a:r>
            <a:endParaRPr lang="en-US" dirty="0"/>
          </a:p>
          <a:p>
            <a:pPr lvl="0"/>
            <a:r>
              <a:rPr lang="en-GB" i="1" dirty="0"/>
              <a:t>What data is available on climate change impacts and vulnerability?</a:t>
            </a:r>
            <a:endParaRPr lang="en-US" dirty="0"/>
          </a:p>
          <a:p>
            <a:pPr lvl="0"/>
            <a:r>
              <a:rPr lang="en-GB" i="1" dirty="0"/>
              <a:t>What data is available on adaptation?  </a:t>
            </a:r>
            <a:endParaRPr lang="en-US" dirty="0"/>
          </a:p>
          <a:p>
            <a:pPr lvl="0"/>
            <a:r>
              <a:rPr lang="en-GB" i="1" dirty="0"/>
              <a:t>What data is available in the agriculture sector? Which available data sets are relevant for adaptation? </a:t>
            </a:r>
            <a:endParaRPr lang="en-US" dirty="0"/>
          </a:p>
          <a:p>
            <a:pPr lvl="0"/>
            <a:r>
              <a:rPr lang="en-GB" i="1" dirty="0"/>
              <a:t>What development data sets are relevant? Is data sex-disaggregated?</a:t>
            </a:r>
            <a:endParaRPr lang="en-US" dirty="0"/>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22</a:t>
            </a:fld>
            <a:endParaRPr lang="en-GB"/>
          </a:p>
        </p:txBody>
      </p:sp>
    </p:spTree>
    <p:extLst>
      <p:ext uri="{BB962C8B-B14F-4D97-AF65-F5344CB8AC3E}">
        <p14:creationId xmlns:p14="http://schemas.microsoft.com/office/powerpoint/2010/main" val="176251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99953B-C807-4672-A2CB-B62740E2B2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564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NOTE: consider the </a:t>
            </a:r>
            <a:r>
              <a:rPr lang="en-US" sz="1200" kern="1200" dirty="0">
                <a:solidFill>
                  <a:schemeClr val="tx1"/>
                </a:solidFill>
                <a:effectLst/>
                <a:latin typeface="+mn-lt"/>
                <a:ea typeface="+mn-ea"/>
                <a:cs typeface="+mn-cs"/>
              </a:rPr>
              <a:t>issue of disaggregated indicators </a:t>
            </a:r>
          </a:p>
          <a:p>
            <a:pPr marL="0" indent="0">
              <a:buNone/>
            </a:pPr>
            <a:endParaRPr lang="en-GB" dirty="0"/>
          </a:p>
          <a:p>
            <a:pPr marL="228600" indent="-228600">
              <a:buAutoNum type="arabicPeriod"/>
            </a:pPr>
            <a:r>
              <a:rPr lang="en-GB" dirty="0"/>
              <a:t>Split into small groups </a:t>
            </a:r>
          </a:p>
          <a:p>
            <a:pPr marL="228600" indent="-228600">
              <a:buAutoNum type="arabicPeriod"/>
            </a:pPr>
            <a:r>
              <a:rPr lang="en-GB" dirty="0"/>
              <a:t>Answers to questions, written into post-its and mapped into a wall, vote if necessary</a:t>
            </a:r>
          </a:p>
          <a:p>
            <a:pPr marL="228600" indent="-228600">
              <a:buAutoNum type="arabicPeriod"/>
            </a:pPr>
            <a:r>
              <a:rPr lang="en-GB" dirty="0"/>
              <a:t>Relevant indicators pinned to the wall</a:t>
            </a:r>
          </a:p>
          <a:p>
            <a:pPr marL="228600" indent="-228600">
              <a:buAutoNum type="arabicPeriod"/>
            </a:pPr>
            <a:r>
              <a:rPr lang="en-GB" dirty="0"/>
              <a:t>Plenary discussion </a:t>
            </a:r>
          </a:p>
          <a:p>
            <a:pPr marL="228600" indent="-228600">
              <a:buAutoNum type="arabicPeriod"/>
            </a:pPr>
            <a:r>
              <a:rPr lang="en-GB" dirty="0"/>
              <a:t>Estimated time: 2 hrs </a:t>
            </a:r>
          </a:p>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23</a:t>
            </a:fld>
            <a:endParaRPr lang="en-GB"/>
          </a:p>
        </p:txBody>
      </p:sp>
    </p:spTree>
    <p:extLst>
      <p:ext uri="{BB962C8B-B14F-4D97-AF65-F5344CB8AC3E}">
        <p14:creationId xmlns:p14="http://schemas.microsoft.com/office/powerpoint/2010/main" val="3169346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24</a:t>
            </a:fld>
            <a:endParaRPr lang="en-GB"/>
          </a:p>
        </p:txBody>
      </p:sp>
    </p:spTree>
    <p:extLst>
      <p:ext uri="{BB962C8B-B14F-4D97-AF65-F5344CB8AC3E}">
        <p14:creationId xmlns:p14="http://schemas.microsoft.com/office/powerpoint/2010/main" val="2488250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selected national indicators identified in the previous session</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25</a:t>
            </a:fld>
            <a:endParaRPr lang="en-GB"/>
          </a:p>
        </p:txBody>
      </p:sp>
    </p:spTree>
    <p:extLst>
      <p:ext uri="{BB962C8B-B14F-4D97-AF65-F5344CB8AC3E}">
        <p14:creationId xmlns:p14="http://schemas.microsoft.com/office/powerpoint/2010/main" val="271401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Source: </a:t>
            </a:r>
            <a:r>
              <a:rPr lang="en-GB" sz="1200" b="1" kern="1200" dirty="0">
                <a:solidFill>
                  <a:schemeClr val="tx1"/>
                </a:solidFill>
                <a:effectLst/>
                <a:latin typeface="+mn-lt"/>
                <a:ea typeface="+mn-ea"/>
                <a:cs typeface="+mn-cs"/>
              </a:rPr>
              <a:t>Price-Kelly, H., Hammill, A., </a:t>
            </a:r>
            <a:r>
              <a:rPr lang="en-GB" sz="1200" b="1" kern="1200" dirty="0" err="1">
                <a:solidFill>
                  <a:schemeClr val="tx1"/>
                </a:solidFill>
                <a:effectLst/>
                <a:latin typeface="+mn-lt"/>
                <a:ea typeface="+mn-ea"/>
                <a:cs typeface="+mn-cs"/>
              </a:rPr>
              <a:t>Dekens</a:t>
            </a:r>
            <a:r>
              <a:rPr lang="en-GB" sz="1200" b="1" kern="1200" dirty="0">
                <a:solidFill>
                  <a:schemeClr val="tx1"/>
                </a:solidFill>
                <a:effectLst/>
                <a:latin typeface="+mn-lt"/>
                <a:ea typeface="+mn-ea"/>
                <a:cs typeface="+mn-cs"/>
              </a:rPr>
              <a:t>, J. (IISD) and Leiter, T. and Olivier, J. (GIZ), 2015. </a:t>
            </a:r>
            <a:r>
              <a:rPr lang="en-GB" sz="1200" i="1" kern="1200" dirty="0">
                <a:solidFill>
                  <a:schemeClr val="tx1"/>
                </a:solidFill>
                <a:effectLst/>
                <a:latin typeface="+mn-lt"/>
                <a:ea typeface="+mn-ea"/>
                <a:cs typeface="+mn-cs"/>
              </a:rPr>
              <a:t>Developing national adaptation monitoring and evaluation systems: A guidebook, </a:t>
            </a:r>
            <a:r>
              <a:rPr lang="en-GB" sz="1200" kern="1200" dirty="0">
                <a:solidFill>
                  <a:schemeClr val="tx1"/>
                </a:solidFill>
                <a:effectLst/>
                <a:latin typeface="+mn-lt"/>
                <a:ea typeface="+mn-ea"/>
                <a:cs typeface="+mn-cs"/>
              </a:rPr>
              <a:t>GIZ, Bonn and </a:t>
            </a:r>
            <a:r>
              <a:rPr lang="en-GB" sz="1200" kern="1200" dirty="0" err="1">
                <a:solidFill>
                  <a:schemeClr val="tx1"/>
                </a:solidFill>
                <a:effectLst/>
                <a:latin typeface="+mn-lt"/>
                <a:ea typeface="+mn-ea"/>
                <a:cs typeface="+mn-cs"/>
              </a:rPr>
              <a:t>Eschborn</a:t>
            </a:r>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 </a:t>
            </a:r>
            <a:r>
              <a:rPr lang="en-GB" sz="1200" dirty="0">
                <a:effectLst/>
              </a:rPr>
              <a:t>In future, data on household vulnerability and performance of various crops under changing climatic conditions will be collected.</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26</a:t>
            </a:fld>
            <a:endParaRPr lang="en-GB"/>
          </a:p>
        </p:txBody>
      </p:sp>
    </p:spTree>
    <p:extLst>
      <p:ext uri="{BB962C8B-B14F-4D97-AF65-F5344CB8AC3E}">
        <p14:creationId xmlns:p14="http://schemas.microsoft.com/office/powerpoint/2010/main" val="394460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 </a:t>
            </a:r>
            <a:r>
              <a:rPr lang="en-GB" i="1" dirty="0"/>
              <a:t>Who provides the data identified</a:t>
            </a:r>
            <a:r>
              <a:rPr lang="en-GB" i="1" baseline="0" dirty="0"/>
              <a:t> in the previous mapping</a:t>
            </a:r>
            <a:r>
              <a:rPr lang="en-GB" i="1" dirty="0"/>
              <a:t>? Who gathers this data? Who stores this data? What is the capacity to analyse it? Who has access to it? </a:t>
            </a:r>
            <a:endParaRPr lang="en-US" dirty="0"/>
          </a:p>
          <a:p>
            <a:pPr lvl="0"/>
            <a:r>
              <a:rPr lang="en-GB" i="1" dirty="0"/>
              <a:t>Is there new data that you will need to collect?</a:t>
            </a:r>
            <a:endParaRPr lang="en-US" dirty="0"/>
          </a:p>
          <a:p>
            <a:pPr lvl="0"/>
            <a:r>
              <a:rPr lang="en-GB" i="1" dirty="0"/>
              <a:t>How will data from different sources be collected, aggregated and analysed, and by whom? Do data-collection teams have capacity to use gender-sensitive methods?</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99953B-C807-4672-A2CB-B62740E2B29B}" type="slidenum">
              <a:rPr lang="en-GB" smtClean="0"/>
              <a:t>27</a:t>
            </a:fld>
            <a:endParaRPr lang="en-GB"/>
          </a:p>
        </p:txBody>
      </p:sp>
    </p:spTree>
    <p:extLst>
      <p:ext uri="{BB962C8B-B14F-4D97-AF65-F5344CB8AC3E}">
        <p14:creationId xmlns:p14="http://schemas.microsoft.com/office/powerpoint/2010/main" val="260127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Split into small groups </a:t>
            </a:r>
          </a:p>
          <a:p>
            <a:pPr lvl="0"/>
            <a:r>
              <a:rPr lang="en-GB" sz="1200" kern="1200" dirty="0">
                <a:solidFill>
                  <a:schemeClr val="tx1"/>
                </a:solidFill>
                <a:effectLst/>
                <a:latin typeface="+mn-lt"/>
                <a:ea typeface="+mn-ea"/>
                <a:cs typeface="+mn-cs"/>
              </a:rPr>
              <a:t>Step 1. Participants review indicators and potential data 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Considerations: </a:t>
            </a:r>
            <a:r>
              <a:rPr lang="en-GB" sz="1200" b="1" kern="1200" dirty="0">
                <a:solidFill>
                  <a:schemeClr val="tx1"/>
                </a:solidFill>
                <a:effectLst/>
                <a:latin typeface="+mn-lt"/>
                <a:ea typeface="+mn-ea"/>
                <a:cs typeface="+mn-cs"/>
              </a:rPr>
              <a:t>Baseline</a:t>
            </a:r>
            <a:r>
              <a:rPr lang="en-GB" sz="1200" kern="1200" dirty="0">
                <a:solidFill>
                  <a:schemeClr val="tx1"/>
                </a:solidFill>
                <a:effectLst/>
                <a:latin typeface="+mn-lt"/>
                <a:ea typeface="+mn-ea"/>
                <a:cs typeface="+mn-cs"/>
              </a:rPr>
              <a:t> data may already be available from ongoing national surveys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or they can be gathered through for example vulnerability and impact assessment (VIA) for the agriculture sector. VIAs may already have been carried out as part of a broader adaptation planning process and provide useful baseline information for M&amp;E. An important consideration is </a:t>
            </a:r>
            <a:r>
              <a:rPr lang="en-GB" sz="1200" b="1" kern="1200" dirty="0">
                <a:solidFill>
                  <a:schemeClr val="tx1"/>
                </a:solidFill>
                <a:effectLst/>
                <a:latin typeface="+mn-lt"/>
                <a:ea typeface="+mn-ea"/>
                <a:cs typeface="+mn-cs"/>
              </a:rPr>
              <a:t>data availability</a:t>
            </a:r>
            <a:r>
              <a:rPr lang="en-GB" sz="1200" kern="1200" dirty="0">
                <a:solidFill>
                  <a:schemeClr val="tx1"/>
                </a:solidFill>
                <a:effectLst/>
                <a:latin typeface="+mn-lt"/>
                <a:ea typeface="+mn-ea"/>
                <a:cs typeface="+mn-cs"/>
              </a:rPr>
              <a:t> – what data sources are readily available to measure the indicators, how is data stored, and is it accessible for the relevant M&amp;E personnel or decision-makers working on adaptation and agriculture. </a:t>
            </a:r>
            <a:endParaRPr lang="en-US" dirty="0"/>
          </a:p>
          <a:p>
            <a:pPr lvl="0"/>
            <a:r>
              <a:rPr lang="en-GB" sz="1200" kern="1200" dirty="0">
                <a:solidFill>
                  <a:schemeClr val="tx1"/>
                </a:solidFill>
                <a:effectLst/>
                <a:latin typeface="+mn-lt"/>
                <a:ea typeface="+mn-ea"/>
                <a:cs typeface="+mn-cs"/>
              </a:rPr>
              <a:t>Add missing elements, identify gaps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Discussion </a:t>
            </a:r>
            <a:endParaRPr lang="en-US" sz="1200" kern="120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40 minutes</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 2. Identify indicative baselines and targets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Split participants into groups by indicator clusters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Identify indicative baselines and targets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Add missing elements, identify gaps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Discussion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40</a:t>
            </a:r>
            <a:r>
              <a:rPr lang="en-GB" sz="1200" kern="1200" baseline="0" dirty="0">
                <a:solidFill>
                  <a:schemeClr val="tx1"/>
                </a:solidFill>
                <a:effectLst/>
                <a:latin typeface="+mn-lt"/>
                <a:ea typeface="+mn-ea"/>
                <a:cs typeface="+mn-cs"/>
              </a:rPr>
              <a:t> minutes</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Step</a:t>
            </a:r>
            <a:r>
              <a:rPr lang="en-GB" sz="1200" kern="1200" baseline="0" dirty="0">
                <a:solidFill>
                  <a:schemeClr val="tx1"/>
                </a:solidFill>
                <a:effectLst/>
                <a:latin typeface="+mn-lt"/>
                <a:ea typeface="+mn-ea"/>
                <a:cs typeface="+mn-cs"/>
              </a:rPr>
              <a:t> 3. </a:t>
            </a:r>
            <a:r>
              <a:rPr lang="en-GB" sz="1200" kern="1200" dirty="0">
                <a:solidFill>
                  <a:schemeClr val="tx1"/>
                </a:solidFill>
                <a:effectLst/>
                <a:latin typeface="+mn-lt"/>
                <a:ea typeface="+mn-ea"/>
                <a:cs typeface="+mn-cs"/>
              </a:rPr>
              <a:t>Indicators, with indicative data source, baseline are summarised for consultation , into draft M&amp;E Framework </a:t>
            </a:r>
          </a:p>
          <a:p>
            <a:pPr lvl="0"/>
            <a:r>
              <a:rPr lang="en-GB" sz="1200" kern="1200" dirty="0">
                <a:solidFill>
                  <a:schemeClr val="tx1"/>
                </a:solidFill>
                <a:effectLst/>
                <a:latin typeface="+mn-lt"/>
                <a:ea typeface="+mn-ea"/>
                <a:cs typeface="+mn-cs"/>
              </a:rPr>
              <a:t>30 minutes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28</a:t>
            </a:fld>
            <a:endParaRPr lang="en-GB"/>
          </a:p>
        </p:txBody>
      </p:sp>
    </p:spTree>
    <p:extLst>
      <p:ext uri="{BB962C8B-B14F-4D97-AF65-F5344CB8AC3E}">
        <p14:creationId xmlns:p14="http://schemas.microsoft.com/office/powerpoint/2010/main" val="1107350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Split into small groups </a:t>
            </a:r>
          </a:p>
          <a:p>
            <a:r>
              <a:rPr lang="en-GB" sz="1200" kern="1200" dirty="0">
                <a:solidFill>
                  <a:schemeClr val="tx1"/>
                </a:solidFill>
                <a:effectLst/>
                <a:latin typeface="+mn-lt"/>
                <a:ea typeface="+mn-ea"/>
                <a:cs typeface="+mn-cs"/>
              </a:rPr>
              <a:t>Summarise proposed data sources, gap analysis of existing data sources for consultation with broader group</a:t>
            </a:r>
          </a:p>
          <a:p>
            <a:pPr lvl="0"/>
            <a:r>
              <a:rPr lang="en-GB" sz="1200" kern="1200" dirty="0">
                <a:solidFill>
                  <a:schemeClr val="tx1"/>
                </a:solidFill>
                <a:effectLst/>
                <a:latin typeface="+mn-lt"/>
                <a:ea typeface="+mn-ea"/>
                <a:cs typeface="+mn-cs"/>
              </a:rPr>
              <a:t>It is crucial to consider the data that is </a:t>
            </a:r>
            <a:r>
              <a:rPr lang="en-GB" sz="1200" b="1" kern="1200" dirty="0">
                <a:solidFill>
                  <a:schemeClr val="tx1"/>
                </a:solidFill>
                <a:effectLst/>
                <a:latin typeface="+mn-lt"/>
                <a:ea typeface="+mn-ea"/>
                <a:cs typeface="+mn-cs"/>
              </a:rPr>
              <a:t>already available</a:t>
            </a:r>
            <a:r>
              <a:rPr lang="en-GB" sz="1200" kern="1200" dirty="0">
                <a:solidFill>
                  <a:schemeClr val="tx1"/>
                </a:solidFill>
                <a:effectLst/>
                <a:latin typeface="+mn-lt"/>
                <a:ea typeface="+mn-ea"/>
                <a:cs typeface="+mn-cs"/>
              </a:rPr>
              <a:t> on climate trends, vulnerabilities, economic and social dimensions, status of natural resources and land use. Building on existing data sources, research initiatives and monitoring systems within national statistics bureau, GIS Units, national and international research centres, helps to identify relevant information to feed into the M&amp;E framework.</a:t>
            </a:r>
          </a:p>
          <a:p>
            <a:pPr lvl="0"/>
            <a:r>
              <a:rPr lang="en-GB" sz="1200" kern="1200" dirty="0">
                <a:solidFill>
                  <a:schemeClr val="tx1"/>
                </a:solidFill>
                <a:effectLst/>
                <a:latin typeface="+mn-lt"/>
                <a:ea typeface="+mn-ea"/>
                <a:cs typeface="+mn-cs"/>
              </a:rPr>
              <a:t>Inputs from the day are provided as ideas for further initial approval by a broader group; will require further research post workshop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1hr </a:t>
            </a:r>
          </a:p>
          <a:p>
            <a:pPr lvl="0"/>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Finally develop a chart with a </a:t>
            </a:r>
            <a:r>
              <a:rPr lang="en-US" sz="1200" kern="1200" dirty="0">
                <a:solidFill>
                  <a:schemeClr val="tx1"/>
                </a:solidFill>
                <a:effectLst/>
                <a:latin typeface="+mn-lt"/>
                <a:ea typeface="+mn-ea"/>
                <a:cs typeface="+mn-cs"/>
              </a:rPr>
              <a:t>profile and definition of each indicator including its metric, unit of measure, scale, the data source, frequency of updates, its geographic coverage etc.  This will ensure that there is a common understanding of the indicator, how it is to be measured over the lifespan of the M&amp;E framework and how it is to be used.</a:t>
            </a:r>
          </a:p>
        </p:txBody>
      </p:sp>
      <p:sp>
        <p:nvSpPr>
          <p:cNvPr id="4" name="Slide Number Placeholder 3"/>
          <p:cNvSpPr>
            <a:spLocks noGrp="1"/>
          </p:cNvSpPr>
          <p:nvPr>
            <p:ph type="sldNum" sz="quarter" idx="10"/>
          </p:nvPr>
        </p:nvSpPr>
        <p:spPr/>
        <p:txBody>
          <a:bodyPr/>
          <a:lstStyle/>
          <a:p>
            <a:fld id="{9A99953B-C807-4672-A2CB-B62740E2B29B}" type="slidenum">
              <a:rPr lang="en-GB" smtClean="0"/>
              <a:t>29</a:t>
            </a:fld>
            <a:endParaRPr lang="en-GB"/>
          </a:p>
        </p:txBody>
      </p:sp>
    </p:spTree>
    <p:extLst>
      <p:ext uri="{BB962C8B-B14F-4D97-AF65-F5344CB8AC3E}">
        <p14:creationId xmlns:p14="http://schemas.microsoft.com/office/powerpoint/2010/main" val="1510892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30</a:t>
            </a:fld>
            <a:endParaRPr lang="en-GB"/>
          </a:p>
        </p:txBody>
      </p:sp>
    </p:spTree>
    <p:extLst>
      <p:ext uri="{BB962C8B-B14F-4D97-AF65-F5344CB8AC3E}">
        <p14:creationId xmlns:p14="http://schemas.microsoft.com/office/powerpoint/2010/main" val="425084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FAO. 2017. Tracking adaptation in agricultural sectors. CC adaptation indicators.</a:t>
            </a:r>
          </a:p>
        </p:txBody>
      </p:sp>
      <p:sp>
        <p:nvSpPr>
          <p:cNvPr id="4" name="Slide Number Placeholder 3"/>
          <p:cNvSpPr>
            <a:spLocks noGrp="1"/>
          </p:cNvSpPr>
          <p:nvPr>
            <p:ph type="sldNum" sz="quarter" idx="10"/>
          </p:nvPr>
        </p:nvSpPr>
        <p:spPr/>
        <p:txBody>
          <a:bodyPr/>
          <a:lstStyle/>
          <a:p>
            <a:fld id="{9A99953B-C807-4672-A2CB-B62740E2B29B}" type="slidenum">
              <a:rPr lang="en-GB" smtClean="0"/>
              <a:t>6</a:t>
            </a:fld>
            <a:endParaRPr lang="en-GB"/>
          </a:p>
        </p:txBody>
      </p:sp>
    </p:spTree>
    <p:extLst>
      <p:ext uri="{BB962C8B-B14F-4D97-AF65-F5344CB8AC3E}">
        <p14:creationId xmlns:p14="http://schemas.microsoft.com/office/powerpoint/2010/main" val="323398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WB: https://siteresources.worldbank.org/EXTEVACAPDEV/Resources/designing_results_framework.pdf </a:t>
            </a:r>
          </a:p>
          <a:p>
            <a:r>
              <a:rPr lang="en-GB" dirty="0"/>
              <a:t>Source: FAO. 2017. Tracking adaptation in agricultural sectors. CC adaptation indicators.</a:t>
            </a:r>
          </a:p>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7</a:t>
            </a:fld>
            <a:endParaRPr lang="en-GB"/>
          </a:p>
        </p:txBody>
      </p:sp>
    </p:spTree>
    <p:extLst>
      <p:ext uri="{BB962C8B-B14F-4D97-AF65-F5344CB8AC3E}">
        <p14:creationId xmlns:p14="http://schemas.microsoft.com/office/powerpoint/2010/main" val="21459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Modified from : FAO. 2017. Tracking adaptation in agricultural sectors. CC adaptation indicators</a:t>
            </a:r>
            <a:r>
              <a:rPr lang="en-GB" dirty="0" smtClean="0"/>
              <a:t>.</a:t>
            </a: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8</a:t>
            </a:fld>
            <a:endParaRPr lang="en-GB"/>
          </a:p>
        </p:txBody>
      </p:sp>
    </p:spTree>
    <p:extLst>
      <p:ext uri="{BB962C8B-B14F-4D97-AF65-F5344CB8AC3E}">
        <p14:creationId xmlns:p14="http://schemas.microsoft.com/office/powerpoint/2010/main" val="320995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a:t>
            </a:r>
            <a:r>
              <a:rPr lang="en-GB" dirty="0"/>
              <a:t>: </a:t>
            </a:r>
            <a:r>
              <a:rPr lang="en-GB" sz="1200" b="1" kern="1200" dirty="0">
                <a:solidFill>
                  <a:schemeClr val="tx1"/>
                </a:solidFill>
                <a:effectLst/>
                <a:latin typeface="+mn-lt"/>
                <a:ea typeface="+mn-ea"/>
                <a:cs typeface="+mn-cs"/>
              </a:rPr>
              <a:t>GIZ, 2014. </a:t>
            </a:r>
            <a:r>
              <a:rPr lang="en-GB" sz="1200" i="1" kern="1200" dirty="0">
                <a:solidFill>
                  <a:schemeClr val="tx1"/>
                </a:solidFill>
                <a:effectLst/>
                <a:latin typeface="+mn-lt"/>
                <a:ea typeface="+mn-ea"/>
                <a:cs typeface="+mn-cs"/>
              </a:rPr>
              <a:t>Monitoring and Evaluating Adaptation at Aggregated Levels: A Comparative Analysis of Ten Systems, </a:t>
            </a:r>
            <a:r>
              <a:rPr lang="en-GB" sz="1200" kern="1200" dirty="0">
                <a:solidFill>
                  <a:schemeClr val="tx1"/>
                </a:solidFill>
                <a:effectLst/>
                <a:latin typeface="+mn-lt"/>
                <a:ea typeface="+mn-ea"/>
                <a:cs typeface="+mn-cs"/>
              </a:rPr>
              <a:t>GIZ, Bonn and </a:t>
            </a:r>
            <a:r>
              <a:rPr lang="en-GB" sz="1200" kern="1200" dirty="0" err="1">
                <a:solidFill>
                  <a:schemeClr val="tx1"/>
                </a:solidFill>
                <a:effectLst/>
                <a:latin typeface="+mn-lt"/>
                <a:ea typeface="+mn-ea"/>
                <a:cs typeface="+mn-cs"/>
              </a:rPr>
              <a:t>Eschborn</a:t>
            </a: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9</a:t>
            </a:fld>
            <a:endParaRPr lang="en-GB"/>
          </a:p>
        </p:txBody>
      </p:sp>
    </p:spTree>
    <p:extLst>
      <p:ext uri="{BB962C8B-B14F-4D97-AF65-F5344CB8AC3E}">
        <p14:creationId xmlns:p14="http://schemas.microsoft.com/office/powerpoint/2010/main" val="295274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FAO. 2017. Tracking adaptation in agricultural sectors. CC adaptation indicators</a:t>
            </a:r>
            <a:r>
              <a:rPr lang="en-GB" dirty="0" smtClean="0"/>
              <a:t>.</a:t>
            </a:r>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10</a:t>
            </a:fld>
            <a:endParaRPr lang="en-GB"/>
          </a:p>
        </p:txBody>
      </p:sp>
    </p:spTree>
    <p:extLst>
      <p:ext uri="{BB962C8B-B14F-4D97-AF65-F5344CB8AC3E}">
        <p14:creationId xmlns:p14="http://schemas.microsoft.com/office/powerpoint/2010/main" val="183431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Modified from : FAO. 2017. Tracking adaptation in agricultural sectors. CC adaptation indicators.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COP 23 Gender Action Plan https://unfccc.int/files/meetings/bonn_nov_2017/application/pdf/cp23_auv_gender.pdf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9A99953B-C807-4672-A2CB-B62740E2B29B}" type="slidenum">
              <a:rPr lang="en-GB" smtClean="0"/>
              <a:t>11</a:t>
            </a:fld>
            <a:endParaRPr lang="en-GB"/>
          </a:p>
        </p:txBody>
      </p:sp>
    </p:spTree>
    <p:extLst>
      <p:ext uri="{BB962C8B-B14F-4D97-AF65-F5344CB8AC3E}">
        <p14:creationId xmlns:p14="http://schemas.microsoft.com/office/powerpoint/2010/main" val="139799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99953B-C807-4672-A2CB-B62740E2B29B}" type="slidenum">
              <a:rPr lang="en-GB" smtClean="0"/>
              <a:t>12</a:t>
            </a:fld>
            <a:endParaRPr lang="en-GB"/>
          </a:p>
        </p:txBody>
      </p:sp>
    </p:spTree>
    <p:extLst>
      <p:ext uri="{BB962C8B-B14F-4D97-AF65-F5344CB8AC3E}">
        <p14:creationId xmlns:p14="http://schemas.microsoft.com/office/powerpoint/2010/main" val="2713508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04547" y="471638"/>
            <a:ext cx="5669280" cy="2358189"/>
          </a:xfrm>
        </p:spPr>
        <p:txBody>
          <a:bodyPr anchor="t">
            <a:noAutofit/>
          </a:bodyPr>
          <a:lstStyle>
            <a:lvl1pPr algn="l">
              <a:defRPr sz="4400" b="1" cap="all"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6304547" y="2897205"/>
            <a:ext cx="5669280" cy="1135780"/>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76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F9AE3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1988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973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965626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3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439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14" name="Rectangle 13" title="Background Shape"/>
          <p:cNvSpPr/>
          <p:nvPr userDrawn="1"/>
        </p:nvSpPr>
        <p:spPr>
          <a:xfrm>
            <a:off x="0" y="376"/>
            <a:ext cx="5303520" cy="6857624"/>
          </a:xfrm>
          <a:prstGeom prst="rect">
            <a:avLst/>
          </a:prstGeom>
          <a:solidFill>
            <a:srgbClr val="009E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56511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4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034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ADD6B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23527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07857" y="904784"/>
            <a:ext cx="8065970" cy="2040556"/>
          </a:xfrm>
        </p:spPr>
        <p:txBody>
          <a:bodyPr anchor="t">
            <a:noAutofit/>
          </a:bodyPr>
          <a:lstStyle>
            <a:lvl1pPr algn="l">
              <a:defRPr sz="4400" b="1" cap="all" spc="200" baseline="0">
                <a:solidFill>
                  <a:srgbClr val="1C5FAC"/>
                </a:solidFill>
                <a:latin typeface="Segoe UI" panose="020B0502040204020203" pitchFamily="34" charset="0"/>
                <a:cs typeface="Segoe UI" panose="020B0502040204020203" pitchFamily="34" charset="0"/>
              </a:defRPr>
            </a:lvl1pPr>
          </a:lstStyle>
          <a:p>
            <a:r>
              <a:rPr lang="en-US" dirty="0"/>
              <a:t>Insert title of presentation</a:t>
            </a:r>
          </a:p>
        </p:txBody>
      </p:sp>
      <p:sp>
        <p:nvSpPr>
          <p:cNvPr id="3" name="Subtitle 2"/>
          <p:cNvSpPr>
            <a:spLocks noGrp="1"/>
          </p:cNvSpPr>
          <p:nvPr>
            <p:ph type="subTitle" idx="1" hasCustomPrompt="1"/>
          </p:nvPr>
        </p:nvSpPr>
        <p:spPr>
          <a:xfrm>
            <a:off x="3907857" y="3214845"/>
            <a:ext cx="8065970" cy="952901"/>
          </a:xfrm>
        </p:spPr>
        <p:txBody>
          <a:bodyPr>
            <a:normAutofit/>
          </a:bodyPr>
          <a:lstStyle>
            <a:lvl1pPr marL="0" indent="0" algn="l">
              <a:lnSpc>
                <a:spcPct val="112000"/>
              </a:lnSpc>
              <a:spcBef>
                <a:spcPts val="0"/>
              </a:spcBef>
              <a:spcAft>
                <a:spcPts val="0"/>
              </a:spcAft>
              <a:buNone/>
              <a:defRPr sz="2300" baseline="0">
                <a:solidFill>
                  <a:schemeClr val="tx1">
                    <a:lumMod val="50000"/>
                    <a:lumOff val="50000"/>
                  </a:schemeClr>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speaker/organization</a:t>
            </a:r>
          </a:p>
        </p:txBody>
      </p:sp>
      <p:sp>
        <p:nvSpPr>
          <p:cNvPr id="7" name="TextBox 6"/>
          <p:cNvSpPr txBox="1"/>
          <p:nvPr userDrawn="1"/>
        </p:nvSpPr>
        <p:spPr>
          <a:xfrm>
            <a:off x="3811604" y="375381"/>
            <a:ext cx="8065970" cy="338554"/>
          </a:xfrm>
          <a:prstGeom prst="rect">
            <a:avLst/>
          </a:prstGeom>
          <a:noFill/>
        </p:spPr>
        <p:txBody>
          <a:bodyPr wrap="square" rtlCol="0">
            <a:spAutoFit/>
          </a:bodyPr>
          <a:lstStyle/>
          <a:p>
            <a:r>
              <a:rPr lang="en-US" sz="1600" b="1" spc="500" dirty="0">
                <a:solidFill>
                  <a:srgbClr val="1D60B0"/>
                </a:solidFill>
              </a:rPr>
              <a:t>Integrating Agriculture in National</a:t>
            </a:r>
            <a:r>
              <a:rPr lang="en-US" sz="1600" b="1" spc="500" baseline="0" dirty="0">
                <a:solidFill>
                  <a:srgbClr val="1D60B0"/>
                </a:solidFill>
              </a:rPr>
              <a:t> Adaptation Plans</a:t>
            </a:r>
            <a:endParaRPr lang="en-US" sz="1600" b="1" spc="500" dirty="0">
              <a:solidFill>
                <a:srgbClr val="1D60B0"/>
              </a:solidFill>
            </a:endParaRPr>
          </a:p>
        </p:txBody>
      </p:sp>
    </p:spTree>
    <p:extLst>
      <p:ext uri="{BB962C8B-B14F-4D97-AF65-F5344CB8AC3E}">
        <p14:creationId xmlns:p14="http://schemas.microsoft.com/office/powerpoint/2010/main" val="11209383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5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1317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61B2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14064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6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4422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9DC8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52382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7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9669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E3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986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8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1135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E958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239293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9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834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9_Picture with Caption">
    <p:spTree>
      <p:nvGrpSpPr>
        <p:cNvPr id="1" name=""/>
        <p:cNvGrpSpPr/>
        <p:nvPr/>
      </p:nvGrpSpPr>
      <p:grpSpPr>
        <a:xfrm>
          <a:off x="0" y="0"/>
          <a:ext cx="0" cy="0"/>
          <a:chOff x="0" y="0"/>
          <a:chExt cx="0" cy="0"/>
        </a:xfrm>
      </p:grpSpPr>
      <p:sp>
        <p:nvSpPr>
          <p:cNvPr id="13" name="Rectangle 12" title="Background Shape"/>
          <p:cNvSpPr/>
          <p:nvPr userDrawn="1"/>
        </p:nvSpPr>
        <p:spPr>
          <a:xfrm>
            <a:off x="0" y="376"/>
            <a:ext cx="5303520" cy="6857624"/>
          </a:xfrm>
          <a:prstGeom prst="rect">
            <a:avLst/>
          </a:prstGeom>
          <a:solidFill>
            <a:srgbClr val="D81B1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61567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0_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5576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Picture with Caption">
    <p:spTree>
      <p:nvGrpSpPr>
        <p:cNvPr id="1" name=""/>
        <p:cNvGrpSpPr/>
        <p:nvPr/>
      </p:nvGrpSpPr>
      <p:grpSpPr>
        <a:xfrm>
          <a:off x="0" y="0"/>
          <a:ext cx="0" cy="0"/>
          <a:chOff x="0" y="0"/>
          <a:chExt cx="0" cy="0"/>
        </a:xfrm>
      </p:grpSpPr>
      <p:sp>
        <p:nvSpPr>
          <p:cNvPr id="10" name="Rectangle 9" title="Background Shape"/>
          <p:cNvSpPr/>
          <p:nvPr userDrawn="1"/>
        </p:nvSpPr>
        <p:spPr>
          <a:xfrm>
            <a:off x="0" y="376"/>
            <a:ext cx="5303520" cy="6857624"/>
          </a:xfrm>
          <a:prstGeom prst="rect">
            <a:avLst/>
          </a:prstGeom>
          <a:solidFill>
            <a:srgbClr val="CE00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userDrawn="1"/>
        </p:nvSpPr>
        <p:spPr>
          <a:xfrm>
            <a:off x="5303520" y="376"/>
            <a:ext cx="228600" cy="6858000"/>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23903" y="6453386"/>
            <a:ext cx="1204572" cy="404614"/>
          </a:xfrm>
        </p:spPr>
        <p:txBody>
          <a:bodyPr/>
          <a:lstStyle>
            <a:lvl1pPr>
              <a:defRPr>
                <a:solidFill>
                  <a:schemeClr val="bg1"/>
                </a:solidFill>
              </a:defRPr>
            </a:lvl1pPr>
          </a:lstStyle>
          <a:p>
            <a:fld id="{87DE6118-2437-4B30-8E3C-4D2BE6020583}" type="datetimeFigureOut">
              <a:rPr lang="en-US" smtClean="0"/>
              <a:pPr/>
              <a:t>19-Dec-19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12" name="Text Placeholder 3"/>
          <p:cNvSpPr>
            <a:spLocks noGrp="1"/>
          </p:cNvSpPr>
          <p:nvPr>
            <p:ph type="body" sz="half" idx="2"/>
          </p:nvPr>
        </p:nvSpPr>
        <p:spPr>
          <a:xfrm>
            <a:off x="723900" y="3287487"/>
            <a:ext cx="3855720" cy="2579913"/>
          </a:xfrm>
        </p:spPr>
        <p:txBody>
          <a:bodyPr/>
          <a:lstStyle>
            <a:lvl1pPr marL="0" indent="0">
              <a:lnSpc>
                <a:spcPct val="113000"/>
              </a:lnSpc>
              <a:spcBef>
                <a:spcPts val="0"/>
              </a:spcBef>
              <a:spcAft>
                <a:spcPts val="1500"/>
              </a:spcAft>
              <a:buNone/>
              <a:defRPr sz="16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540417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19-Dec-19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9E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4004" y="1301360"/>
            <a:ext cx="9612971" cy="2852737"/>
          </a:xfrm>
        </p:spPr>
        <p:txBody>
          <a:bodyPr anchor="t">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14004"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19-Dec-19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19-Dec-19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19-Dec-19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DE6118-2437-4B30-8E3C-4D2BE6020583}" type="datetimeFigureOut">
              <a:rPr lang="en-US" dirty="0"/>
              <a:t>19-Dec-19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
        <p:nvSpPr>
          <p:cNvPr id="6" name="TextBox 5"/>
          <p:cNvSpPr txBox="1"/>
          <p:nvPr userDrawn="1"/>
        </p:nvSpPr>
        <p:spPr>
          <a:xfrm>
            <a:off x="1028700" y="2351708"/>
            <a:ext cx="10162040" cy="338554"/>
          </a:xfrm>
          <a:prstGeom prst="rect">
            <a:avLst/>
          </a:prstGeom>
          <a:noFill/>
        </p:spPr>
        <p:txBody>
          <a:bodyPr wrap="square" rtlCol="0">
            <a:spAutoFit/>
          </a:bodyPr>
          <a:lstStyle/>
          <a:p>
            <a:pPr algn="r"/>
            <a:r>
              <a:rPr lang="en-US" sz="1600" spc="50" baseline="0" dirty="0">
                <a:solidFill>
                  <a:srgbClr val="009EB3"/>
                </a:solidFill>
                <a:latin typeface="Segoe UI Light" panose="020B0502040204020203" pitchFamily="34" charset="0"/>
              </a:rPr>
              <a:t>fao.org/in-action/naps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adaptation-undp.org/naps-agriculture </a:t>
            </a:r>
            <a:r>
              <a:rPr lang="en-US" sz="1600" b="1" spc="50" baseline="0" dirty="0">
                <a:solidFill>
                  <a:srgbClr val="009EB3"/>
                </a:solidFill>
                <a:latin typeface="Segoe UI Light" panose="020B0502040204020203" pitchFamily="34" charset="0"/>
              </a:rPr>
              <a:t>|</a:t>
            </a:r>
            <a:r>
              <a:rPr lang="en-US" sz="1600" spc="50" baseline="0" dirty="0">
                <a:solidFill>
                  <a:srgbClr val="009EB3"/>
                </a:solidFill>
                <a:latin typeface="Segoe UI Light" panose="020B0502040204020203" pitchFamily="34" charset="0"/>
              </a:rPr>
              <a:t> international-climate-initiative.com</a:t>
            </a:r>
          </a:p>
        </p:txBody>
      </p:sp>
      <p:sp>
        <p:nvSpPr>
          <p:cNvPr id="7" name="TextBox 6"/>
          <p:cNvSpPr txBox="1"/>
          <p:nvPr userDrawn="1"/>
        </p:nvSpPr>
        <p:spPr>
          <a:xfrm>
            <a:off x="1463719" y="1516560"/>
            <a:ext cx="9727021" cy="769441"/>
          </a:xfrm>
          <a:prstGeom prst="rect">
            <a:avLst/>
          </a:prstGeom>
          <a:noFill/>
        </p:spPr>
        <p:txBody>
          <a:bodyPr wrap="square" rtlCol="0" anchor="b">
            <a:spAutoFit/>
          </a:bodyPr>
          <a:lstStyle/>
          <a:p>
            <a:pPr algn="r"/>
            <a:r>
              <a:rPr lang="en-US" sz="4400" b="1" dirty="0">
                <a:solidFill>
                  <a:srgbClr val="009EB3"/>
                </a:solidFill>
                <a:latin typeface="Segoe UI" panose="020B0502040204020203" pitchFamily="34" charset="0"/>
                <a:cs typeface="Segoe UI" panose="020B0502040204020203" pitchFamily="34" charset="0"/>
              </a:rPr>
              <a:t>Thank</a:t>
            </a:r>
            <a:r>
              <a:rPr lang="en-US" sz="4400" b="1" baseline="0" dirty="0">
                <a:solidFill>
                  <a:srgbClr val="009EB3"/>
                </a:solidFill>
                <a:latin typeface="Segoe UI" panose="020B0502040204020203" pitchFamily="34" charset="0"/>
                <a:cs typeface="Segoe UI" panose="020B0502040204020203" pitchFamily="34" charset="0"/>
              </a:rPr>
              <a:t> You</a:t>
            </a:r>
            <a:endParaRPr lang="en-US" sz="4400" b="1" dirty="0">
              <a:solidFill>
                <a:srgbClr val="009EB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32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19-Dec-19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fld id="{87DE6118-2437-4B30-8E3C-4D2BE6020583}" type="datetimeFigureOut">
              <a:rPr lang="en-US" smtClean="0"/>
              <a:pPr/>
              <a:t>19-Dec-19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latin typeface="Segoe UI Semilight" panose="020B0402040204020203" pitchFamily="34" charset="0"/>
                <a:cs typeface="Segoe UI Semilight" panose="020B0402040204020203" pitchFamily="34" charset="0"/>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latin typeface="Segoe UI Semilight" panose="020B0402040204020203" pitchFamily="34" charset="0"/>
                <a:cs typeface="Segoe UI Semilight" panose="020B0402040204020203" pitchFamily="34" charset="0"/>
              </a:defRPr>
            </a:lvl1pPr>
          </a:lstStyle>
          <a:p>
            <a:fld id="{69E57DC2-970A-4B3E-BB1C-7A09969E49DF}" type="slidenum">
              <a:rPr lang="en-US" smtClean="0"/>
              <a:pPr/>
              <a:t>‹#›</a:t>
            </a:fld>
            <a:endParaRPr lang="en-US" dirty="0"/>
          </a:p>
        </p:txBody>
      </p:sp>
      <p:sp>
        <p:nvSpPr>
          <p:cNvPr id="9" name="Rectangle 8" title="Side bar"/>
          <p:cNvSpPr/>
          <p:nvPr userDrawn="1"/>
        </p:nvSpPr>
        <p:spPr>
          <a:xfrm>
            <a:off x="11508647" y="376"/>
            <a:ext cx="291926" cy="2171324"/>
          </a:xfrm>
          <a:prstGeom prst="rect">
            <a:avLst/>
          </a:prstGeom>
          <a:solidFill>
            <a:srgbClr val="86CEE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58" r:id="rId32"/>
    <p:sldLayoutId id="2147483659" r:id="rId33"/>
  </p:sldLayoutIdLst>
  <p:txStyles>
    <p:titleStyle>
      <a:lvl1pPr algn="l" defTabSz="914400" rtl="0" eaLnBrk="1" latinLnBrk="0" hangingPunct="1">
        <a:lnSpc>
          <a:spcPct val="89000"/>
        </a:lnSpc>
        <a:spcBef>
          <a:spcPct val="0"/>
        </a:spcBef>
        <a:buNone/>
        <a:defRPr sz="4400" kern="1200" baseline="0">
          <a:solidFill>
            <a:schemeClr val="tx2"/>
          </a:solidFill>
          <a:latin typeface="Segoe UI" panose="020B0502040204020203" pitchFamily="34" charset="0"/>
          <a:ea typeface="+mj-ea"/>
          <a:cs typeface="Segoe UI" panose="020B0502040204020203" pitchFamily="34" charset="0"/>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Segoe UI Semilight" panose="020B0402040204020203" pitchFamily="34" charset="0"/>
          <a:ea typeface="+mn-ea"/>
          <a:cs typeface="Segoe UI Semilight" panose="020B0402040204020203"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Segoe UI Semilight" panose="020B0402040204020203" pitchFamily="34" charset="0"/>
          <a:ea typeface="+mn-ea"/>
          <a:cs typeface="Segoe UI Semilight" panose="020B0402040204020203"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Segoe UI Semilight" panose="020B0402040204020203" pitchFamily="34" charset="0"/>
          <a:ea typeface="+mn-ea"/>
          <a:cs typeface="Segoe UI Semilight" panose="020B0402040204020203"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Segoe UI Semilight" panose="020B0402040204020203" pitchFamily="34" charset="0"/>
          <a:ea typeface="+mn-ea"/>
          <a:cs typeface="Segoe UI Semilight" panose="020B0402040204020203"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Segoe UI Semilight" panose="020B0402040204020203" pitchFamily="34" charset="0"/>
          <a:ea typeface="+mn-ea"/>
          <a:cs typeface="Segoe UI Semilight" panose="020B0402040204020203"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a:t>
            </a:r>
            <a:r>
              <a:rPr lang="en-US" dirty="0" smtClean="0"/>
              <a:t>7: </a:t>
            </a:r>
            <a:r>
              <a:rPr lang="en-US" dirty="0"/>
              <a:t>Developing indicators for adaptation and agriculture, and identify data sources</a:t>
            </a:r>
          </a:p>
        </p:txBody>
      </p:sp>
      <p:sp>
        <p:nvSpPr>
          <p:cNvPr id="3" name="Subtitle 2"/>
          <p:cNvSpPr>
            <a:spLocks noGrp="1"/>
          </p:cNvSpPr>
          <p:nvPr>
            <p:ph type="subTitle" idx="1"/>
          </p:nvPr>
        </p:nvSpPr>
        <p:spPr>
          <a:xfrm>
            <a:off x="3809003" y="4462876"/>
            <a:ext cx="8065970" cy="952901"/>
          </a:xfrm>
        </p:spPr>
        <p:txBody>
          <a:bodyPr/>
          <a:lstStyle/>
          <a:p>
            <a:r>
              <a:rPr lang="en-GB" dirty="0"/>
              <a:t>Integrating Adaptation and Agriculture in National and Sectoral Monitoring and Evaluation (M&amp;E) Frameworks </a:t>
            </a:r>
          </a:p>
        </p:txBody>
      </p:sp>
    </p:spTree>
    <p:extLst>
      <p:ext uri="{BB962C8B-B14F-4D97-AF65-F5344CB8AC3E}">
        <p14:creationId xmlns:p14="http://schemas.microsoft.com/office/powerpoint/2010/main" val="304667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656303" y="354077"/>
            <a:ext cx="10670458" cy="839745"/>
          </a:xfrm>
        </p:spPr>
        <p:txBody>
          <a:bodyPr>
            <a:normAutofit/>
          </a:bodyPr>
          <a:lstStyle/>
          <a:p>
            <a:r>
              <a:rPr lang="en-GB" dirty="0"/>
              <a:t>Type of indicators II</a:t>
            </a:r>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656303" y="1193822"/>
            <a:ext cx="10927758" cy="4935129"/>
          </a:xfrm>
        </p:spPr>
        <p:txBody>
          <a:bodyPr>
            <a:normAutofit fontScale="92500" lnSpcReduction="20000"/>
          </a:bodyPr>
          <a:lstStyle/>
          <a:p>
            <a:endParaRPr lang="en-GB" dirty="0"/>
          </a:p>
          <a:p>
            <a:r>
              <a:rPr lang="en-GB" b="1" dirty="0"/>
              <a:t>Quantitative indicators</a:t>
            </a:r>
            <a:r>
              <a:rPr lang="en-GB" dirty="0"/>
              <a:t> – these are the most commonly used. Quantitative indicators provide information on “how much” or “how many” </a:t>
            </a:r>
          </a:p>
          <a:p>
            <a:r>
              <a:rPr lang="en-GB" b="1" dirty="0"/>
              <a:t>Qualitative indicators</a:t>
            </a:r>
            <a:r>
              <a:rPr lang="en-GB" dirty="0"/>
              <a:t> - Qualitative indicators provide information on how people feel about a situation, how things are done, how people behave, etc. </a:t>
            </a:r>
          </a:p>
          <a:p>
            <a:pPr marL="0" indent="0">
              <a:buNone/>
            </a:pPr>
            <a:endParaRPr lang="en-GB" b="1" dirty="0"/>
          </a:p>
          <a:p>
            <a:pPr marL="0" indent="0">
              <a:buNone/>
            </a:pPr>
            <a:endParaRPr lang="en-GB" b="1" dirty="0"/>
          </a:p>
          <a:p>
            <a:r>
              <a:rPr lang="en-GB" b="1" dirty="0"/>
              <a:t>Results</a:t>
            </a:r>
            <a:r>
              <a:rPr lang="en-GB" dirty="0"/>
              <a:t> </a:t>
            </a:r>
            <a:r>
              <a:rPr lang="en-GB" b="1" dirty="0"/>
              <a:t>Indicators </a:t>
            </a:r>
            <a:r>
              <a:rPr lang="en-GB" dirty="0"/>
              <a:t>can be measured at different levels:</a:t>
            </a:r>
          </a:p>
          <a:p>
            <a:endParaRPr lang="en-GB" sz="900" dirty="0"/>
          </a:p>
          <a:p>
            <a:pPr marL="0" lvl="0" indent="0">
              <a:buNone/>
            </a:pPr>
            <a:r>
              <a:rPr lang="en-GB" b="1" dirty="0"/>
              <a:t>Output indicators</a:t>
            </a:r>
            <a:r>
              <a:rPr lang="en-GB" dirty="0"/>
              <a:t> illustrate the change related directly to the activities undertaken within the programme (e.g. percentage of cultivated surface area cultivated with drought resistant varieties.)</a:t>
            </a:r>
            <a:endParaRPr lang="en-US" dirty="0"/>
          </a:p>
          <a:p>
            <a:pPr marL="0" lvl="0" indent="0">
              <a:buNone/>
            </a:pPr>
            <a:r>
              <a:rPr lang="en-GB" b="1" dirty="0"/>
              <a:t>Outcome indicators</a:t>
            </a:r>
            <a:r>
              <a:rPr lang="en-GB" dirty="0"/>
              <a:t> relate to medium-to-longer term change (e.g. percentage of poor people in drought-prone areas with access to safe and reliable water)</a:t>
            </a:r>
            <a:endParaRPr lang="en-US" dirty="0"/>
          </a:p>
          <a:p>
            <a:pPr marL="0" lvl="0" indent="0">
              <a:buNone/>
            </a:pPr>
            <a:r>
              <a:rPr lang="en-GB" b="1" dirty="0"/>
              <a:t>Impact indicators </a:t>
            </a:r>
            <a:r>
              <a:rPr lang="en-GB" dirty="0"/>
              <a:t>measure the long-term effect of programme interventions (e.g. increase in adaptive capacity of farmers in community x, disaggregated by sex of household head*.)</a:t>
            </a:r>
            <a:endParaRPr lang="en-US"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5579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656303" y="354077"/>
            <a:ext cx="10670458" cy="839745"/>
          </a:xfrm>
        </p:spPr>
        <p:txBody>
          <a:bodyPr>
            <a:normAutofit/>
          </a:bodyPr>
          <a:lstStyle/>
          <a:p>
            <a:r>
              <a:rPr lang="en-GB" dirty="0"/>
              <a:t>Gender-sensitive indicators</a:t>
            </a:r>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0" y="1193822"/>
            <a:ext cx="11887200" cy="5565324"/>
          </a:xfrm>
        </p:spPr>
        <p:txBody>
          <a:bodyPr>
            <a:normAutofit fontScale="92500" lnSpcReduction="20000"/>
          </a:bodyPr>
          <a:lstStyle/>
          <a:p>
            <a:endParaRPr lang="en-GB" dirty="0"/>
          </a:p>
          <a:p>
            <a:pPr>
              <a:spcAft>
                <a:spcPts val="0"/>
              </a:spcAft>
            </a:pPr>
            <a:r>
              <a:rPr lang="en-US" sz="2200" b="1" dirty="0"/>
              <a:t>Gender sensitivity</a:t>
            </a:r>
            <a:r>
              <a:rPr lang="en-US" sz="2200" dirty="0"/>
              <a:t>. COP 23 adopted the Gender Action Plan and the prioritization of monitoring gender issues. On the recognition that gender shapes vulnerability and adaptive capacity, frameworks should include sex-disaggregated and gender sensitive indicators to monitor gender equality gaps and ensure adaptation efforts reach all groups.</a:t>
            </a:r>
          </a:p>
          <a:p>
            <a:pPr marL="0" indent="0">
              <a:buNone/>
            </a:pPr>
            <a:endParaRPr lang="en-US" sz="2200" dirty="0"/>
          </a:p>
          <a:p>
            <a:r>
              <a:rPr lang="en-US" sz="2200" dirty="0"/>
              <a:t>What can the gender-sensitive indicators do: </a:t>
            </a:r>
          </a:p>
          <a:p>
            <a:pPr marL="0" lvl="0" indent="0">
              <a:buNone/>
            </a:pPr>
            <a:r>
              <a:rPr lang="en-US" sz="2200" dirty="0"/>
              <a:t>- measure gender-related change in a condition or situation over time </a:t>
            </a:r>
          </a:p>
          <a:p>
            <a:pPr marL="0" lvl="0" indent="0">
              <a:buNone/>
            </a:pPr>
            <a:r>
              <a:rPr lang="en-US" sz="2200" dirty="0"/>
              <a:t>- measure benefits to males and females as well as changes in relations between males and females </a:t>
            </a:r>
          </a:p>
          <a:p>
            <a:pPr marL="0" lvl="0" indent="0">
              <a:buNone/>
            </a:pPr>
            <a:r>
              <a:rPr lang="en-US" sz="2200" dirty="0"/>
              <a:t>- use quantitative and qualitative data disaggregated by sex, age and other socio-economic variables</a:t>
            </a:r>
          </a:p>
          <a:p>
            <a:pPr marL="0" lvl="0" indent="0">
              <a:buNone/>
            </a:pPr>
            <a:endParaRPr lang="en-US" sz="2200" dirty="0"/>
          </a:p>
          <a:p>
            <a:r>
              <a:rPr lang="en-US" dirty="0"/>
              <a:t>Examples of qualitative gender-sensitive indicators:  levels of adoption of high yield varieties amongst male-headed compared to female-headed households; proportion of female compared to male workforce in agricultural organizations; percentage of male and female trainees who feel their knowledge of adaptation practices has increased. </a:t>
            </a:r>
          </a:p>
          <a:p>
            <a:endParaRPr lang="en-US" dirty="0"/>
          </a:p>
          <a:p>
            <a:pPr marL="0" indent="0">
              <a:buNone/>
            </a:pPr>
            <a:r>
              <a:rPr lang="en-US" dirty="0"/>
              <a:t>				</a:t>
            </a:r>
          </a:p>
          <a:p>
            <a:pPr marL="0" indent="0" algn="ctr">
              <a:buNone/>
            </a:pPr>
            <a:endParaRPr lang="en-GB" dirty="0"/>
          </a:p>
        </p:txBody>
      </p:sp>
    </p:spTree>
    <p:extLst>
      <p:ext uri="{BB962C8B-B14F-4D97-AF65-F5344CB8AC3E}">
        <p14:creationId xmlns:p14="http://schemas.microsoft.com/office/powerpoint/2010/main" val="268354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p:txBody>
          <a:bodyPr>
            <a:normAutofit fontScale="90000"/>
          </a:bodyPr>
          <a:lstStyle/>
          <a:p>
            <a:r>
              <a:rPr lang="en-GB" dirty="0"/>
              <a:t>GLOBAL ADAPTATION INDICATORS OF RELEVANCE</a:t>
            </a:r>
          </a:p>
        </p:txBody>
      </p:sp>
    </p:spTree>
    <p:extLst>
      <p:ext uri="{BB962C8B-B14F-4D97-AF65-F5344CB8AC3E}">
        <p14:creationId xmlns:p14="http://schemas.microsoft.com/office/powerpoint/2010/main" val="81908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235565" y="203200"/>
            <a:ext cx="11413640" cy="965200"/>
          </a:xfrm>
        </p:spPr>
        <p:txBody>
          <a:bodyPr>
            <a:normAutofit fontScale="90000"/>
          </a:bodyPr>
          <a:lstStyle/>
          <a:p>
            <a:r>
              <a:rPr lang="en-GB" dirty="0" smtClean="0"/>
              <a:t>Relevant global </a:t>
            </a:r>
            <a:r>
              <a:rPr lang="en-GB" dirty="0"/>
              <a:t>sources of adaptation indicators</a:t>
            </a:r>
            <a:br>
              <a:rPr lang="en-GB" dirty="0"/>
            </a:br>
            <a:endParaRPr lang="en-GB" dirty="0"/>
          </a:p>
        </p:txBody>
      </p:sp>
      <p:sp>
        <p:nvSpPr>
          <p:cNvPr id="3" name="Content Placeholder 2">
            <a:extLst>
              <a:ext uri="{FF2B5EF4-FFF2-40B4-BE49-F238E27FC236}">
                <a16:creationId xmlns:a16="http://schemas.microsoft.com/office/drawing/2014/main" xmlns="" id="{875475E2-8E98-4DD2-9E5A-7B96C285AB19}"/>
              </a:ext>
            </a:extLst>
          </p:cNvPr>
          <p:cNvSpPr>
            <a:spLocks noGrp="1"/>
          </p:cNvSpPr>
          <p:nvPr>
            <p:ph idx="1"/>
          </p:nvPr>
        </p:nvSpPr>
        <p:spPr>
          <a:xfrm>
            <a:off x="235565" y="1371601"/>
            <a:ext cx="10965425" cy="5181600"/>
          </a:xfrm>
        </p:spPr>
        <p:txBody>
          <a:bodyPr>
            <a:normAutofit/>
          </a:bodyPr>
          <a:lstStyle/>
          <a:p>
            <a:pPr marL="0" indent="0">
              <a:buNone/>
            </a:pPr>
            <a:r>
              <a:rPr lang="en-GB" dirty="0">
                <a:solidFill>
                  <a:schemeClr val="tx1"/>
                </a:solidFill>
              </a:rPr>
              <a:t>Several CC Funds have specific guidance on the development of adaptation indicators at programme level. Guidance includes: </a:t>
            </a:r>
          </a:p>
          <a:p>
            <a:pPr marL="0" indent="0">
              <a:buNone/>
            </a:pPr>
            <a:r>
              <a:rPr lang="en-GB" dirty="0">
                <a:solidFill>
                  <a:schemeClr val="tx1"/>
                </a:solidFill>
              </a:rPr>
              <a:t>Climate Investment Funds (CIF)/ Pilot Program for Climate Resilience (PPCR) </a:t>
            </a:r>
          </a:p>
          <a:p>
            <a:pPr marL="0" indent="0">
              <a:buNone/>
            </a:pPr>
            <a:r>
              <a:rPr lang="en-GB" dirty="0">
                <a:solidFill>
                  <a:schemeClr val="tx1"/>
                </a:solidFill>
              </a:rPr>
              <a:t>Adaptation Fund </a:t>
            </a:r>
          </a:p>
          <a:p>
            <a:pPr marL="0" indent="0">
              <a:buNone/>
            </a:pPr>
            <a:r>
              <a:rPr lang="en-GB" dirty="0">
                <a:solidFill>
                  <a:schemeClr val="tx1"/>
                </a:solidFill>
              </a:rPr>
              <a:t>Green Climate Fund </a:t>
            </a:r>
          </a:p>
          <a:p>
            <a:pPr marL="0" indent="0">
              <a:buNone/>
            </a:pPr>
            <a:r>
              <a:rPr lang="en-GB" dirty="0">
                <a:solidFill>
                  <a:schemeClr val="tx1"/>
                </a:solidFill>
              </a:rPr>
              <a:t>GEF SCCF and LDCF </a:t>
            </a:r>
          </a:p>
          <a:p>
            <a:pPr marL="0" indent="0">
              <a:buNone/>
            </a:pPr>
            <a:r>
              <a:rPr lang="en-GB" dirty="0">
                <a:solidFill>
                  <a:schemeClr val="tx1"/>
                </a:solidFill>
              </a:rPr>
              <a:t>OECD. 2012 </a:t>
            </a:r>
            <a:r>
              <a:rPr lang="en-US" i="1" dirty="0"/>
              <a:t>Monitoring and Evaluation for Adaptation: Lessons from Development Cooperation Agencies presents a list of Indicators on Risk Reduction</a:t>
            </a:r>
            <a:r>
              <a:rPr lang="en-US" dirty="0"/>
              <a:t>, etc. </a:t>
            </a:r>
          </a:p>
          <a:p>
            <a:pPr marL="0" indent="0">
              <a:buNone/>
            </a:pPr>
            <a:r>
              <a:rPr lang="en-GB" dirty="0">
                <a:solidFill>
                  <a:schemeClr val="tx1"/>
                </a:solidFill>
              </a:rPr>
              <a:t>USAID. 2016. </a:t>
            </a:r>
            <a:r>
              <a:rPr lang="en-GB" i="1" dirty="0">
                <a:solidFill>
                  <a:schemeClr val="tx1"/>
                </a:solidFill>
              </a:rPr>
              <a:t>Global Climate Change Standard Indicator Handbook: Definition Sheets</a:t>
            </a:r>
          </a:p>
          <a:p>
            <a:pPr marL="0" indent="0">
              <a:buNone/>
            </a:pPr>
            <a:endParaRPr lang="en-GB" dirty="0">
              <a:solidFill>
                <a:schemeClr val="tx1"/>
              </a:solidFill>
            </a:endParaRPr>
          </a:p>
          <a:p>
            <a:pPr marL="0" indent="0">
              <a:buNone/>
            </a:pPr>
            <a:r>
              <a:rPr lang="en-GB" dirty="0">
                <a:solidFill>
                  <a:schemeClr val="tx1"/>
                </a:solidFill>
              </a:rPr>
              <a:t>More in the following slides….</a:t>
            </a:r>
          </a:p>
          <a:p>
            <a:pPr marL="0" indent="0">
              <a:buNone/>
            </a:pPr>
            <a:endParaRPr lang="en-GB" dirty="0">
              <a:solidFill>
                <a:schemeClr val="tx1"/>
              </a:solidFill>
            </a:endParaRPr>
          </a:p>
        </p:txBody>
      </p:sp>
    </p:spTree>
    <p:extLst>
      <p:ext uri="{BB962C8B-B14F-4D97-AF65-F5344CB8AC3E}">
        <p14:creationId xmlns:p14="http://schemas.microsoft.com/office/powerpoint/2010/main" val="219804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235565" y="203200"/>
            <a:ext cx="11169035" cy="965200"/>
          </a:xfrm>
        </p:spPr>
        <p:txBody>
          <a:bodyPr>
            <a:normAutofit fontScale="90000"/>
          </a:bodyPr>
          <a:lstStyle/>
          <a:p>
            <a:r>
              <a:rPr lang="en-GB" sz="4900" dirty="0"/>
              <a:t>FAO </a:t>
            </a:r>
            <a:r>
              <a:rPr lang="en-GB" i="1" dirty="0">
                <a:solidFill>
                  <a:schemeClr val="tx1"/>
                </a:solidFill>
              </a:rPr>
              <a:t>T</a:t>
            </a:r>
            <a:r>
              <a:rPr lang="en-GB" i="1" dirty="0"/>
              <a:t>racking adaptation in agricultural sectors</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875475E2-8E98-4DD2-9E5A-7B96C285AB19}"/>
              </a:ext>
            </a:extLst>
          </p:cNvPr>
          <p:cNvSpPr>
            <a:spLocks noGrp="1"/>
          </p:cNvSpPr>
          <p:nvPr>
            <p:ph idx="1"/>
          </p:nvPr>
        </p:nvSpPr>
        <p:spPr>
          <a:xfrm>
            <a:off x="235565" y="1371601"/>
            <a:ext cx="10965425" cy="5181600"/>
          </a:xfrm>
        </p:spPr>
        <p:txBody>
          <a:bodyPr>
            <a:normAutofit/>
          </a:bodyPr>
          <a:lstStyle/>
          <a:p>
            <a:pPr marL="0" indent="0">
              <a:buNone/>
            </a:pPr>
            <a:endParaRPr lang="en-GB" dirty="0">
              <a:solidFill>
                <a:schemeClr val="tx1"/>
              </a:solidFill>
            </a:endParaRPr>
          </a:p>
          <a:p>
            <a:pPr marL="0" indent="0">
              <a:buNone/>
            </a:pPr>
            <a:endParaRPr lang="en-GB" dirty="0">
              <a:solidFill>
                <a:schemeClr val="tx1"/>
              </a:solidFill>
            </a:endParaRPr>
          </a:p>
        </p:txBody>
      </p:sp>
      <p:pic>
        <p:nvPicPr>
          <p:cNvPr id="4" name="Picture 3"/>
          <p:cNvPicPr>
            <a:picLocks noChangeAspect="1"/>
          </p:cNvPicPr>
          <p:nvPr/>
        </p:nvPicPr>
        <p:blipFill>
          <a:blip r:embed="rId3"/>
          <a:stretch>
            <a:fillRect/>
          </a:stretch>
        </p:blipFill>
        <p:spPr>
          <a:xfrm>
            <a:off x="235565" y="876300"/>
            <a:ext cx="9333680" cy="5981700"/>
          </a:xfrm>
          <a:prstGeom prst="rect">
            <a:avLst/>
          </a:prstGeom>
        </p:spPr>
      </p:pic>
    </p:spTree>
    <p:extLst>
      <p:ext uri="{BB962C8B-B14F-4D97-AF65-F5344CB8AC3E}">
        <p14:creationId xmlns:p14="http://schemas.microsoft.com/office/powerpoint/2010/main" val="289560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235565" y="203200"/>
            <a:ext cx="11169035" cy="1638300"/>
          </a:xfrm>
        </p:spPr>
        <p:txBody>
          <a:bodyPr>
            <a:normAutofit fontScale="90000"/>
          </a:bodyPr>
          <a:lstStyle/>
          <a:p>
            <a:r>
              <a:rPr lang="en-GB" sz="4000" dirty="0"/>
              <a:t>International Institute for Environment &amp; Development (IIED) – </a:t>
            </a:r>
            <a:r>
              <a:rPr lang="en-GB" sz="4000" i="1" dirty="0"/>
              <a:t>Tracking Adaptation and Measuring Development (TAMD) framework</a:t>
            </a:r>
            <a:r>
              <a:rPr lang="en-GB" i="1" dirty="0"/>
              <a:t/>
            </a:r>
            <a:br>
              <a:rPr lang="en-GB" i="1" dirty="0"/>
            </a:br>
            <a:endParaRPr lang="en-GB" i="1" dirty="0"/>
          </a:p>
        </p:txBody>
      </p:sp>
      <p:sp>
        <p:nvSpPr>
          <p:cNvPr id="3" name="Content Placeholder 2">
            <a:extLst>
              <a:ext uri="{FF2B5EF4-FFF2-40B4-BE49-F238E27FC236}">
                <a16:creationId xmlns:a16="http://schemas.microsoft.com/office/drawing/2014/main" xmlns="" id="{875475E2-8E98-4DD2-9E5A-7B96C285AB19}"/>
              </a:ext>
            </a:extLst>
          </p:cNvPr>
          <p:cNvSpPr>
            <a:spLocks noGrp="1"/>
          </p:cNvSpPr>
          <p:nvPr>
            <p:ph idx="1"/>
          </p:nvPr>
        </p:nvSpPr>
        <p:spPr>
          <a:xfrm>
            <a:off x="235565" y="2177809"/>
            <a:ext cx="10965425" cy="4375391"/>
          </a:xfrm>
        </p:spPr>
        <p:txBody>
          <a:bodyPr>
            <a:normAutofit/>
          </a:bodyPr>
          <a:lstStyle/>
          <a:p>
            <a:pPr marL="0" defTabSz="457200" fontAlgn="base"/>
            <a:r>
              <a:rPr lang="en-US" dirty="0">
                <a:solidFill>
                  <a:schemeClr val="tx1"/>
                </a:solidFill>
                <a:latin typeface="+mn-lt"/>
                <a:cs typeface="+mn-cs"/>
              </a:rPr>
              <a:t>Indicator 1: Climate change integration into planning</a:t>
            </a:r>
          </a:p>
          <a:p>
            <a:pPr marL="0" defTabSz="457200" fontAlgn="base"/>
            <a:r>
              <a:rPr lang="en-US" dirty="0">
                <a:solidFill>
                  <a:schemeClr val="tx1"/>
                </a:solidFill>
                <a:latin typeface="+mn-lt"/>
                <a:cs typeface="+mn-cs"/>
              </a:rPr>
              <a:t>Indicator 2: Institutional coordination for integration of climate risk management</a:t>
            </a:r>
          </a:p>
          <a:p>
            <a:pPr marL="0" defTabSz="457200" fontAlgn="base"/>
            <a:r>
              <a:rPr lang="en-US" dirty="0">
                <a:solidFill>
                  <a:schemeClr val="tx1"/>
                </a:solidFill>
                <a:latin typeface="+mn-lt"/>
                <a:cs typeface="+mn-cs"/>
              </a:rPr>
              <a:t>Indicator 3: Budgeting and finance</a:t>
            </a:r>
          </a:p>
          <a:p>
            <a:pPr marL="0" defTabSz="457200" fontAlgn="base"/>
            <a:r>
              <a:rPr lang="en-US" dirty="0">
                <a:solidFill>
                  <a:schemeClr val="tx1"/>
                </a:solidFill>
                <a:latin typeface="+mn-lt"/>
                <a:cs typeface="+mn-cs"/>
              </a:rPr>
              <a:t>Indicator 4: Institutional knowledge and capacity</a:t>
            </a:r>
          </a:p>
          <a:p>
            <a:pPr marL="0" defTabSz="457200" fontAlgn="base"/>
            <a:r>
              <a:rPr lang="en-US" dirty="0">
                <a:solidFill>
                  <a:schemeClr val="tx1"/>
                </a:solidFill>
                <a:latin typeface="+mn-lt"/>
                <a:cs typeface="+mn-cs"/>
              </a:rPr>
              <a:t>Indicator 5: Use of  climate information</a:t>
            </a:r>
          </a:p>
          <a:p>
            <a:pPr marL="0" defTabSz="457200" fontAlgn="base"/>
            <a:r>
              <a:rPr lang="en-US" dirty="0">
                <a:solidFill>
                  <a:schemeClr val="tx1"/>
                </a:solidFill>
                <a:latin typeface="+mn-lt"/>
                <a:cs typeface="+mn-cs"/>
              </a:rPr>
              <a:t>Indicator 6: </a:t>
            </a:r>
            <a:r>
              <a:rPr lang="en-US" dirty="0"/>
              <a:t>Institutional capacity for decision-making under climatic uncertainty</a:t>
            </a:r>
          </a:p>
          <a:p>
            <a:pPr marL="0" defTabSz="457200" fontAlgn="base"/>
            <a:r>
              <a:rPr lang="en-US" dirty="0">
                <a:solidFill>
                  <a:schemeClr val="tx1"/>
                </a:solidFill>
                <a:latin typeface="+mn-lt"/>
                <a:cs typeface="+mn-cs"/>
              </a:rPr>
              <a:t>Indicator 7: Participation, </a:t>
            </a:r>
            <a:r>
              <a:rPr lang="en-US" dirty="0"/>
              <a:t>stakeholder engagement in decision-making to address CC</a:t>
            </a:r>
            <a:endParaRPr lang="en-US" dirty="0">
              <a:solidFill>
                <a:schemeClr val="tx1"/>
              </a:solidFill>
              <a:latin typeface="+mn-lt"/>
              <a:cs typeface="+mn-cs"/>
            </a:endParaRPr>
          </a:p>
          <a:p>
            <a:pPr marL="0" defTabSz="457200" fontAlgn="base"/>
            <a:r>
              <a:rPr lang="en-US" dirty="0">
                <a:solidFill>
                  <a:schemeClr val="tx1"/>
                </a:solidFill>
                <a:latin typeface="+mn-lt"/>
                <a:cs typeface="+mn-cs"/>
              </a:rPr>
              <a:t>Indicator 8: Awareness among stakeholders </a:t>
            </a:r>
            <a:r>
              <a:rPr lang="en-US" dirty="0"/>
              <a:t>of CC issues, risks and responses</a:t>
            </a:r>
            <a:endParaRPr lang="en-US" dirty="0">
              <a:solidFill>
                <a:schemeClr val="tx1"/>
              </a:solidFill>
              <a:latin typeface="+mn-lt"/>
              <a:cs typeface="+mn-cs"/>
            </a:endParaRPr>
          </a:p>
          <a:p>
            <a:pPr marL="0" defTabSz="457200" fontAlgn="base"/>
            <a:r>
              <a:rPr lang="en-US" dirty="0">
                <a:solidFill>
                  <a:schemeClr val="tx1"/>
                </a:solidFill>
                <a:latin typeface="+mn-lt"/>
                <a:cs typeface="+mn-cs"/>
              </a:rPr>
              <a:t>Indicator 9: </a:t>
            </a:r>
            <a:r>
              <a:rPr lang="en-US" dirty="0"/>
              <a:t>Numbers of people better able to cope with climate change and variability (disaggregated by gender/age)</a:t>
            </a:r>
            <a:endParaRPr lang="en-GB" dirty="0"/>
          </a:p>
          <a:p>
            <a:pPr marL="457200" indent="-457200">
              <a:buFont typeface="+mj-lt"/>
              <a:buAutoNum type="arabicPeriod"/>
            </a:pPr>
            <a:endParaRPr lang="en-GB" b="1" dirty="0"/>
          </a:p>
          <a:p>
            <a:pPr marL="457200" indent="-457200">
              <a:buFont typeface="+mj-lt"/>
              <a:buAutoNum type="arabicPeriod"/>
            </a:pPr>
            <a:endParaRPr lang="en-GB" b="1" dirty="0"/>
          </a:p>
          <a:p>
            <a:pPr marL="0" indent="0">
              <a:buNone/>
            </a:pPr>
            <a:endParaRPr lang="en-GB" dirty="0"/>
          </a:p>
        </p:txBody>
      </p:sp>
    </p:spTree>
    <p:extLst>
      <p:ext uri="{BB962C8B-B14F-4D97-AF65-F5344CB8AC3E}">
        <p14:creationId xmlns:p14="http://schemas.microsoft.com/office/powerpoint/2010/main" val="376936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197708" y="228600"/>
            <a:ext cx="11320782" cy="1624914"/>
          </a:xfrm>
        </p:spPr>
        <p:txBody>
          <a:bodyPr>
            <a:normAutofit fontScale="90000"/>
          </a:bodyPr>
          <a:lstStyle/>
          <a:p>
            <a:r>
              <a:rPr lang="en-GB" i="1" dirty="0"/>
              <a:t>GIZ adaptation indicators for agriculture from </a:t>
            </a:r>
            <a:r>
              <a:rPr lang="en-GB" dirty="0"/>
              <a:t>10 national adaptation M&amp;E systems </a:t>
            </a:r>
            <a:r>
              <a:rPr lang="en-US" dirty="0"/>
              <a:t/>
            </a:r>
            <a:br>
              <a:rPr lang="en-US" dirty="0"/>
            </a:br>
            <a:endParaRPr lang="en-GB" dirty="0"/>
          </a:p>
        </p:txBody>
      </p:sp>
      <p:sp>
        <p:nvSpPr>
          <p:cNvPr id="3" name="Content Placeholder 2">
            <a:extLst>
              <a:ext uri="{FF2B5EF4-FFF2-40B4-BE49-F238E27FC236}">
                <a16:creationId xmlns:a16="http://schemas.microsoft.com/office/drawing/2014/main" xmlns="" id="{875475E2-8E98-4DD2-9E5A-7B96C285AB19}"/>
              </a:ext>
            </a:extLst>
          </p:cNvPr>
          <p:cNvSpPr>
            <a:spLocks noGrp="1"/>
          </p:cNvSpPr>
          <p:nvPr>
            <p:ph idx="1"/>
          </p:nvPr>
        </p:nvSpPr>
        <p:spPr>
          <a:xfrm>
            <a:off x="197708" y="2261286"/>
            <a:ext cx="10965425" cy="4473146"/>
          </a:xfrm>
        </p:spPr>
        <p:txBody>
          <a:bodyPr>
            <a:normAutofit/>
          </a:bodyPr>
          <a:lstStyle/>
          <a:p>
            <a:pPr marL="0" indent="0">
              <a:buNone/>
            </a:pPr>
            <a:endParaRPr lang="en-GB" b="1" dirty="0"/>
          </a:p>
          <a:p>
            <a:pPr marL="457200" indent="-457200">
              <a:buFont typeface="+mj-lt"/>
              <a:buAutoNum type="arabicPeriod"/>
            </a:pPr>
            <a:endParaRPr lang="en-GB" b="1"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54796334"/>
              </p:ext>
            </p:extLst>
          </p:nvPr>
        </p:nvGraphicFramePr>
        <p:xfrm>
          <a:off x="197709" y="1532765"/>
          <a:ext cx="8504332" cy="5325235"/>
        </p:xfrm>
        <a:graphic>
          <a:graphicData uri="http://schemas.openxmlformats.org/drawingml/2006/table">
            <a:tbl>
              <a:tblPr firstRow="1" firstCol="1" bandRow="1">
                <a:tableStyleId>{5C22544A-7EE6-4342-B048-85BDC9FD1C3A}</a:tableStyleId>
              </a:tblPr>
              <a:tblGrid>
                <a:gridCol w="1239939">
                  <a:extLst>
                    <a:ext uri="{9D8B030D-6E8A-4147-A177-3AD203B41FA5}">
                      <a16:colId xmlns:a16="http://schemas.microsoft.com/office/drawing/2014/main" xmlns="" val="20000"/>
                    </a:ext>
                  </a:extLst>
                </a:gridCol>
                <a:gridCol w="7264393">
                  <a:extLst>
                    <a:ext uri="{9D8B030D-6E8A-4147-A177-3AD203B41FA5}">
                      <a16:colId xmlns:a16="http://schemas.microsoft.com/office/drawing/2014/main" xmlns="" val="20001"/>
                    </a:ext>
                  </a:extLst>
                </a:gridCol>
              </a:tblGrid>
              <a:tr h="1996963">
                <a:tc>
                  <a:txBody>
                    <a:bodyPr/>
                    <a:lstStyle/>
                    <a:p>
                      <a:pPr marL="0" marR="0">
                        <a:lnSpc>
                          <a:spcPct val="107000"/>
                        </a:lnSpc>
                        <a:spcBef>
                          <a:spcPts val="0"/>
                        </a:spcBef>
                        <a:spcAft>
                          <a:spcPts val="0"/>
                        </a:spcAft>
                      </a:pPr>
                      <a:r>
                        <a:rPr lang="en-GB" sz="2000" dirty="0">
                          <a:solidFill>
                            <a:schemeClr val="tx1"/>
                          </a:solidFill>
                          <a:effectLst/>
                        </a:rPr>
                        <a:t>Climate parameters </a:t>
                      </a:r>
                      <a:endParaRPr lang="en-US" sz="200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GB" sz="2000" b="0" kern="1200" dirty="0">
                          <a:solidFill>
                            <a:schemeClr val="dk1"/>
                          </a:solidFill>
                          <a:effectLst/>
                          <a:latin typeface="+mn-lt"/>
                          <a:ea typeface="+mn-ea"/>
                          <a:cs typeface="+mn-cs"/>
                        </a:rPr>
                        <a:t>Change in annual temperature</a:t>
                      </a:r>
                      <a:endParaRPr lang="en-US" sz="2000" b="0" kern="1200" dirty="0">
                        <a:solidFill>
                          <a:schemeClr val="dk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GB" sz="2000" b="0" kern="1200" dirty="0">
                          <a:solidFill>
                            <a:schemeClr val="dk1"/>
                          </a:solidFill>
                          <a:effectLst/>
                          <a:latin typeface="+mn-lt"/>
                          <a:ea typeface="+mn-ea"/>
                          <a:cs typeface="+mn-cs"/>
                        </a:rPr>
                        <a:t>Mean monthly temperature</a:t>
                      </a:r>
                      <a:endParaRPr lang="en-US" sz="2000" b="0" kern="1200" dirty="0">
                        <a:solidFill>
                          <a:schemeClr val="dk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GB" sz="2000" b="0" kern="1200" dirty="0">
                          <a:solidFill>
                            <a:schemeClr val="dk1"/>
                          </a:solidFill>
                          <a:effectLst/>
                          <a:latin typeface="+mn-lt"/>
                          <a:ea typeface="+mn-ea"/>
                          <a:cs typeface="+mn-cs"/>
                        </a:rPr>
                        <a:t>Number of hot days</a:t>
                      </a:r>
                      <a:endParaRPr lang="en-US" sz="2000" b="0" kern="1200" dirty="0">
                        <a:solidFill>
                          <a:schemeClr val="dk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GB" sz="2000" b="0" kern="1200" dirty="0">
                          <a:solidFill>
                            <a:schemeClr val="dk1"/>
                          </a:solidFill>
                          <a:effectLst/>
                          <a:latin typeface="+mn-lt"/>
                          <a:ea typeface="+mn-ea"/>
                          <a:cs typeface="+mn-cs"/>
                        </a:rPr>
                        <a:t>Change in annual precipitation</a:t>
                      </a:r>
                      <a:endParaRPr lang="en-US" sz="2000" b="0" kern="1200" dirty="0">
                        <a:solidFill>
                          <a:schemeClr val="dk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GB" sz="2000" b="0" kern="1200" dirty="0">
                          <a:solidFill>
                            <a:schemeClr val="dk1"/>
                          </a:solidFill>
                          <a:effectLst/>
                          <a:latin typeface="+mn-lt"/>
                          <a:ea typeface="+mn-ea"/>
                          <a:cs typeface="+mn-cs"/>
                        </a:rPr>
                        <a:t>Monthly precipitation</a:t>
                      </a:r>
                      <a:endParaRPr lang="en-US" sz="2000" b="0" kern="1200" dirty="0">
                        <a:solidFill>
                          <a:schemeClr val="dk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en-GB" sz="2000" b="0" kern="1200" dirty="0">
                          <a:solidFill>
                            <a:schemeClr val="dk1"/>
                          </a:solidFill>
                          <a:effectLst/>
                          <a:latin typeface="+mn-lt"/>
                          <a:ea typeface="+mn-ea"/>
                          <a:cs typeface="+mn-cs"/>
                        </a:rPr>
                        <a:t>Extreme precipitation events</a:t>
                      </a:r>
                      <a:endParaRPr lang="en-US" sz="2000" b="0" kern="1200" dirty="0">
                        <a:solidFill>
                          <a:schemeClr val="dk1"/>
                        </a:solidFill>
                        <a:effectLst/>
                        <a:latin typeface="+mn-lt"/>
                        <a:ea typeface="+mn-ea"/>
                        <a:cs typeface="+mn-cs"/>
                      </a:endParaRPr>
                    </a:p>
                  </a:txBody>
                  <a:tcPr marL="68580" marR="68580" marT="0" marB="0">
                    <a:solidFill>
                      <a:schemeClr val="bg1">
                        <a:lumMod val="95000"/>
                      </a:schemeClr>
                    </a:solidFill>
                  </a:tcPr>
                </a:tc>
                <a:extLst>
                  <a:ext uri="{0D108BD9-81ED-4DB2-BD59-A6C34878D82A}">
                    <a16:rowId xmlns:a16="http://schemas.microsoft.com/office/drawing/2014/main" xmlns="" val="10000"/>
                  </a:ext>
                </a:extLst>
              </a:tr>
              <a:tr h="3328272">
                <a:tc>
                  <a:txBody>
                    <a:bodyPr/>
                    <a:lstStyle/>
                    <a:p>
                      <a:pPr marL="0" marR="0">
                        <a:lnSpc>
                          <a:spcPct val="107000"/>
                        </a:lnSpc>
                        <a:spcBef>
                          <a:spcPts val="0"/>
                        </a:spcBef>
                        <a:spcAft>
                          <a:spcPts val="0"/>
                        </a:spcAft>
                      </a:pPr>
                      <a:r>
                        <a:rPr lang="en-GB" sz="2000" dirty="0">
                          <a:solidFill>
                            <a:schemeClr val="tx1"/>
                          </a:solidFill>
                          <a:effectLst/>
                        </a:rPr>
                        <a:t>Climate </a:t>
                      </a:r>
                    </a:p>
                    <a:p>
                      <a:pPr marL="0" marR="0">
                        <a:lnSpc>
                          <a:spcPct val="107000"/>
                        </a:lnSpc>
                        <a:spcBef>
                          <a:spcPts val="0"/>
                        </a:spcBef>
                        <a:spcAft>
                          <a:spcPts val="0"/>
                        </a:spcAft>
                      </a:pPr>
                      <a:r>
                        <a:rPr lang="en-GB" sz="2000" dirty="0">
                          <a:solidFill>
                            <a:schemeClr val="tx1"/>
                          </a:solidFill>
                          <a:effectLst/>
                        </a:rPr>
                        <a:t>impacts </a:t>
                      </a:r>
                      <a:endParaRPr lang="en-US" sz="200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GB" sz="2000" dirty="0">
                          <a:effectLst/>
                        </a:rPr>
                        <a:t>Number of households affected by drought, </a:t>
                      </a:r>
                    </a:p>
                    <a:p>
                      <a:pPr marL="342900" marR="0" lvl="0" indent="-342900">
                        <a:lnSpc>
                          <a:spcPct val="107000"/>
                        </a:lnSpc>
                        <a:spcBef>
                          <a:spcPts val="0"/>
                        </a:spcBef>
                        <a:spcAft>
                          <a:spcPts val="0"/>
                        </a:spcAft>
                        <a:buFont typeface="Symbol" panose="05050102010706020507" pitchFamily="18" charset="2"/>
                        <a:buChar char=""/>
                      </a:pPr>
                      <a:r>
                        <a:rPr lang="en-GB" sz="2000" dirty="0">
                          <a:effectLst/>
                        </a:rPr>
                        <a:t>disaggregated by sex of head of household</a:t>
                      </a:r>
                      <a:endParaRPr lang="en-US"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 of total livestock killed by drought</a:t>
                      </a:r>
                      <a:endParaRPr lang="en-US"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Number of surface water areas subject to </a:t>
                      </a:r>
                    </a:p>
                    <a:p>
                      <a:pPr marL="0" marR="0" lvl="0" indent="0">
                        <a:lnSpc>
                          <a:spcPct val="107000"/>
                        </a:lnSpc>
                        <a:spcBef>
                          <a:spcPts val="0"/>
                        </a:spcBef>
                        <a:spcAft>
                          <a:spcPts val="0"/>
                        </a:spcAft>
                        <a:buFont typeface="Symbol" panose="05050102010706020507" pitchFamily="18" charset="2"/>
                        <a:buNone/>
                      </a:pPr>
                      <a:r>
                        <a:rPr lang="en-GB" sz="2000" dirty="0">
                          <a:effectLst/>
                        </a:rPr>
                        <a:t>     declining water quality due to extreme temperatures</a:t>
                      </a:r>
                      <a:endParaRPr lang="en-US"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Number of hectares of productive land lost to soil erosion</a:t>
                      </a:r>
                      <a:endParaRPr lang="en-US"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 of area of ecosystem that has been disturbed or damaged</a:t>
                      </a:r>
                      <a:endParaRPr lang="en-US"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Areas covered by vegetation affected by plagues or fires</a:t>
                      </a:r>
                      <a:endParaRPr lang="en-US"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Shift of </a:t>
                      </a:r>
                      <a:r>
                        <a:rPr lang="en-GB" sz="2000" dirty="0" err="1">
                          <a:effectLst/>
                        </a:rPr>
                        <a:t>agrophenological</a:t>
                      </a:r>
                      <a:r>
                        <a:rPr lang="en-GB" sz="2000" dirty="0">
                          <a:effectLst/>
                        </a:rPr>
                        <a:t> phases of cultivated plants</a:t>
                      </a:r>
                      <a:endParaRPr lang="en-US"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Losses of GDP in percentage per year due to extreme rainfall</a:t>
                      </a:r>
                      <a:endParaRPr lang="en-US"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1"/>
                  </a:ext>
                </a:extLst>
              </a:tr>
            </a:tbl>
          </a:graphicData>
        </a:graphic>
      </p:graphicFrame>
      <p:sp>
        <p:nvSpPr>
          <p:cNvPr id="6" name="TextBox 5"/>
          <p:cNvSpPr txBox="1"/>
          <p:nvPr/>
        </p:nvSpPr>
        <p:spPr>
          <a:xfrm>
            <a:off x="8702040" y="1532765"/>
            <a:ext cx="3276599" cy="3139321"/>
          </a:xfrm>
          <a:prstGeom prst="rect">
            <a:avLst/>
          </a:prstGeom>
          <a:noFill/>
        </p:spPr>
        <p:txBody>
          <a:bodyPr wrap="square" rtlCol="0">
            <a:spAutoFit/>
          </a:bodyPr>
          <a:lstStyle/>
          <a:p>
            <a:endParaRPr lang="en-US" dirty="0"/>
          </a:p>
          <a:p>
            <a:r>
              <a:rPr lang="en-US" sz="2000" dirty="0"/>
              <a:t>Unit of measurement</a:t>
            </a:r>
          </a:p>
          <a:p>
            <a:r>
              <a:rPr lang="en-US" sz="2000" dirty="0"/>
              <a:t>Adaptation relevance</a:t>
            </a:r>
          </a:p>
          <a:p>
            <a:r>
              <a:rPr lang="en-US" sz="2000" dirty="0"/>
              <a:t>Potential limitations</a:t>
            </a:r>
          </a:p>
          <a:p>
            <a:r>
              <a:rPr lang="en-US" sz="2000" dirty="0"/>
              <a:t>Data needs</a:t>
            </a:r>
          </a:p>
          <a:p>
            <a:r>
              <a:rPr lang="en-US" sz="2000" dirty="0"/>
              <a:t>Data sources, collection methods</a:t>
            </a:r>
          </a:p>
          <a:p>
            <a:r>
              <a:rPr lang="en-US" sz="2000" dirty="0"/>
              <a:t>Calculation of the indicator</a:t>
            </a:r>
          </a:p>
          <a:p>
            <a:r>
              <a:rPr lang="en-US" sz="2000" dirty="0"/>
              <a:t>Spatial scale</a:t>
            </a:r>
          </a:p>
          <a:p>
            <a:r>
              <a:rPr lang="en-US" sz="2000" dirty="0"/>
              <a:t>Disaggregation</a:t>
            </a:r>
          </a:p>
        </p:txBody>
      </p:sp>
    </p:spTree>
    <p:extLst>
      <p:ext uri="{BB962C8B-B14F-4D97-AF65-F5344CB8AC3E}">
        <p14:creationId xmlns:p14="http://schemas.microsoft.com/office/powerpoint/2010/main" val="241682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75475E2-8E98-4DD2-9E5A-7B96C285AB19}"/>
              </a:ext>
            </a:extLst>
          </p:cNvPr>
          <p:cNvSpPr>
            <a:spLocks noGrp="1"/>
          </p:cNvSpPr>
          <p:nvPr>
            <p:ph idx="1"/>
          </p:nvPr>
        </p:nvSpPr>
        <p:spPr>
          <a:xfrm>
            <a:off x="197708" y="2261286"/>
            <a:ext cx="10965425" cy="4473146"/>
          </a:xfrm>
        </p:spPr>
        <p:txBody>
          <a:bodyPr>
            <a:normAutofit/>
          </a:bodyPr>
          <a:lstStyle/>
          <a:p>
            <a:pPr marL="0" indent="0">
              <a:buNone/>
            </a:pPr>
            <a:endParaRPr lang="en-GB" b="1" dirty="0"/>
          </a:p>
          <a:p>
            <a:pPr marL="457200" indent="-457200">
              <a:buFont typeface="+mj-lt"/>
              <a:buAutoNum type="arabicPeriod"/>
            </a:pPr>
            <a:endParaRPr lang="en-GB" b="1" dirty="0"/>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294151566"/>
              </p:ext>
            </p:extLst>
          </p:nvPr>
        </p:nvGraphicFramePr>
        <p:xfrm>
          <a:off x="0" y="0"/>
          <a:ext cx="10487295" cy="6562662"/>
        </p:xfrm>
        <a:graphic>
          <a:graphicData uri="http://schemas.openxmlformats.org/drawingml/2006/table">
            <a:tbl>
              <a:tblPr firstRow="1" firstCol="1" bandRow="1">
                <a:tableStyleId>{5C22544A-7EE6-4342-B048-85BDC9FD1C3A}</a:tableStyleId>
              </a:tblPr>
              <a:tblGrid>
                <a:gridCol w="1486595">
                  <a:extLst>
                    <a:ext uri="{9D8B030D-6E8A-4147-A177-3AD203B41FA5}">
                      <a16:colId xmlns:a16="http://schemas.microsoft.com/office/drawing/2014/main" xmlns="" val="20000"/>
                    </a:ext>
                  </a:extLst>
                </a:gridCol>
                <a:gridCol w="9000700">
                  <a:extLst>
                    <a:ext uri="{9D8B030D-6E8A-4147-A177-3AD203B41FA5}">
                      <a16:colId xmlns:a16="http://schemas.microsoft.com/office/drawing/2014/main" xmlns="" val="20001"/>
                    </a:ext>
                  </a:extLst>
                </a:gridCol>
              </a:tblGrid>
              <a:tr h="3154680">
                <a:tc>
                  <a:txBody>
                    <a:bodyPr/>
                    <a:lstStyle/>
                    <a:p>
                      <a:pPr marL="0" marR="0">
                        <a:lnSpc>
                          <a:spcPct val="107000"/>
                        </a:lnSpc>
                        <a:spcBef>
                          <a:spcPts val="0"/>
                        </a:spcBef>
                        <a:spcAft>
                          <a:spcPts val="0"/>
                        </a:spcAft>
                      </a:pPr>
                      <a:r>
                        <a:rPr lang="en-GB" sz="1900" b="1" dirty="0">
                          <a:solidFill>
                            <a:schemeClr val="tx1"/>
                          </a:solidFill>
                          <a:effectLst/>
                        </a:rPr>
                        <a:t>Adaptation</a:t>
                      </a:r>
                      <a:r>
                        <a:rPr lang="en-GB" sz="1900" dirty="0">
                          <a:effectLst/>
                        </a:rPr>
                        <a:t> </a:t>
                      </a:r>
                      <a:r>
                        <a:rPr lang="en-GB" sz="1900" dirty="0">
                          <a:noFill/>
                          <a:effectLst/>
                        </a:rPr>
                        <a:t>action</a:t>
                      </a:r>
                      <a:r>
                        <a:rPr lang="en-GB" sz="1900" dirty="0">
                          <a:effectLst/>
                        </a:rPr>
                        <a:t> </a:t>
                      </a:r>
                      <a:endParaRPr lang="en-US" sz="1900" dirty="0">
                        <a:effectLst/>
                        <a:latin typeface="Calibri" panose="020F0502020204030204" pitchFamily="34" charset="0"/>
                        <a:ea typeface="Calibri" panose="020F0502020204030204" pitchFamily="34" charset="0"/>
                        <a:cs typeface="Cordia New" panose="020B0304020202020204" pitchFamily="34" charset="-34"/>
                      </a:endParaRPr>
                    </a:p>
                  </a:txBody>
                  <a:tcPr marL="60248" marR="60248" marT="0" marB="0">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Percentage of farmers and </a:t>
                      </a:r>
                      <a:r>
                        <a:rPr lang="en-GB" sz="1900" b="0" dirty="0" err="1">
                          <a:solidFill>
                            <a:schemeClr val="tx1"/>
                          </a:solidFill>
                          <a:effectLst/>
                        </a:rPr>
                        <a:t>fisherfolk</a:t>
                      </a:r>
                      <a:r>
                        <a:rPr lang="en-GB" sz="1900" b="0" dirty="0">
                          <a:solidFill>
                            <a:schemeClr val="tx1"/>
                          </a:solidFill>
                          <a:effectLst/>
                        </a:rPr>
                        <a:t> with access to financial services, disaggregated by sex</a:t>
                      </a:r>
                      <a:endParaRPr lang="en-US" sz="1900" b="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Total sum of investments in programmes for the protection of livestock</a:t>
                      </a:r>
                      <a:endParaRPr lang="en-US" sz="1900" b="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Number of inventories of climate change impacts on biodiversity</a:t>
                      </a:r>
                      <a:endParaRPr lang="en-US" sz="1900" b="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Uptake of soil conservation measures</a:t>
                      </a:r>
                      <a:endParaRPr lang="en-US" sz="1900" b="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Percentage of treated wastewater</a:t>
                      </a:r>
                      <a:endParaRPr lang="en-US" sz="1900" b="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Percentage of agricultural land with improved irrigation</a:t>
                      </a:r>
                      <a:endParaRPr lang="en-US" sz="1900" b="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Number of farmers involved in pilot irrigation messaging projects, </a:t>
                      </a: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Number of women organised in agricultural cooperatives</a:t>
                      </a:r>
                      <a:endParaRPr lang="en-US" sz="1900" b="0" dirty="0">
                        <a:solidFill>
                          <a:schemeClr val="tx1"/>
                        </a:solidFill>
                        <a:effectLst/>
                      </a:endParaRPr>
                    </a:p>
                    <a:p>
                      <a:pPr marL="342900" marR="0" lvl="0" indent="-342900">
                        <a:lnSpc>
                          <a:spcPct val="107000"/>
                        </a:lnSpc>
                        <a:spcBef>
                          <a:spcPts val="0"/>
                        </a:spcBef>
                        <a:spcAft>
                          <a:spcPts val="0"/>
                        </a:spcAft>
                        <a:buFont typeface="Symbol" panose="05050102010706020507" pitchFamily="18" charset="2"/>
                        <a:buChar char=""/>
                      </a:pPr>
                      <a:r>
                        <a:rPr lang="en-GB" sz="1900" b="0" dirty="0">
                          <a:solidFill>
                            <a:schemeClr val="tx1"/>
                          </a:solidFill>
                          <a:effectLst/>
                        </a:rPr>
                        <a:t>Cultivation of varieties of red wine which like warmth</a:t>
                      </a:r>
                      <a:endParaRPr lang="en-US" sz="19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0248" marR="60248" marT="0" marB="0">
                    <a:solidFill>
                      <a:schemeClr val="bg1">
                        <a:lumMod val="95000"/>
                      </a:schemeClr>
                    </a:solidFill>
                  </a:tcPr>
                </a:tc>
                <a:extLst>
                  <a:ext uri="{0D108BD9-81ED-4DB2-BD59-A6C34878D82A}">
                    <a16:rowId xmlns:a16="http://schemas.microsoft.com/office/drawing/2014/main" xmlns="" val="10000"/>
                  </a:ext>
                </a:extLst>
              </a:tr>
              <a:tr h="2005584">
                <a:tc>
                  <a:txBody>
                    <a:bodyPr/>
                    <a:lstStyle/>
                    <a:p>
                      <a:pPr marL="0" marR="0">
                        <a:lnSpc>
                          <a:spcPct val="107000"/>
                        </a:lnSpc>
                        <a:spcBef>
                          <a:spcPts val="0"/>
                        </a:spcBef>
                        <a:spcAft>
                          <a:spcPts val="0"/>
                        </a:spcAft>
                      </a:pPr>
                      <a:r>
                        <a:rPr lang="en-GB" sz="2000" b="1" dirty="0">
                          <a:solidFill>
                            <a:schemeClr val="tx1"/>
                          </a:solidFill>
                          <a:effectLst/>
                        </a:rPr>
                        <a:t>Adaptation results </a:t>
                      </a:r>
                      <a:endParaRPr lang="en-US" sz="20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0248" marR="60248" marT="0" marB="0">
                    <a:no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GB" sz="1900" dirty="0">
                          <a:effectLst/>
                        </a:rPr>
                        <a:t>% of poor people in drought-prone areas with access to safe and reliable water</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Number of cubic metres of water conserved</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 of water demand for cash crops being met by existing supply</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 of water demand for home gardens and cooking being met by existing supply</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 of livestock insured against death due to extreme weather events</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 of farmland covered by crop insurance</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 of additional fodder for grazing livestock</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Increase in agricultural productivity through irrigation of harvested land</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Increase in the percentage of climate resilient crops being used</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 of cultivated surface cultivated with drought resistant varieties</a:t>
                      </a:r>
                      <a:endParaRPr lang="en-US" sz="1900" dirty="0">
                        <a:effectLst/>
                      </a:endParaRPr>
                    </a:p>
                    <a:p>
                      <a:pPr marL="342900" marR="0" lvl="0" indent="-342900">
                        <a:lnSpc>
                          <a:spcPct val="107000"/>
                        </a:lnSpc>
                        <a:spcBef>
                          <a:spcPts val="0"/>
                        </a:spcBef>
                        <a:spcAft>
                          <a:spcPts val="0"/>
                        </a:spcAft>
                        <a:buFont typeface="Symbol" panose="05050102010706020507" pitchFamily="18" charset="2"/>
                        <a:buChar char=""/>
                      </a:pPr>
                      <a:r>
                        <a:rPr lang="en-GB" sz="1900" dirty="0">
                          <a:effectLst/>
                        </a:rPr>
                        <a:t>Turnover generated by agricultural cooperatives</a:t>
                      </a:r>
                      <a:endParaRPr lang="en-US" sz="1900" dirty="0">
                        <a:effectLst/>
                        <a:latin typeface="Calibri" panose="020F0502020204030204" pitchFamily="34" charset="0"/>
                        <a:ea typeface="Calibri" panose="020F0502020204030204" pitchFamily="34" charset="0"/>
                        <a:cs typeface="Cordia New" panose="020B0304020202020204" pitchFamily="34" charset="-34"/>
                      </a:endParaRPr>
                    </a:p>
                  </a:txBody>
                  <a:tcPr marL="60248" marR="60248" marT="0" marB="0">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1447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266999" y="352167"/>
            <a:ext cx="10977023" cy="1266568"/>
          </a:xfrm>
        </p:spPr>
        <p:txBody>
          <a:bodyPr>
            <a:normAutofit fontScale="90000"/>
          </a:bodyPr>
          <a:lstStyle/>
          <a:p>
            <a:r>
              <a:rPr lang="en-GB" dirty="0">
                <a:solidFill>
                  <a:schemeClr val="tx1"/>
                </a:solidFill>
              </a:rPr>
              <a:t>Case study: National adaptation indicators of Kenya MVR+ system </a:t>
            </a:r>
            <a:r>
              <a:rPr lang="en-GB" sz="2000" dirty="0">
                <a:solidFill>
                  <a:srgbClr val="FF0000"/>
                </a:solidFill>
              </a:rPr>
              <a:t>(to be replaced by country´s own example, where possible)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7850794"/>
              </p:ext>
            </p:extLst>
          </p:nvPr>
        </p:nvGraphicFramePr>
        <p:xfrm>
          <a:off x="118717" y="1791729"/>
          <a:ext cx="11447206" cy="4911355"/>
        </p:xfrm>
        <a:graphic>
          <a:graphicData uri="http://schemas.openxmlformats.org/drawingml/2006/table">
            <a:tbl>
              <a:tblPr firstRow="1" firstCol="1" bandRow="1">
                <a:tableStyleId>{5C22544A-7EE6-4342-B048-85BDC9FD1C3A}</a:tableStyleId>
              </a:tblPr>
              <a:tblGrid>
                <a:gridCol w="7883575">
                  <a:extLst>
                    <a:ext uri="{9D8B030D-6E8A-4147-A177-3AD203B41FA5}">
                      <a16:colId xmlns:a16="http://schemas.microsoft.com/office/drawing/2014/main" xmlns="" val="20000"/>
                    </a:ext>
                  </a:extLst>
                </a:gridCol>
                <a:gridCol w="3563631">
                  <a:extLst>
                    <a:ext uri="{9D8B030D-6E8A-4147-A177-3AD203B41FA5}">
                      <a16:colId xmlns:a16="http://schemas.microsoft.com/office/drawing/2014/main" xmlns="" val="20001"/>
                    </a:ext>
                  </a:extLst>
                </a:gridCol>
              </a:tblGrid>
              <a:tr h="655554">
                <a:tc>
                  <a:txBody>
                    <a:bodyPr/>
                    <a:lstStyle/>
                    <a:p>
                      <a:pPr marL="0" marR="0">
                        <a:lnSpc>
                          <a:spcPct val="107000"/>
                        </a:lnSpc>
                        <a:spcBef>
                          <a:spcPts val="0"/>
                        </a:spcBef>
                        <a:spcAft>
                          <a:spcPts val="0"/>
                        </a:spcAft>
                      </a:pPr>
                      <a:r>
                        <a:rPr lang="en-GB" sz="2000" dirty="0">
                          <a:solidFill>
                            <a:sysClr val="windowText" lastClr="000000"/>
                          </a:solidFill>
                          <a:effectLst/>
                        </a:rPr>
                        <a:t>Top-down county-level institutional adaptive capacity indicators (process) </a:t>
                      </a:r>
                      <a:endParaRPr lang="en-US" sz="2000" dirty="0">
                        <a:solidFill>
                          <a:sysClr val="windowText" lastClr="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nSpc>
                          <a:spcPct val="107000"/>
                        </a:lnSpc>
                        <a:spcBef>
                          <a:spcPts val="0"/>
                        </a:spcBef>
                        <a:spcAft>
                          <a:spcPts val="0"/>
                        </a:spcAft>
                      </a:pPr>
                      <a:r>
                        <a:rPr lang="en-GB" sz="2000">
                          <a:solidFill>
                            <a:sysClr val="windowText" lastClr="000000"/>
                          </a:solidFill>
                          <a:effectLst/>
                        </a:rPr>
                        <a:t>Bottom-up vulnerability indicators (outcome) </a:t>
                      </a:r>
                      <a:endParaRPr lang="en-US" sz="2000">
                        <a:solidFill>
                          <a:sysClr val="windowText" lastClr="00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0"/>
                  </a:ext>
                </a:extLst>
              </a:tr>
              <a:tr h="4255801">
                <a:tc>
                  <a:txBody>
                    <a:bodyPr/>
                    <a:lstStyle/>
                    <a:p>
                      <a:pPr marL="342900" marR="0" lvl="0" indent="-342900">
                        <a:spcBef>
                          <a:spcPts val="0"/>
                        </a:spcBef>
                        <a:spcAft>
                          <a:spcPts val="0"/>
                        </a:spcAft>
                        <a:buFont typeface="Calibri" panose="020F0502020204030204" pitchFamily="34" charset="0"/>
                        <a:buChar char="•"/>
                      </a:pPr>
                      <a:endParaRPr lang="en-GB" sz="2000" b="0" dirty="0">
                        <a:solidFill>
                          <a:sysClr val="windowText" lastClr="000000"/>
                        </a:solidFill>
                        <a:effectLst/>
                      </a:endParaRPr>
                    </a:p>
                    <a:p>
                      <a:pPr marL="342900" marR="0" lvl="0" indent="-342900">
                        <a:spcBef>
                          <a:spcPts val="0"/>
                        </a:spcBef>
                        <a:spcAft>
                          <a:spcPts val="0"/>
                        </a:spcAft>
                        <a:buFont typeface="Calibri" panose="020F0502020204030204" pitchFamily="34" charset="0"/>
                        <a:buChar char="•"/>
                      </a:pPr>
                      <a:r>
                        <a:rPr lang="en-GB" sz="2000" b="0" dirty="0">
                          <a:solidFill>
                            <a:sysClr val="windowText" lastClr="000000"/>
                          </a:solidFill>
                          <a:effectLst/>
                        </a:rPr>
                        <a:t>% of population by gender in areas subject to flooding and/ or drought in the county who have access to information on rainfall forecasts</a:t>
                      </a:r>
                      <a:endParaRPr lang="en-US" sz="2000" b="0" dirty="0">
                        <a:solidFill>
                          <a:sysClr val="windowText" lastClr="000000"/>
                        </a:solidFill>
                        <a:effectLst/>
                      </a:endParaRPr>
                    </a:p>
                    <a:p>
                      <a:pPr marL="342900" marR="0" lvl="0" indent="-342900">
                        <a:spcBef>
                          <a:spcPts val="0"/>
                        </a:spcBef>
                        <a:spcAft>
                          <a:spcPts val="0"/>
                        </a:spcAft>
                        <a:buFont typeface="Calibri" panose="020F0502020204030204" pitchFamily="34" charset="0"/>
                        <a:buChar char="•"/>
                      </a:pPr>
                      <a:r>
                        <a:rPr lang="en-GB" sz="2000" b="0" dirty="0">
                          <a:solidFill>
                            <a:sysClr val="windowText" lastClr="000000"/>
                          </a:solidFill>
                          <a:effectLst/>
                        </a:rPr>
                        <a:t>% of poor farmers and fishermen in the county with access to credit facilities or grants</a:t>
                      </a:r>
                      <a:endParaRPr lang="en-US" sz="2000" b="0" dirty="0">
                        <a:solidFill>
                          <a:sysClr val="windowText" lastClr="000000"/>
                        </a:solidFill>
                        <a:effectLst/>
                      </a:endParaRPr>
                    </a:p>
                    <a:p>
                      <a:pPr marL="342900" marR="0" lvl="0" indent="-342900">
                        <a:spcBef>
                          <a:spcPts val="0"/>
                        </a:spcBef>
                        <a:spcAft>
                          <a:spcPts val="0"/>
                        </a:spcAft>
                        <a:buFont typeface="Calibri" panose="020F0502020204030204" pitchFamily="34" charset="0"/>
                        <a:buChar char="•"/>
                      </a:pPr>
                      <a:r>
                        <a:rPr lang="en-GB" sz="2000" b="0" dirty="0">
                          <a:solidFill>
                            <a:sysClr val="windowText" lastClr="000000"/>
                          </a:solidFill>
                          <a:effectLst/>
                        </a:rPr>
                        <a:t>% of total livestock numbers killed by drought in the county</a:t>
                      </a:r>
                      <a:endParaRPr lang="en-US" sz="2000" b="0" dirty="0">
                        <a:solidFill>
                          <a:sysClr val="windowText" lastClr="000000"/>
                        </a:solidFill>
                        <a:effectLst/>
                      </a:endParaRPr>
                    </a:p>
                    <a:p>
                      <a:pPr marL="342900" marR="0" lvl="0" indent="-342900">
                        <a:spcBef>
                          <a:spcPts val="0"/>
                        </a:spcBef>
                        <a:spcAft>
                          <a:spcPts val="0"/>
                        </a:spcAft>
                        <a:buFont typeface="Calibri" panose="020F0502020204030204" pitchFamily="34" charset="0"/>
                        <a:buChar char="•"/>
                      </a:pPr>
                      <a:r>
                        <a:rPr lang="en-GB" sz="2000" b="0" dirty="0">
                          <a:solidFill>
                            <a:sysClr val="windowText" lastClr="000000"/>
                          </a:solidFill>
                          <a:effectLst/>
                        </a:rPr>
                        <a:t>% of area of natural terrestrial ecosystems in the county that have been disturbed or damaged by what?</a:t>
                      </a:r>
                      <a:endParaRPr lang="en-US" sz="2000" b="0" dirty="0">
                        <a:solidFill>
                          <a:sysClr val="windowText" lastClr="000000"/>
                        </a:solidFill>
                        <a:effectLst/>
                      </a:endParaRPr>
                    </a:p>
                    <a:p>
                      <a:pPr marL="342900" marR="0" lvl="0" indent="-342900">
                        <a:spcBef>
                          <a:spcPts val="0"/>
                        </a:spcBef>
                        <a:spcAft>
                          <a:spcPts val="0"/>
                        </a:spcAft>
                        <a:buFont typeface="Calibri" panose="020F0502020204030204" pitchFamily="34" charset="0"/>
                        <a:buChar char="•"/>
                      </a:pPr>
                      <a:r>
                        <a:rPr lang="en-GB" sz="2000" b="0" dirty="0">
                          <a:solidFill>
                            <a:sysClr val="windowText" lastClr="000000"/>
                          </a:solidFill>
                          <a:effectLst/>
                        </a:rPr>
                        <a:t>% water demand that is supplied in the county</a:t>
                      </a:r>
                      <a:endParaRPr lang="en-US" sz="2000" b="0" dirty="0">
                        <a:solidFill>
                          <a:sysClr val="windowText" lastClr="000000"/>
                        </a:solidFill>
                        <a:effectLst/>
                      </a:endParaRPr>
                    </a:p>
                    <a:p>
                      <a:pPr marL="342900" marR="0" lvl="0" indent="-342900">
                        <a:spcBef>
                          <a:spcPts val="0"/>
                        </a:spcBef>
                        <a:spcAft>
                          <a:spcPts val="0"/>
                        </a:spcAft>
                        <a:buFont typeface="Calibri" panose="020F0502020204030204" pitchFamily="34" charset="0"/>
                        <a:buChar char="•"/>
                      </a:pPr>
                      <a:r>
                        <a:rPr lang="en-GB" sz="2000" b="0" dirty="0">
                          <a:solidFill>
                            <a:sysClr val="windowText" lastClr="000000"/>
                          </a:solidFill>
                          <a:effectLst/>
                        </a:rPr>
                        <a:t>% of poor people by gender in drought prone areas in the county with access to reliable and safe water supplies</a:t>
                      </a:r>
                      <a:endParaRPr lang="en-US" sz="2000" b="0" dirty="0">
                        <a:solidFill>
                          <a:sysClr val="windowText" lastClr="000000"/>
                        </a:solidFill>
                        <a:effectLst/>
                        <a:latin typeface="Calibri" panose="020F0502020204030204" pitchFamily="34" charset="0"/>
                      </a:endParaRPr>
                    </a:p>
                  </a:txBody>
                  <a:tcPr marL="68580" marR="68580" marT="0" marB="0">
                    <a:noFill/>
                  </a:tcPr>
                </a:tc>
                <a:tc>
                  <a:txBody>
                    <a:bodyPr/>
                    <a:lstStyle/>
                    <a:p>
                      <a:pPr marL="0" marR="0" lvl="0" indent="0">
                        <a:spcBef>
                          <a:spcPts val="0"/>
                        </a:spcBef>
                        <a:spcAft>
                          <a:spcPts val="0"/>
                        </a:spcAft>
                        <a:buFont typeface="Calibri" panose="020F0502020204030204" pitchFamily="34" charset="0"/>
                        <a:buNone/>
                      </a:pPr>
                      <a:endParaRPr lang="en-GB" sz="2000" dirty="0">
                        <a:solidFill>
                          <a:schemeClr val="tx1"/>
                        </a:solidFill>
                        <a:effectLst/>
                      </a:endParaRPr>
                    </a:p>
                    <a:p>
                      <a:pPr marL="342900" marR="0" lvl="0" indent="-342900">
                        <a:spcBef>
                          <a:spcPts val="0"/>
                        </a:spcBef>
                        <a:spcAft>
                          <a:spcPts val="0"/>
                        </a:spcAft>
                        <a:buFont typeface="Calibri" panose="020F0502020204030204" pitchFamily="34" charset="0"/>
                        <a:buChar char="•"/>
                      </a:pPr>
                      <a:r>
                        <a:rPr lang="en-GB" sz="2000" dirty="0">
                          <a:solidFill>
                            <a:schemeClr val="tx1"/>
                          </a:solidFill>
                          <a:effectLst/>
                        </a:rPr>
                        <a:t>Number of hectares of productive land lost to soil erosion</a:t>
                      </a:r>
                      <a:endParaRPr lang="en-US" sz="2000" dirty="0">
                        <a:solidFill>
                          <a:schemeClr val="tx1"/>
                        </a:solidFill>
                        <a:effectLst/>
                      </a:endParaRPr>
                    </a:p>
                    <a:p>
                      <a:pPr marL="342900" marR="0" lvl="0" indent="-342900">
                        <a:spcBef>
                          <a:spcPts val="0"/>
                        </a:spcBef>
                        <a:spcAft>
                          <a:spcPts val="0"/>
                        </a:spcAft>
                        <a:buFont typeface="Calibri" panose="020F0502020204030204" pitchFamily="34" charset="0"/>
                        <a:buChar char="•"/>
                      </a:pPr>
                      <a:r>
                        <a:rPr lang="en-GB" sz="2000" dirty="0">
                          <a:solidFill>
                            <a:schemeClr val="tx1"/>
                          </a:solidFill>
                          <a:effectLst/>
                        </a:rPr>
                        <a:t>% rural households with access to water from a protected source</a:t>
                      </a:r>
                      <a:endParaRPr lang="en-US" sz="2000" dirty="0">
                        <a:solidFill>
                          <a:schemeClr val="tx1"/>
                        </a:solidFill>
                        <a:effectLst/>
                      </a:endParaRPr>
                    </a:p>
                    <a:p>
                      <a:pPr marL="342900" marR="0" lvl="0" indent="-342900">
                        <a:spcBef>
                          <a:spcPts val="0"/>
                        </a:spcBef>
                        <a:spcAft>
                          <a:spcPts val="0"/>
                        </a:spcAft>
                        <a:buFont typeface="Calibri" panose="020F0502020204030204" pitchFamily="34" charset="0"/>
                        <a:buChar char="•"/>
                      </a:pPr>
                      <a:r>
                        <a:rPr lang="en-GB" sz="2000" dirty="0">
                          <a:solidFill>
                            <a:schemeClr val="tx1"/>
                          </a:solidFill>
                          <a:effectLst/>
                        </a:rPr>
                        <a:t>Cubic meters per capita of water storage</a:t>
                      </a:r>
                      <a:endParaRPr lang="en-US" sz="2000" dirty="0">
                        <a:solidFill>
                          <a:schemeClr val="tx1"/>
                        </a:solidFill>
                        <a:effectLst/>
                      </a:endParaRPr>
                    </a:p>
                    <a:p>
                      <a:pPr marL="342900" marR="0" lvl="0" indent="-342900">
                        <a:spcBef>
                          <a:spcPts val="0"/>
                        </a:spcBef>
                        <a:spcAft>
                          <a:spcPts val="0"/>
                        </a:spcAft>
                        <a:buFont typeface="Calibri" panose="020F0502020204030204" pitchFamily="34" charset="0"/>
                        <a:buChar char="•"/>
                      </a:pPr>
                      <a:r>
                        <a:rPr lang="en-GB" sz="2000" dirty="0">
                          <a:solidFill>
                            <a:schemeClr val="tx1"/>
                          </a:solidFill>
                          <a:effectLst/>
                        </a:rPr>
                        <a:t>% of land area covered by forest</a:t>
                      </a:r>
                      <a:endParaRPr lang="en-US" sz="2000" dirty="0">
                        <a:solidFill>
                          <a:schemeClr val="tx1"/>
                        </a:solidFill>
                        <a:effectLst/>
                      </a:endParaRPr>
                    </a:p>
                    <a:p>
                      <a:pPr marL="342900" marR="0" lvl="0" indent="-342900">
                        <a:spcBef>
                          <a:spcPts val="0"/>
                        </a:spcBef>
                        <a:spcAft>
                          <a:spcPts val="0"/>
                        </a:spcAft>
                        <a:buFont typeface="Calibri" panose="020F0502020204030204" pitchFamily="34" charset="0"/>
                        <a:buChar char="•"/>
                      </a:pPr>
                      <a:r>
                        <a:rPr lang="en-GB" sz="2000" dirty="0">
                          <a:solidFill>
                            <a:schemeClr val="tx1"/>
                          </a:solidFill>
                          <a:effectLst/>
                        </a:rPr>
                        <a:t>Number households in need of food aid</a:t>
                      </a:r>
                      <a:endParaRPr lang="en-US" sz="200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1458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0FB8E-A811-4044-A56D-0995923DF82E}"/>
              </a:ext>
            </a:extLst>
          </p:cNvPr>
          <p:cNvSpPr>
            <a:spLocks noGrp="1"/>
          </p:cNvSpPr>
          <p:nvPr>
            <p:ph type="title"/>
          </p:nvPr>
        </p:nvSpPr>
        <p:spPr>
          <a:xfrm>
            <a:off x="553065" y="451022"/>
            <a:ext cx="9601200" cy="720524"/>
          </a:xfrm>
        </p:spPr>
        <p:txBody>
          <a:bodyPr>
            <a:normAutofit fontScale="90000"/>
          </a:bodyPr>
          <a:lstStyle/>
          <a:p>
            <a:r>
              <a:rPr lang="en-GB" dirty="0">
                <a:solidFill>
                  <a:schemeClr val="tx1"/>
                </a:solidFill>
              </a:rPr>
              <a:t>Case study: Kenya NAP indicators </a:t>
            </a:r>
            <a:r>
              <a:rPr lang="en-GB" sz="1800" dirty="0">
                <a:solidFill>
                  <a:srgbClr val="FF0000"/>
                </a:solidFill>
              </a:rPr>
              <a:t>(to be replaced by country´s own example, where possible) </a:t>
            </a:r>
            <a:r>
              <a:rPr lang="en-GB" sz="1800" dirty="0">
                <a:solidFill>
                  <a:schemeClr val="tx1"/>
                </a:solidFill>
              </a:rPr>
              <a:t> </a:t>
            </a:r>
            <a:endParaRPr lang="en-GB" sz="1800" dirty="0"/>
          </a:p>
        </p:txBody>
      </p:sp>
      <p:sp>
        <p:nvSpPr>
          <p:cNvPr id="3" name="Content Placeholder 2">
            <a:extLst>
              <a:ext uri="{FF2B5EF4-FFF2-40B4-BE49-F238E27FC236}">
                <a16:creationId xmlns:a16="http://schemas.microsoft.com/office/drawing/2014/main" xmlns="" id="{875475E2-8E98-4DD2-9E5A-7B96C285AB19}"/>
              </a:ext>
            </a:extLst>
          </p:cNvPr>
          <p:cNvSpPr>
            <a:spLocks noGrp="1"/>
          </p:cNvSpPr>
          <p:nvPr>
            <p:ph idx="1"/>
          </p:nvPr>
        </p:nvSpPr>
        <p:spPr>
          <a:xfrm>
            <a:off x="553065" y="1504709"/>
            <a:ext cx="10965425" cy="5043575"/>
          </a:xfrm>
        </p:spPr>
        <p:txBody>
          <a:bodyPr>
            <a:normAutofit/>
          </a:bodyPr>
          <a:lstStyle/>
          <a:p>
            <a:pPr marL="0" indent="0">
              <a:buNone/>
            </a:pPr>
            <a:endParaRPr lang="en-GB" dirty="0"/>
          </a:p>
          <a:p>
            <a:pPr marL="457200" indent="-457200">
              <a:buFont typeface="+mj-lt"/>
              <a:buAutoNum type="arabicPeriod"/>
            </a:pPr>
            <a:endParaRPr lang="en-GB" b="1" dirty="0"/>
          </a:p>
          <a:p>
            <a:pPr marL="457200" indent="-457200">
              <a:buFont typeface="+mj-lt"/>
              <a:buAutoNum type="arabicPeriod"/>
            </a:pPr>
            <a:endParaRPr lang="en-GB" b="1"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75018024"/>
              </p:ext>
            </p:extLst>
          </p:nvPr>
        </p:nvGraphicFramePr>
        <p:xfrm>
          <a:off x="330643" y="1280883"/>
          <a:ext cx="11432988" cy="5141621"/>
        </p:xfrm>
        <a:graphic>
          <a:graphicData uri="http://schemas.openxmlformats.org/drawingml/2006/table">
            <a:tbl>
              <a:tblPr firstRow="1" firstCol="1" bandRow="1">
                <a:tableStyleId>{5C22544A-7EE6-4342-B048-85BDC9FD1C3A}</a:tableStyleId>
              </a:tblPr>
              <a:tblGrid>
                <a:gridCol w="3548138">
                  <a:extLst>
                    <a:ext uri="{9D8B030D-6E8A-4147-A177-3AD203B41FA5}">
                      <a16:colId xmlns:a16="http://schemas.microsoft.com/office/drawing/2014/main" xmlns="" val="20000"/>
                    </a:ext>
                  </a:extLst>
                </a:gridCol>
                <a:gridCol w="4290776">
                  <a:extLst>
                    <a:ext uri="{9D8B030D-6E8A-4147-A177-3AD203B41FA5}">
                      <a16:colId xmlns:a16="http://schemas.microsoft.com/office/drawing/2014/main" xmlns="" val="20001"/>
                    </a:ext>
                  </a:extLst>
                </a:gridCol>
                <a:gridCol w="3594074">
                  <a:extLst>
                    <a:ext uri="{9D8B030D-6E8A-4147-A177-3AD203B41FA5}">
                      <a16:colId xmlns:a16="http://schemas.microsoft.com/office/drawing/2014/main" xmlns="" val="20002"/>
                    </a:ext>
                  </a:extLst>
                </a:gridCol>
              </a:tblGrid>
              <a:tr h="0">
                <a:tc>
                  <a:txBody>
                    <a:bodyPr/>
                    <a:lstStyle/>
                    <a:p>
                      <a:pPr marL="0" marR="0">
                        <a:lnSpc>
                          <a:spcPct val="107000"/>
                        </a:lnSpc>
                        <a:spcBef>
                          <a:spcPts val="0"/>
                        </a:spcBef>
                        <a:spcAft>
                          <a:spcPts val="0"/>
                        </a:spcAft>
                      </a:pPr>
                      <a:r>
                        <a:rPr lang="en-GB" sz="2000" b="0" kern="1200" dirty="0">
                          <a:solidFill>
                            <a:sysClr val="windowText" lastClr="000000"/>
                          </a:solidFill>
                          <a:effectLst/>
                          <a:latin typeface="+mn-lt"/>
                          <a:ea typeface="+mn-ea"/>
                          <a:cs typeface="+mn-cs"/>
                        </a:rPr>
                        <a:t>National </a:t>
                      </a:r>
                      <a:endParaRPr lang="en-US" sz="2000" b="0" kern="1200" dirty="0">
                        <a:solidFill>
                          <a:sysClr val="windowText" lastClr="000000"/>
                        </a:solidFill>
                        <a:effectLst/>
                        <a:latin typeface="+mn-lt"/>
                        <a:ea typeface="+mn-ea"/>
                        <a:cs typeface="+mn-cs"/>
                      </a:endParaRPr>
                    </a:p>
                  </a:txBody>
                  <a:tcPr marL="68580" marR="68580" marT="0" marB="0"/>
                </a:tc>
                <a:tc>
                  <a:txBody>
                    <a:bodyPr/>
                    <a:lstStyle/>
                    <a:p>
                      <a:pPr marL="0" marR="0">
                        <a:lnSpc>
                          <a:spcPct val="107000"/>
                        </a:lnSpc>
                        <a:spcBef>
                          <a:spcPts val="0"/>
                        </a:spcBef>
                        <a:spcAft>
                          <a:spcPts val="0"/>
                        </a:spcAft>
                      </a:pPr>
                      <a:r>
                        <a:rPr lang="en-GB" sz="2000">
                          <a:effectLst/>
                        </a:rPr>
                        <a:t>Sector </a:t>
                      </a:r>
                      <a:endParaRPr lang="en-US" sz="20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nSpc>
                          <a:spcPct val="107000"/>
                        </a:lnSpc>
                        <a:spcBef>
                          <a:spcPts val="0"/>
                        </a:spcBef>
                        <a:spcAft>
                          <a:spcPts val="0"/>
                        </a:spcAft>
                      </a:pPr>
                      <a:r>
                        <a:rPr lang="en-GB" sz="2000">
                          <a:effectLst/>
                        </a:rPr>
                        <a:t>County (examples) </a:t>
                      </a:r>
                      <a:endParaRPr lang="en-US" sz="20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0"/>
                  </a:ext>
                </a:extLst>
              </a:tr>
              <a:tr h="4815485">
                <a:tc>
                  <a:txBody>
                    <a:bodyPr/>
                    <a:lstStyle/>
                    <a:p>
                      <a:pPr marL="342900" marR="0" lvl="0" indent="-342900">
                        <a:spcBef>
                          <a:spcPts val="0"/>
                        </a:spcBef>
                        <a:spcAft>
                          <a:spcPts val="0"/>
                        </a:spcAft>
                        <a:buFont typeface="Calibri" panose="020F0502020204030204" pitchFamily="34" charset="0"/>
                        <a:buChar char="•"/>
                      </a:pPr>
                      <a:r>
                        <a:rPr lang="en-GB" sz="2000" b="0" kern="1200" dirty="0">
                          <a:solidFill>
                            <a:sysClr val="windowText" lastClr="000000"/>
                          </a:solidFill>
                          <a:effectLst/>
                          <a:latin typeface="+mn-lt"/>
                          <a:ea typeface="+mn-ea"/>
                          <a:cs typeface="+mn-cs"/>
                        </a:rPr>
                        <a:t>Human development</a:t>
                      </a:r>
                      <a:endParaRPr lang="en-US" sz="2000" b="0" kern="1200" dirty="0">
                        <a:solidFill>
                          <a:sysClr val="windowText" lastClr="000000"/>
                        </a:solidFill>
                        <a:effectLst/>
                        <a:latin typeface="+mn-lt"/>
                        <a:ea typeface="+mn-ea"/>
                        <a:cs typeface="+mn-cs"/>
                      </a:endParaRPr>
                    </a:p>
                    <a:p>
                      <a:pPr marL="457200" marR="0">
                        <a:spcBef>
                          <a:spcPts val="0"/>
                        </a:spcBef>
                        <a:spcAft>
                          <a:spcPts val="0"/>
                        </a:spcAft>
                      </a:pPr>
                      <a:r>
                        <a:rPr lang="en-GB" sz="2000" b="0" kern="1200" dirty="0">
                          <a:solidFill>
                            <a:sysClr val="windowText" lastClr="000000"/>
                          </a:solidFill>
                          <a:effectLst/>
                          <a:latin typeface="+mn-lt"/>
                          <a:ea typeface="+mn-ea"/>
                          <a:cs typeface="+mn-cs"/>
                        </a:rPr>
                        <a:t>index</a:t>
                      </a:r>
                      <a:endParaRPr lang="en-US" sz="2000" b="0" kern="1200" dirty="0">
                        <a:solidFill>
                          <a:sysClr val="windowText" lastClr="000000"/>
                        </a:solidFill>
                        <a:effectLst/>
                        <a:latin typeface="+mn-lt"/>
                        <a:ea typeface="+mn-ea"/>
                        <a:cs typeface="+mn-cs"/>
                      </a:endParaRPr>
                    </a:p>
                    <a:p>
                      <a:pPr marL="342900" marR="0" lvl="0" indent="-342900">
                        <a:spcBef>
                          <a:spcPts val="0"/>
                        </a:spcBef>
                        <a:spcAft>
                          <a:spcPts val="0"/>
                        </a:spcAft>
                        <a:buFont typeface="Calibri" panose="020F0502020204030204" pitchFamily="34" charset="0"/>
                        <a:buChar char="•"/>
                      </a:pPr>
                      <a:r>
                        <a:rPr lang="en-GB" sz="2000" b="0" kern="1200" dirty="0">
                          <a:solidFill>
                            <a:sysClr val="windowText" lastClr="000000"/>
                          </a:solidFill>
                          <a:effectLst/>
                          <a:latin typeface="+mn-lt"/>
                          <a:ea typeface="+mn-ea"/>
                          <a:cs typeface="+mn-cs"/>
                        </a:rPr>
                        <a:t>% of climate</a:t>
                      </a:r>
                      <a:endParaRPr lang="en-US" sz="2000" b="0" kern="1200" dirty="0">
                        <a:solidFill>
                          <a:sysClr val="windowText" lastClr="000000"/>
                        </a:solidFill>
                        <a:effectLst/>
                        <a:latin typeface="+mn-lt"/>
                        <a:ea typeface="+mn-ea"/>
                        <a:cs typeface="+mn-cs"/>
                      </a:endParaRPr>
                    </a:p>
                    <a:p>
                      <a:pPr marL="457200" marR="0">
                        <a:spcBef>
                          <a:spcPts val="0"/>
                        </a:spcBef>
                        <a:spcAft>
                          <a:spcPts val="0"/>
                        </a:spcAft>
                      </a:pPr>
                      <a:r>
                        <a:rPr lang="en-GB" sz="2000" b="0" kern="1200" dirty="0">
                          <a:solidFill>
                            <a:sysClr val="windowText" lastClr="000000"/>
                          </a:solidFill>
                          <a:effectLst/>
                          <a:latin typeface="+mn-lt"/>
                          <a:ea typeface="+mn-ea"/>
                          <a:cs typeface="+mn-cs"/>
                        </a:rPr>
                        <a:t>related national loss</a:t>
                      </a:r>
                      <a:endParaRPr lang="en-US" sz="2000" b="0" kern="1200" dirty="0">
                        <a:solidFill>
                          <a:sysClr val="windowText" lastClr="000000"/>
                        </a:solidFill>
                        <a:effectLst/>
                        <a:latin typeface="+mn-lt"/>
                        <a:ea typeface="+mn-ea"/>
                        <a:cs typeface="+mn-cs"/>
                      </a:endParaRPr>
                    </a:p>
                    <a:p>
                      <a:pPr marL="457200" marR="0">
                        <a:spcBef>
                          <a:spcPts val="0"/>
                        </a:spcBef>
                        <a:spcAft>
                          <a:spcPts val="0"/>
                        </a:spcAft>
                      </a:pPr>
                      <a:r>
                        <a:rPr lang="en-GB" sz="2000" b="0" kern="1200" dirty="0">
                          <a:solidFill>
                            <a:sysClr val="windowText" lastClr="000000"/>
                          </a:solidFill>
                          <a:effectLst/>
                          <a:latin typeface="+mn-lt"/>
                          <a:ea typeface="+mn-ea"/>
                          <a:cs typeface="+mn-cs"/>
                        </a:rPr>
                        <a:t>and damage in the</a:t>
                      </a:r>
                      <a:endParaRPr lang="en-US" sz="2000" b="0" kern="1200" dirty="0">
                        <a:solidFill>
                          <a:sysClr val="windowText" lastClr="000000"/>
                        </a:solidFill>
                        <a:effectLst/>
                        <a:latin typeface="+mn-lt"/>
                        <a:ea typeface="+mn-ea"/>
                        <a:cs typeface="+mn-cs"/>
                      </a:endParaRPr>
                    </a:p>
                    <a:p>
                      <a:pPr marL="457200" marR="0">
                        <a:spcBef>
                          <a:spcPts val="0"/>
                        </a:spcBef>
                        <a:spcAft>
                          <a:spcPts val="0"/>
                        </a:spcAft>
                      </a:pPr>
                      <a:r>
                        <a:rPr lang="en-GB" sz="2000" b="0" kern="1200" dirty="0">
                          <a:solidFill>
                            <a:sysClr val="windowText" lastClr="000000"/>
                          </a:solidFill>
                          <a:effectLst/>
                          <a:latin typeface="+mn-lt"/>
                          <a:ea typeface="+mn-ea"/>
                          <a:cs typeface="+mn-cs"/>
                        </a:rPr>
                        <a:t>public and private</a:t>
                      </a:r>
                      <a:endParaRPr lang="en-US" sz="2000" b="0" kern="1200" dirty="0">
                        <a:solidFill>
                          <a:sysClr val="windowText" lastClr="000000"/>
                        </a:solidFill>
                        <a:effectLst/>
                        <a:latin typeface="+mn-lt"/>
                        <a:ea typeface="+mn-ea"/>
                        <a:cs typeface="+mn-cs"/>
                      </a:endParaRPr>
                    </a:p>
                    <a:p>
                      <a:pPr marL="457200" marR="0">
                        <a:spcBef>
                          <a:spcPts val="0"/>
                        </a:spcBef>
                        <a:spcAft>
                          <a:spcPts val="0"/>
                        </a:spcAft>
                      </a:pPr>
                      <a:r>
                        <a:rPr lang="en-GB" sz="2000" b="0" kern="1200" dirty="0">
                          <a:solidFill>
                            <a:sysClr val="windowText" lastClr="000000"/>
                          </a:solidFill>
                          <a:effectLst/>
                          <a:latin typeface="+mn-lt"/>
                          <a:ea typeface="+mn-ea"/>
                          <a:cs typeface="+mn-cs"/>
                        </a:rPr>
                        <a:t>sectors</a:t>
                      </a:r>
                      <a:endParaRPr lang="en-US" sz="2000" b="0" kern="1200" dirty="0">
                        <a:solidFill>
                          <a:sysClr val="windowText" lastClr="000000"/>
                        </a:solidFill>
                        <a:effectLst/>
                        <a:latin typeface="+mn-lt"/>
                        <a:ea typeface="+mn-ea"/>
                        <a:cs typeface="+mn-cs"/>
                      </a:endParaRPr>
                    </a:p>
                    <a:p>
                      <a:pPr marL="342900" marR="0" lvl="0" indent="-342900">
                        <a:spcBef>
                          <a:spcPts val="0"/>
                        </a:spcBef>
                        <a:spcAft>
                          <a:spcPts val="0"/>
                        </a:spcAft>
                        <a:buFont typeface="Calibri" panose="020F0502020204030204" pitchFamily="34" charset="0"/>
                        <a:buChar char="•"/>
                      </a:pPr>
                      <a:r>
                        <a:rPr lang="en-GB" sz="2000" b="0" kern="1200" dirty="0">
                          <a:solidFill>
                            <a:sysClr val="windowText" lastClr="000000"/>
                          </a:solidFill>
                          <a:effectLst/>
                          <a:latin typeface="+mn-lt"/>
                          <a:ea typeface="+mn-ea"/>
                          <a:cs typeface="+mn-cs"/>
                        </a:rPr>
                        <a:t>Population living</a:t>
                      </a:r>
                      <a:endParaRPr lang="en-US" sz="2000" b="0" kern="1200" dirty="0">
                        <a:solidFill>
                          <a:sysClr val="windowText" lastClr="000000"/>
                        </a:solidFill>
                        <a:effectLst/>
                        <a:latin typeface="+mn-lt"/>
                        <a:ea typeface="+mn-ea"/>
                        <a:cs typeface="+mn-cs"/>
                      </a:endParaRPr>
                    </a:p>
                    <a:p>
                      <a:pPr marL="457200" marR="0">
                        <a:spcBef>
                          <a:spcPts val="0"/>
                        </a:spcBef>
                        <a:spcAft>
                          <a:spcPts val="0"/>
                        </a:spcAft>
                      </a:pPr>
                      <a:r>
                        <a:rPr lang="en-GB" sz="2000" b="0" kern="1200" dirty="0">
                          <a:solidFill>
                            <a:sysClr val="windowText" lastClr="000000"/>
                          </a:solidFill>
                          <a:effectLst/>
                          <a:latin typeface="+mn-lt"/>
                          <a:ea typeface="+mn-ea"/>
                          <a:cs typeface="+mn-cs"/>
                        </a:rPr>
                        <a:t>below the poverty line</a:t>
                      </a:r>
                      <a:endParaRPr lang="en-US" sz="2000" b="0" kern="1200" dirty="0">
                        <a:solidFill>
                          <a:sysClr val="windowText" lastClr="000000"/>
                        </a:solidFill>
                        <a:effectLst/>
                        <a:latin typeface="+mn-lt"/>
                        <a:ea typeface="+mn-ea"/>
                        <a:cs typeface="+mn-cs"/>
                      </a:endParaRPr>
                    </a:p>
                    <a:p>
                      <a:pPr marL="342900" marR="0" lvl="0" indent="-342900">
                        <a:spcBef>
                          <a:spcPts val="0"/>
                        </a:spcBef>
                        <a:spcAft>
                          <a:spcPts val="0"/>
                        </a:spcAft>
                        <a:buFont typeface="Calibri" panose="020F0502020204030204" pitchFamily="34" charset="0"/>
                        <a:buChar char="•"/>
                      </a:pPr>
                      <a:r>
                        <a:rPr lang="en-GB" sz="2000" b="0" kern="1200" dirty="0">
                          <a:solidFill>
                            <a:sysClr val="windowText" lastClr="000000"/>
                          </a:solidFill>
                          <a:effectLst/>
                          <a:latin typeface="+mn-lt"/>
                          <a:ea typeface="+mn-ea"/>
                          <a:cs typeface="+mn-cs"/>
                        </a:rPr>
                        <a:t>National vulnerability index </a:t>
                      </a:r>
                      <a:endParaRPr lang="en-US" sz="2000" b="0" kern="1200" dirty="0">
                        <a:solidFill>
                          <a:sysClr val="windowText" lastClr="000000"/>
                        </a:solidFill>
                        <a:effectLst/>
                        <a:latin typeface="+mn-lt"/>
                        <a:ea typeface="+mn-ea"/>
                        <a:cs typeface="+mn-cs"/>
                      </a:endParaRPr>
                    </a:p>
                    <a:p>
                      <a:pPr marL="457200" marR="0">
                        <a:spcBef>
                          <a:spcPts val="0"/>
                        </a:spcBef>
                        <a:spcAft>
                          <a:spcPts val="0"/>
                        </a:spcAft>
                      </a:pPr>
                      <a:r>
                        <a:rPr lang="en-GB" sz="2000" b="0" kern="1200" dirty="0">
                          <a:solidFill>
                            <a:sysClr val="windowText" lastClr="000000"/>
                          </a:solidFill>
                          <a:effectLst/>
                          <a:latin typeface="+mn-lt"/>
                          <a:ea typeface="+mn-ea"/>
                          <a:cs typeface="+mn-cs"/>
                        </a:rPr>
                        <a:t> </a:t>
                      </a:r>
                      <a:endParaRPr lang="en-US" sz="2000" b="0" kern="1200" dirty="0">
                        <a:solidFill>
                          <a:sysClr val="windowText" lastClr="000000"/>
                        </a:solidFill>
                        <a:effectLst/>
                        <a:latin typeface="+mn-lt"/>
                        <a:ea typeface="+mn-ea"/>
                        <a:cs typeface="+mn-cs"/>
                      </a:endParaRPr>
                    </a:p>
                  </a:txBody>
                  <a:tcPr marL="68580" marR="68580" marT="0" marB="0">
                    <a:noFill/>
                  </a:tcPr>
                </a:tc>
                <a:tc>
                  <a:txBody>
                    <a:bodyPr/>
                    <a:lstStyle/>
                    <a:p>
                      <a:pPr marL="342900" marR="0" lvl="0" indent="-342900">
                        <a:spcBef>
                          <a:spcPts val="0"/>
                        </a:spcBef>
                        <a:spcAft>
                          <a:spcPts val="0"/>
                        </a:spcAft>
                        <a:buFont typeface="Calibri" panose="020F0502020204030204" pitchFamily="34" charset="0"/>
                        <a:buChar char="•"/>
                      </a:pPr>
                      <a:r>
                        <a:rPr lang="en-GB" sz="2000" dirty="0">
                          <a:effectLst/>
                        </a:rPr>
                        <a:t>Number of sectors planning, budgeting and implementing</a:t>
                      </a:r>
                      <a:endParaRPr lang="en-US" sz="2000" dirty="0">
                        <a:effectLst/>
                      </a:endParaRPr>
                    </a:p>
                    <a:p>
                      <a:pPr marL="457200" marR="0">
                        <a:spcBef>
                          <a:spcPts val="0"/>
                        </a:spcBef>
                        <a:spcAft>
                          <a:spcPts val="0"/>
                        </a:spcAft>
                      </a:pPr>
                      <a:r>
                        <a:rPr lang="en-GB" sz="2000" dirty="0">
                          <a:effectLst/>
                        </a:rPr>
                        <a:t>adaptation actions</a:t>
                      </a:r>
                      <a:endParaRPr lang="en-US" sz="2000" dirty="0">
                        <a:effectLst/>
                      </a:endParaRPr>
                    </a:p>
                    <a:p>
                      <a:pPr marL="342900" marR="0" lvl="0" indent="-342900">
                        <a:spcBef>
                          <a:spcPts val="0"/>
                        </a:spcBef>
                        <a:spcAft>
                          <a:spcPts val="0"/>
                        </a:spcAft>
                        <a:buFont typeface="Calibri" panose="020F0502020204030204" pitchFamily="34" charset="0"/>
                        <a:buChar char="•"/>
                      </a:pPr>
                      <a:r>
                        <a:rPr lang="en-GB" sz="2000" dirty="0">
                          <a:effectLst/>
                        </a:rPr>
                        <a:t>National and county performance</a:t>
                      </a:r>
                      <a:endParaRPr lang="en-US" sz="2000" dirty="0">
                        <a:effectLst/>
                      </a:endParaRPr>
                    </a:p>
                    <a:p>
                      <a:pPr marL="457200" marR="0">
                        <a:spcBef>
                          <a:spcPts val="0"/>
                        </a:spcBef>
                        <a:spcAft>
                          <a:spcPts val="0"/>
                        </a:spcAft>
                      </a:pPr>
                      <a:r>
                        <a:rPr lang="en-GB" sz="2000" dirty="0">
                          <a:effectLst/>
                        </a:rPr>
                        <a:t>contracting systems integrating adaptation targets</a:t>
                      </a:r>
                      <a:endParaRPr lang="en-US" sz="2000" dirty="0">
                        <a:effectLst/>
                      </a:endParaRPr>
                    </a:p>
                    <a:p>
                      <a:pPr marL="342900" marR="0" lvl="0" indent="-342900">
                        <a:spcBef>
                          <a:spcPts val="0"/>
                        </a:spcBef>
                        <a:spcAft>
                          <a:spcPts val="0"/>
                        </a:spcAft>
                        <a:buFont typeface="Calibri" panose="020F0502020204030204" pitchFamily="34" charset="0"/>
                        <a:buChar char="•"/>
                      </a:pPr>
                      <a:r>
                        <a:rPr lang="en-GB" sz="2000" dirty="0">
                          <a:effectLst/>
                        </a:rPr>
                        <a:t>Amount of loss and damage from climate hazards per sector</a:t>
                      </a:r>
                      <a:endParaRPr lang="en-US" sz="2000" dirty="0">
                        <a:effectLst/>
                      </a:endParaRPr>
                    </a:p>
                    <a:p>
                      <a:pPr marL="342900" marR="0" lvl="0" indent="-342900">
                        <a:spcBef>
                          <a:spcPts val="0"/>
                        </a:spcBef>
                        <a:spcAft>
                          <a:spcPts val="0"/>
                        </a:spcAft>
                        <a:buFont typeface="Calibri" panose="020F0502020204030204" pitchFamily="34" charset="0"/>
                        <a:buChar char="•"/>
                      </a:pPr>
                      <a:r>
                        <a:rPr lang="en-GB" sz="2000" dirty="0">
                          <a:effectLst/>
                        </a:rPr>
                        <a:t>Amount of private sector financing for adaptation</a:t>
                      </a:r>
                      <a:endParaRPr lang="en-US" sz="2000" dirty="0">
                        <a:effectLst/>
                        <a:latin typeface="Calibri" panose="020F0502020204030204" pitchFamily="34" charset="0"/>
                      </a:endParaRPr>
                    </a:p>
                  </a:txBody>
                  <a:tcPr marL="68580" marR="68580" marT="0" marB="0"/>
                </a:tc>
                <a:tc>
                  <a:txBody>
                    <a:bodyPr/>
                    <a:lstStyle/>
                    <a:p>
                      <a:pPr marL="342900" marR="0" lvl="0" indent="-342900">
                        <a:spcBef>
                          <a:spcPts val="0"/>
                        </a:spcBef>
                        <a:spcAft>
                          <a:spcPts val="0"/>
                        </a:spcAft>
                        <a:buFont typeface="Calibri" panose="020F0502020204030204" pitchFamily="34" charset="0"/>
                        <a:buChar char="•"/>
                      </a:pPr>
                      <a:r>
                        <a:rPr lang="en-GB" sz="2000" dirty="0">
                          <a:effectLst/>
                        </a:rPr>
                        <a:t>Number of counties budgeting and implementing adaptation</a:t>
                      </a:r>
                      <a:endParaRPr lang="en-US" sz="2000" dirty="0">
                        <a:effectLst/>
                      </a:endParaRPr>
                    </a:p>
                    <a:p>
                      <a:pPr marL="457200" marR="0">
                        <a:spcBef>
                          <a:spcPts val="0"/>
                        </a:spcBef>
                        <a:spcAft>
                          <a:spcPts val="0"/>
                        </a:spcAft>
                      </a:pPr>
                      <a:r>
                        <a:rPr lang="en-GB" sz="2000" dirty="0">
                          <a:effectLst/>
                        </a:rPr>
                        <a:t>programmes;</a:t>
                      </a:r>
                      <a:endParaRPr lang="en-US" sz="2000" dirty="0">
                        <a:effectLst/>
                      </a:endParaRPr>
                    </a:p>
                    <a:p>
                      <a:pPr marL="342900" marR="0" lvl="0" indent="-342900">
                        <a:spcBef>
                          <a:spcPts val="0"/>
                        </a:spcBef>
                        <a:spcAft>
                          <a:spcPts val="0"/>
                        </a:spcAft>
                        <a:buFont typeface="Calibri" panose="020F0502020204030204" pitchFamily="34" charset="0"/>
                        <a:buChar char="•"/>
                      </a:pPr>
                      <a:r>
                        <a:rPr lang="en-GB" sz="2000" dirty="0">
                          <a:effectLst/>
                        </a:rPr>
                        <a:t>No of national and county level programmes incorporating adaptation</a:t>
                      </a:r>
                      <a:endParaRPr lang="en-US" sz="2000" dirty="0">
                        <a:effectLst/>
                      </a:endParaRPr>
                    </a:p>
                    <a:p>
                      <a:pPr marL="342900" marR="0" lvl="0" indent="-342900">
                        <a:spcBef>
                          <a:spcPts val="0"/>
                        </a:spcBef>
                        <a:spcAft>
                          <a:spcPts val="0"/>
                        </a:spcAft>
                        <a:buFont typeface="Calibri" panose="020F0502020204030204" pitchFamily="34" charset="0"/>
                        <a:buChar char="•"/>
                      </a:pPr>
                      <a:r>
                        <a:rPr lang="en-GB" sz="2000" dirty="0">
                          <a:effectLst/>
                        </a:rPr>
                        <a:t>Number of households with timely access to climate information</a:t>
                      </a:r>
                      <a:endParaRPr lang="en-US" sz="2000" dirty="0">
                        <a:effectLst/>
                      </a:endParaRPr>
                    </a:p>
                    <a:p>
                      <a:pPr marL="342900" marR="0" lvl="0" indent="-342900">
                        <a:spcBef>
                          <a:spcPts val="0"/>
                        </a:spcBef>
                        <a:spcAft>
                          <a:spcPts val="0"/>
                        </a:spcAft>
                        <a:buFont typeface="Calibri" panose="020F0502020204030204" pitchFamily="34" charset="0"/>
                        <a:buChar char="•"/>
                      </a:pPr>
                      <a:r>
                        <a:rPr lang="en-GB" sz="2000" dirty="0">
                          <a:effectLst/>
                        </a:rPr>
                        <a:t>Number of public servants trained on adaptation</a:t>
                      </a:r>
                      <a:endParaRPr lang="en-US" sz="2000" dirty="0">
                        <a:effectLst/>
                      </a:endParaRPr>
                    </a:p>
                    <a:p>
                      <a:pPr marL="457200" marR="0">
                        <a:spcBef>
                          <a:spcPts val="0"/>
                        </a:spcBef>
                        <a:spcAft>
                          <a:spcPts val="0"/>
                        </a:spcAft>
                      </a:pPr>
                      <a:r>
                        <a:rPr lang="en-GB" sz="2000" dirty="0">
                          <a:effectLst/>
                        </a:rPr>
                        <a:t> </a:t>
                      </a:r>
                      <a:endParaRPr lang="en-US" sz="2000" dirty="0">
                        <a:effectLst/>
                        <a:latin typeface="Calibri" panose="020F0502020204030204" pitchFamily="34" charset="0"/>
                      </a:endParaRPr>
                    </a:p>
                  </a:txBody>
                  <a:tcPr marL="68580" marR="68580" marT="0" marB="0">
                    <a:solidFill>
                      <a:schemeClr val="bg1">
                        <a:lumMod val="7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0680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AF399-80C1-4525-A549-C47045E560F3}"/>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xmlns="" id="{CC180C6D-9270-4E7A-8139-7BC4C55EE7E9}"/>
              </a:ext>
            </a:extLst>
          </p:cNvPr>
          <p:cNvSpPr>
            <a:spLocks noGrp="1"/>
          </p:cNvSpPr>
          <p:nvPr>
            <p:ph idx="1"/>
          </p:nvPr>
        </p:nvSpPr>
        <p:spPr/>
        <p:txBody>
          <a:bodyPr/>
          <a:lstStyle/>
          <a:p>
            <a:pPr lvl="0"/>
            <a:r>
              <a:rPr lang="en-GB" dirty="0"/>
              <a:t>Review a set of draft indicators and prioritise those that are relevant for the country </a:t>
            </a:r>
            <a:endParaRPr lang="en-US" dirty="0"/>
          </a:p>
          <a:p>
            <a:r>
              <a:rPr lang="en-GB" dirty="0"/>
              <a:t>Assess data availability; resources required; set baselines and targets</a:t>
            </a:r>
          </a:p>
        </p:txBody>
      </p:sp>
    </p:spTree>
    <p:extLst>
      <p:ext uri="{BB962C8B-B14F-4D97-AF65-F5344CB8AC3E}">
        <p14:creationId xmlns:p14="http://schemas.microsoft.com/office/powerpoint/2010/main" val="78937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9104D-7EE0-4F15-9652-F422D50F213C}"/>
              </a:ext>
            </a:extLst>
          </p:cNvPr>
          <p:cNvSpPr>
            <a:spLocks noGrp="1"/>
          </p:cNvSpPr>
          <p:nvPr>
            <p:ph type="title"/>
          </p:nvPr>
        </p:nvSpPr>
        <p:spPr>
          <a:xfrm>
            <a:off x="223750" y="327454"/>
            <a:ext cx="11063521" cy="1485900"/>
          </a:xfrm>
        </p:spPr>
        <p:txBody>
          <a:bodyPr>
            <a:normAutofit/>
          </a:bodyPr>
          <a:lstStyle/>
          <a:p>
            <a:r>
              <a:rPr lang="en-GB" dirty="0">
                <a:solidFill>
                  <a:schemeClr val="tx1"/>
                </a:solidFill>
              </a:rPr>
              <a:t>Main issues to be </a:t>
            </a:r>
            <a:r>
              <a:rPr lang="en-US" dirty="0">
                <a:solidFill>
                  <a:schemeClr val="tx1"/>
                </a:solidFill>
              </a:rPr>
              <a:t>considered for choosing indicators</a:t>
            </a:r>
            <a:endParaRPr lang="en-GB" dirty="0">
              <a:solidFill>
                <a:schemeClr val="tx1"/>
              </a:solidFill>
            </a:endParaRPr>
          </a:p>
        </p:txBody>
      </p:sp>
      <p:sp>
        <p:nvSpPr>
          <p:cNvPr id="3" name="Content Placeholder 2">
            <a:extLst>
              <a:ext uri="{FF2B5EF4-FFF2-40B4-BE49-F238E27FC236}">
                <a16:creationId xmlns:a16="http://schemas.microsoft.com/office/drawing/2014/main" xmlns="" id="{4CBDA8D5-1C69-40DC-A049-3A972DF85F0D}"/>
              </a:ext>
            </a:extLst>
          </p:cNvPr>
          <p:cNvSpPr>
            <a:spLocks noGrp="1"/>
          </p:cNvSpPr>
          <p:nvPr>
            <p:ph idx="1"/>
          </p:nvPr>
        </p:nvSpPr>
        <p:spPr>
          <a:xfrm>
            <a:off x="223750" y="1813354"/>
            <a:ext cx="11063521" cy="4550376"/>
          </a:xfrm>
        </p:spPr>
        <p:txBody>
          <a:bodyPr>
            <a:normAutofit/>
          </a:bodyPr>
          <a:lstStyle/>
          <a:p>
            <a:pPr marL="457200" indent="-457200">
              <a:buFont typeface="+mj-lt"/>
              <a:buAutoNum type="arabicPeriod"/>
            </a:pPr>
            <a:r>
              <a:rPr lang="en-US" b="1" dirty="0"/>
              <a:t>Process and results. </a:t>
            </a:r>
            <a:r>
              <a:rPr lang="en-US" dirty="0"/>
              <a:t>The selection of indicators should comprise both process- and result-based indicators. </a:t>
            </a:r>
          </a:p>
          <a:p>
            <a:pPr marL="457200" indent="-457200">
              <a:buFont typeface="+mj-lt"/>
              <a:buAutoNum type="arabicPeriod"/>
            </a:pPr>
            <a:r>
              <a:rPr lang="en-US" b="1" dirty="0"/>
              <a:t>Adaptation at the local level. </a:t>
            </a:r>
            <a:r>
              <a:rPr lang="en-US" dirty="0"/>
              <a:t>Adaptation tracking should accurately capture changes at the local level, since adaptation is first and foremost a local issue. </a:t>
            </a:r>
          </a:p>
          <a:p>
            <a:pPr marL="457200" indent="-457200">
              <a:buFont typeface="+mj-lt"/>
              <a:buAutoNum type="arabicPeriod"/>
            </a:pPr>
            <a:r>
              <a:rPr lang="en-US" b="1" dirty="0"/>
              <a:t>Multifaceted nature of adaptation. </a:t>
            </a:r>
            <a:r>
              <a:rPr lang="en-US" dirty="0"/>
              <a:t>Adaptation is a multifaceted process; therefore, multiple indicators should be used to track to adaptation.</a:t>
            </a:r>
          </a:p>
          <a:p>
            <a:pPr marL="457200" indent="-457200">
              <a:buFont typeface="+mj-lt"/>
              <a:buAutoNum type="arabicPeriod"/>
            </a:pPr>
            <a:r>
              <a:rPr lang="en-US" b="1" dirty="0"/>
              <a:t>Data availability.</a:t>
            </a:r>
            <a:r>
              <a:rPr lang="en-US" dirty="0"/>
              <a:t> The availability and quality of data can be inadequate. To counter this problem, existing data sets, developed for other purposes, may be used.</a:t>
            </a:r>
          </a:p>
          <a:p>
            <a:pPr marL="457200" indent="-457200">
              <a:buFont typeface="+mj-lt"/>
              <a:buAutoNum type="arabicPeriod"/>
            </a:pPr>
            <a:r>
              <a:rPr lang="en-US" b="1" dirty="0"/>
              <a:t>Institutions and policy dimensions. </a:t>
            </a:r>
            <a:r>
              <a:rPr lang="en-US" dirty="0"/>
              <a:t>Indicators from adaptation policies, </a:t>
            </a:r>
            <a:r>
              <a:rPr lang="en-US" dirty="0" err="1"/>
              <a:t>programmes</a:t>
            </a:r>
            <a:r>
              <a:rPr lang="en-US" dirty="0"/>
              <a:t> and projects that are implemented within a broader socio-economic and institutional context are to be considered.</a:t>
            </a:r>
          </a:p>
          <a:p>
            <a:endParaRPr lang="en-GB" dirty="0"/>
          </a:p>
        </p:txBody>
      </p:sp>
    </p:spTree>
    <p:extLst>
      <p:ext uri="{BB962C8B-B14F-4D97-AF65-F5344CB8AC3E}">
        <p14:creationId xmlns:p14="http://schemas.microsoft.com/office/powerpoint/2010/main" val="176819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p:txBody>
          <a:bodyPr>
            <a:normAutofit fontScale="90000"/>
          </a:bodyPr>
          <a:lstStyle/>
          <a:p>
            <a:r>
              <a:rPr lang="en-GB" dirty="0"/>
              <a:t>STOCKTAKE and selection OF EXISTING national INDICATORS</a:t>
            </a:r>
          </a:p>
        </p:txBody>
      </p:sp>
    </p:spTree>
    <p:extLst>
      <p:ext uri="{BB962C8B-B14F-4D97-AF65-F5344CB8AC3E}">
        <p14:creationId xmlns:p14="http://schemas.microsoft.com/office/powerpoint/2010/main" val="2981773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5A77-5C6D-4953-AB41-FB3E6B09BBBF}"/>
              </a:ext>
            </a:extLst>
          </p:cNvPr>
          <p:cNvSpPr>
            <a:spLocks noGrp="1"/>
          </p:cNvSpPr>
          <p:nvPr>
            <p:ph type="title"/>
          </p:nvPr>
        </p:nvSpPr>
        <p:spPr>
          <a:xfrm>
            <a:off x="172369" y="438665"/>
            <a:ext cx="11314253" cy="853633"/>
          </a:xfrm>
        </p:spPr>
        <p:txBody>
          <a:bodyPr>
            <a:normAutofit fontScale="90000"/>
          </a:bodyPr>
          <a:lstStyle/>
          <a:p>
            <a:r>
              <a:rPr lang="en-GB" dirty="0"/>
              <a:t>Stocktake of existing national adaptation indicators</a:t>
            </a:r>
            <a:br>
              <a:rPr lang="en-GB" dirty="0"/>
            </a:br>
            <a:r>
              <a:rPr lang="en-GB" sz="2700" dirty="0">
                <a:solidFill>
                  <a:srgbClr val="FF0000"/>
                </a:solidFill>
              </a:rPr>
              <a:t>(prior mapping to be carried out by national consultant </a:t>
            </a:r>
            <a:r>
              <a:rPr lang="en-GB" sz="2700" dirty="0" smtClean="0">
                <a:solidFill>
                  <a:srgbClr val="FF0000"/>
                </a:solidFill>
              </a:rPr>
              <a:t>or facilitator) </a:t>
            </a:r>
            <a:r>
              <a:rPr lang="en-GB" sz="2700" dirty="0" smtClean="0"/>
              <a:t> </a:t>
            </a:r>
            <a:endParaRPr lang="en-GB" sz="2700" dirty="0"/>
          </a:p>
        </p:txBody>
      </p:sp>
      <p:sp>
        <p:nvSpPr>
          <p:cNvPr id="3" name="Content Placeholder 2">
            <a:extLst>
              <a:ext uri="{FF2B5EF4-FFF2-40B4-BE49-F238E27FC236}">
                <a16:creationId xmlns:a16="http://schemas.microsoft.com/office/drawing/2014/main" xmlns="" id="{34AFD53E-56A8-49F7-AFAB-7A467AF0B192}"/>
              </a:ext>
            </a:extLst>
          </p:cNvPr>
          <p:cNvSpPr>
            <a:spLocks noGrp="1"/>
          </p:cNvSpPr>
          <p:nvPr>
            <p:ph idx="1"/>
          </p:nvPr>
        </p:nvSpPr>
        <p:spPr>
          <a:xfrm>
            <a:off x="407773" y="2484178"/>
            <a:ext cx="10107827" cy="4136985"/>
          </a:xfrm>
        </p:spPr>
        <p:txBody>
          <a:bodyPr/>
          <a:lstStyle/>
          <a:p>
            <a:pPr marL="0" indent="0">
              <a:buNone/>
            </a:pPr>
            <a:r>
              <a:rPr lang="en-GB" dirty="0"/>
              <a:t>…….</a:t>
            </a:r>
          </a:p>
        </p:txBody>
      </p:sp>
    </p:spTree>
    <p:extLst>
      <p:ext uri="{BB962C8B-B14F-4D97-AF65-F5344CB8AC3E}">
        <p14:creationId xmlns:p14="http://schemas.microsoft.com/office/powerpoint/2010/main" val="235049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5A77-5C6D-4953-AB41-FB3E6B09BBBF}"/>
              </a:ext>
            </a:extLst>
          </p:cNvPr>
          <p:cNvSpPr>
            <a:spLocks noGrp="1"/>
          </p:cNvSpPr>
          <p:nvPr>
            <p:ph type="title"/>
          </p:nvPr>
        </p:nvSpPr>
        <p:spPr>
          <a:xfrm>
            <a:off x="271222" y="401594"/>
            <a:ext cx="11314253" cy="853633"/>
          </a:xfrm>
        </p:spPr>
        <p:txBody>
          <a:bodyPr>
            <a:normAutofit fontScale="90000"/>
          </a:bodyPr>
          <a:lstStyle/>
          <a:p>
            <a:r>
              <a:rPr lang="en-GB" dirty="0" smtClean="0">
                <a:solidFill>
                  <a:schemeClr val="tx1"/>
                </a:solidFill>
              </a:rPr>
              <a:t>Discussion/Exercise 1:</a:t>
            </a:r>
            <a:r>
              <a:rPr lang="en-GB" dirty="0" smtClean="0">
                <a:solidFill>
                  <a:srgbClr val="FF0000"/>
                </a:solidFill>
              </a:rPr>
              <a:t> </a:t>
            </a:r>
            <a:r>
              <a:rPr lang="en-GB" dirty="0"/>
              <a:t>Selection of indicators relevant for the country</a:t>
            </a:r>
            <a:br>
              <a:rPr lang="en-GB" dirty="0"/>
            </a:br>
            <a:endParaRPr lang="en-GB" sz="2700" dirty="0"/>
          </a:p>
        </p:txBody>
      </p:sp>
      <p:sp>
        <p:nvSpPr>
          <p:cNvPr id="3" name="Content Placeholder 2">
            <a:extLst>
              <a:ext uri="{FF2B5EF4-FFF2-40B4-BE49-F238E27FC236}">
                <a16:creationId xmlns:a16="http://schemas.microsoft.com/office/drawing/2014/main" xmlns="" id="{34AFD53E-56A8-49F7-AFAB-7A467AF0B192}"/>
              </a:ext>
            </a:extLst>
          </p:cNvPr>
          <p:cNvSpPr>
            <a:spLocks noGrp="1"/>
          </p:cNvSpPr>
          <p:nvPr>
            <p:ph idx="1"/>
          </p:nvPr>
        </p:nvSpPr>
        <p:spPr>
          <a:xfrm>
            <a:off x="271222" y="1799303"/>
            <a:ext cx="11208205" cy="5058697"/>
          </a:xfrm>
        </p:spPr>
        <p:txBody>
          <a:bodyPr/>
          <a:lstStyle/>
          <a:p>
            <a:pPr lvl="0"/>
            <a:r>
              <a:rPr lang="en-GB" i="1" dirty="0"/>
              <a:t>Which of the global climate impact, vulnerability, process and/or outcome indicators might be relevant for your M&amp;E </a:t>
            </a:r>
            <a:r>
              <a:rPr lang="en-GB" i="1" dirty="0" smtClean="0"/>
              <a:t>Framework? </a:t>
            </a:r>
            <a:r>
              <a:rPr lang="en-GB" i="1" dirty="0"/>
              <a:t>Why? </a:t>
            </a:r>
            <a:endParaRPr lang="en-US" dirty="0"/>
          </a:p>
          <a:p>
            <a:pPr lvl="0"/>
            <a:r>
              <a:rPr lang="en-GB" dirty="0"/>
              <a:t>Identify which indicators may be relevant for your country in plenary </a:t>
            </a:r>
            <a:endParaRPr lang="en-US" dirty="0"/>
          </a:p>
          <a:p>
            <a:pPr lvl="0"/>
            <a:r>
              <a:rPr lang="en-GB" i="1" dirty="0">
                <a:solidFill>
                  <a:schemeClr val="tx1"/>
                </a:solidFill>
              </a:rPr>
              <a:t>Which of the indicators in e.g. Climate Change Policies, NAP, NDC, UNFCCCC National </a:t>
            </a:r>
            <a:r>
              <a:rPr lang="en-GB" i="1" dirty="0" smtClean="0">
                <a:solidFill>
                  <a:schemeClr val="tx1"/>
                </a:solidFill>
              </a:rPr>
              <a:t>Communications </a:t>
            </a:r>
            <a:r>
              <a:rPr lang="en-GB" i="1" dirty="0">
                <a:solidFill>
                  <a:schemeClr val="tx1"/>
                </a:solidFill>
              </a:rPr>
              <a:t>are relevant for the agriculture sector?</a:t>
            </a:r>
          </a:p>
          <a:p>
            <a:pPr lvl="0"/>
            <a:r>
              <a:rPr lang="en-GB" i="1" dirty="0"/>
              <a:t>Are there adaptation indicators in agriculture programmes? Are they process or outcome indicators? Could they be scaled-up to sectoral level? </a:t>
            </a:r>
          </a:p>
          <a:p>
            <a:pPr lvl="0"/>
            <a:r>
              <a:rPr lang="en-US" dirty="0"/>
              <a:t>What are their strengths and weaknesses? How credible and reliable is the data behind the indicator?  How often is the data collected and by whom etc.? </a:t>
            </a:r>
            <a:endParaRPr lang="en-GB" dirty="0"/>
          </a:p>
          <a:p>
            <a:pPr lvl="0"/>
            <a:r>
              <a:rPr lang="en-GB" dirty="0"/>
              <a:t>Identify which indicators have worked to date, which haven´t and why</a:t>
            </a:r>
            <a:endParaRPr lang="en-US" dirty="0"/>
          </a:p>
          <a:p>
            <a:pPr marL="0" indent="0">
              <a:buNone/>
            </a:pPr>
            <a:endParaRPr lang="en-GB" dirty="0"/>
          </a:p>
        </p:txBody>
      </p:sp>
    </p:spTree>
    <p:extLst>
      <p:ext uri="{BB962C8B-B14F-4D97-AF65-F5344CB8AC3E}">
        <p14:creationId xmlns:p14="http://schemas.microsoft.com/office/powerpoint/2010/main" val="30286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p:txBody>
          <a:bodyPr>
            <a:normAutofit fontScale="90000"/>
          </a:bodyPr>
          <a:lstStyle/>
          <a:p>
            <a:r>
              <a:rPr lang="en-GB" dirty="0"/>
              <a:t>IDENTIFY DATA SOURCES, and BASELINE</a:t>
            </a:r>
          </a:p>
        </p:txBody>
      </p:sp>
    </p:spTree>
    <p:extLst>
      <p:ext uri="{BB962C8B-B14F-4D97-AF65-F5344CB8AC3E}">
        <p14:creationId xmlns:p14="http://schemas.microsoft.com/office/powerpoint/2010/main" val="2020336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5A77-5C6D-4953-AB41-FB3E6B09BBBF}"/>
              </a:ext>
            </a:extLst>
          </p:cNvPr>
          <p:cNvSpPr>
            <a:spLocks noGrp="1"/>
          </p:cNvSpPr>
          <p:nvPr>
            <p:ph type="title"/>
          </p:nvPr>
        </p:nvSpPr>
        <p:spPr>
          <a:xfrm>
            <a:off x="283579" y="685800"/>
            <a:ext cx="11314253" cy="853633"/>
          </a:xfrm>
        </p:spPr>
        <p:txBody>
          <a:bodyPr>
            <a:normAutofit/>
          </a:bodyPr>
          <a:lstStyle/>
          <a:p>
            <a:r>
              <a:rPr lang="en-GB" dirty="0"/>
              <a:t>Summary of selected indicators</a:t>
            </a:r>
            <a:endParaRPr lang="en-GB" sz="2700" dirty="0"/>
          </a:p>
        </p:txBody>
      </p:sp>
      <p:sp>
        <p:nvSpPr>
          <p:cNvPr id="3" name="Content Placeholder 2">
            <a:extLst>
              <a:ext uri="{FF2B5EF4-FFF2-40B4-BE49-F238E27FC236}">
                <a16:creationId xmlns:a16="http://schemas.microsoft.com/office/drawing/2014/main" xmlns="" id="{34AFD53E-56A8-49F7-AFAB-7A467AF0B192}"/>
              </a:ext>
            </a:extLst>
          </p:cNvPr>
          <p:cNvSpPr>
            <a:spLocks noGrp="1"/>
          </p:cNvSpPr>
          <p:nvPr>
            <p:ph idx="1"/>
          </p:nvPr>
        </p:nvSpPr>
        <p:spPr>
          <a:xfrm>
            <a:off x="283579" y="2298700"/>
            <a:ext cx="10689221" cy="4176240"/>
          </a:xfrm>
        </p:spPr>
        <p:txBody>
          <a:bodyPr>
            <a:normAutofit/>
          </a:bodyPr>
          <a:lstStyle/>
          <a:p>
            <a:pPr lvl="0"/>
            <a:r>
              <a:rPr lang="en-GB" i="1" dirty="0"/>
              <a:t>…..</a:t>
            </a:r>
          </a:p>
          <a:p>
            <a:pPr lvl="0"/>
            <a:r>
              <a:rPr lang="en-GB" i="1" dirty="0"/>
              <a:t>….. </a:t>
            </a:r>
            <a:endParaRPr lang="en-GB" dirty="0"/>
          </a:p>
        </p:txBody>
      </p:sp>
    </p:spTree>
    <p:extLst>
      <p:ext uri="{BB962C8B-B14F-4D97-AF65-F5344CB8AC3E}">
        <p14:creationId xmlns:p14="http://schemas.microsoft.com/office/powerpoint/2010/main" val="150106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5A77-5C6D-4953-AB41-FB3E6B09BBBF}"/>
              </a:ext>
            </a:extLst>
          </p:cNvPr>
          <p:cNvSpPr>
            <a:spLocks noGrp="1"/>
          </p:cNvSpPr>
          <p:nvPr>
            <p:ph type="title"/>
          </p:nvPr>
        </p:nvSpPr>
        <p:spPr>
          <a:xfrm>
            <a:off x="152398" y="139700"/>
            <a:ext cx="11314253" cy="853633"/>
          </a:xfrm>
        </p:spPr>
        <p:txBody>
          <a:bodyPr>
            <a:normAutofit/>
          </a:bodyPr>
          <a:lstStyle/>
          <a:p>
            <a:r>
              <a:rPr lang="en-GB" sz="4000" dirty="0">
                <a:solidFill>
                  <a:schemeClr val="tx1"/>
                </a:solidFill>
              </a:rPr>
              <a:t>Case study: existing data sources in Kenya</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2095327"/>
              </p:ext>
            </p:extLst>
          </p:nvPr>
        </p:nvGraphicFramePr>
        <p:xfrm>
          <a:off x="0" y="1016000"/>
          <a:ext cx="11785601" cy="5667627"/>
        </p:xfrm>
        <a:graphic>
          <a:graphicData uri="http://schemas.openxmlformats.org/drawingml/2006/table">
            <a:tbl>
              <a:tblPr firstRow="1" firstCol="1" bandRow="1">
                <a:tableStyleId>{5C22544A-7EE6-4342-B048-85BDC9FD1C3A}</a:tableStyleId>
              </a:tblPr>
              <a:tblGrid>
                <a:gridCol w="3329405">
                  <a:extLst>
                    <a:ext uri="{9D8B030D-6E8A-4147-A177-3AD203B41FA5}">
                      <a16:colId xmlns:a16="http://schemas.microsoft.com/office/drawing/2014/main" xmlns="" val="20000"/>
                    </a:ext>
                  </a:extLst>
                </a:gridCol>
                <a:gridCol w="1612944">
                  <a:extLst>
                    <a:ext uri="{9D8B030D-6E8A-4147-A177-3AD203B41FA5}">
                      <a16:colId xmlns:a16="http://schemas.microsoft.com/office/drawing/2014/main" xmlns="" val="20001"/>
                    </a:ext>
                  </a:extLst>
                </a:gridCol>
                <a:gridCol w="6843252">
                  <a:extLst>
                    <a:ext uri="{9D8B030D-6E8A-4147-A177-3AD203B41FA5}">
                      <a16:colId xmlns:a16="http://schemas.microsoft.com/office/drawing/2014/main" xmlns="" val="20002"/>
                    </a:ext>
                  </a:extLst>
                </a:gridCol>
              </a:tblGrid>
              <a:tr h="399225">
                <a:tc>
                  <a:txBody>
                    <a:bodyPr/>
                    <a:lstStyle/>
                    <a:p>
                      <a:pPr marL="0" marR="0">
                        <a:lnSpc>
                          <a:spcPct val="107000"/>
                        </a:lnSpc>
                        <a:spcBef>
                          <a:spcPts val="0"/>
                        </a:spcBef>
                        <a:spcAft>
                          <a:spcPts val="0"/>
                        </a:spcAft>
                      </a:pPr>
                      <a:r>
                        <a:rPr lang="en-GB" sz="1800" dirty="0">
                          <a:effectLst/>
                        </a:rPr>
                        <a:t>Data source</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a:effectLst/>
                        </a:rPr>
                        <a:t>Relevant sector</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a:effectLst/>
                        </a:rPr>
                        <a:t>Description of data </a:t>
                      </a:r>
                      <a:endParaRPr lang="en-US" sz="1800">
                        <a:effectLst/>
                      </a:endParaRPr>
                    </a:p>
                    <a:p>
                      <a:pPr marL="0" marR="0">
                        <a:lnSpc>
                          <a:spcPct val="107000"/>
                        </a:lnSpc>
                        <a:spcBef>
                          <a:spcPts val="0"/>
                        </a:spcBef>
                        <a:spcAft>
                          <a:spcPts val="0"/>
                        </a:spcAft>
                      </a:pPr>
                      <a:r>
                        <a:rPr lang="en-GB" sz="1800">
                          <a:effectLst/>
                        </a:rPr>
                        <a:t> </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extLst>
                  <a:ext uri="{0D108BD9-81ED-4DB2-BD59-A6C34878D82A}">
                    <a16:rowId xmlns:a16="http://schemas.microsoft.com/office/drawing/2014/main" xmlns="" val="10000"/>
                  </a:ext>
                </a:extLst>
              </a:tr>
              <a:tr h="616775">
                <a:tc>
                  <a:txBody>
                    <a:bodyPr/>
                    <a:lstStyle/>
                    <a:p>
                      <a:pPr marL="0" marR="0">
                        <a:lnSpc>
                          <a:spcPct val="107000"/>
                        </a:lnSpc>
                        <a:spcBef>
                          <a:spcPts val="0"/>
                        </a:spcBef>
                        <a:spcAft>
                          <a:spcPts val="0"/>
                        </a:spcAft>
                      </a:pPr>
                      <a:r>
                        <a:rPr lang="en-GB" sz="1800" dirty="0">
                          <a:effectLst/>
                        </a:rPr>
                        <a:t>Kenya Meteorological</a:t>
                      </a:r>
                      <a:endParaRPr lang="en-US" sz="1800" dirty="0">
                        <a:effectLst/>
                      </a:endParaRPr>
                    </a:p>
                    <a:p>
                      <a:pPr marL="0" marR="0">
                        <a:lnSpc>
                          <a:spcPct val="107000"/>
                        </a:lnSpc>
                        <a:spcBef>
                          <a:spcPts val="0"/>
                        </a:spcBef>
                        <a:spcAft>
                          <a:spcPts val="0"/>
                        </a:spcAft>
                      </a:pPr>
                      <a:r>
                        <a:rPr lang="en-GB" sz="1800" dirty="0">
                          <a:effectLst/>
                        </a:rPr>
                        <a:t>Department</a:t>
                      </a:r>
                      <a:endParaRPr lang="en-US" sz="1800" dirty="0">
                        <a:effectLst/>
                      </a:endParaRPr>
                    </a:p>
                  </a:txBody>
                  <a:tcPr marL="65779" marR="65779" marT="0" marB="0"/>
                </a:tc>
                <a:tc>
                  <a:txBody>
                    <a:bodyPr/>
                    <a:lstStyle/>
                    <a:p>
                      <a:pPr marL="0" marR="0">
                        <a:lnSpc>
                          <a:spcPct val="107000"/>
                        </a:lnSpc>
                        <a:spcBef>
                          <a:spcPts val="0"/>
                        </a:spcBef>
                        <a:spcAft>
                          <a:spcPts val="0"/>
                        </a:spcAft>
                      </a:pPr>
                      <a:r>
                        <a:rPr lang="en-GB" sz="1800" dirty="0">
                          <a:effectLst/>
                        </a:rPr>
                        <a:t>All</a:t>
                      </a:r>
                      <a:endParaRPr lang="en-US" sz="1800" dirty="0">
                        <a:effectLst/>
                      </a:endParaRPr>
                    </a:p>
                    <a:p>
                      <a:pPr marL="0" marR="0">
                        <a:lnSpc>
                          <a:spcPct val="107000"/>
                        </a:lnSpc>
                        <a:spcBef>
                          <a:spcPts val="0"/>
                        </a:spcBef>
                        <a:spcAft>
                          <a:spcPts val="0"/>
                        </a:spcAft>
                      </a:pPr>
                      <a:r>
                        <a:rPr lang="en-GB" sz="1800" dirty="0">
                          <a:effectLst/>
                        </a:rPr>
                        <a:t>Agriculture</a:t>
                      </a:r>
                      <a:endParaRPr lang="en-US" sz="1800" dirty="0">
                        <a:effectLst/>
                      </a:endParaRPr>
                    </a:p>
                  </a:txBody>
                  <a:tcPr marL="65779" marR="65779" marT="0" marB="0"/>
                </a:tc>
                <a:tc>
                  <a:txBody>
                    <a:bodyPr/>
                    <a:lstStyle/>
                    <a:p>
                      <a:pPr marL="0" marR="0" lvl="0" indent="0">
                        <a:spcBef>
                          <a:spcPts val="0"/>
                        </a:spcBef>
                        <a:spcAft>
                          <a:spcPts val="0"/>
                        </a:spcAft>
                        <a:buFont typeface="Calibri" panose="020F0502020204030204" pitchFamily="34" charset="0"/>
                        <a:buNone/>
                      </a:pPr>
                      <a:r>
                        <a:rPr lang="en-GB" sz="1800" dirty="0">
                          <a:effectLst/>
                        </a:rPr>
                        <a:t>-Climatic data</a:t>
                      </a:r>
                      <a:endParaRPr lang="en-US" sz="1800" dirty="0">
                        <a:effectLst/>
                      </a:endParaRPr>
                    </a:p>
                    <a:p>
                      <a:pPr marL="0" marR="0" lvl="0" indent="0">
                        <a:spcBef>
                          <a:spcPts val="0"/>
                        </a:spcBef>
                        <a:spcAft>
                          <a:spcPts val="0"/>
                        </a:spcAft>
                        <a:buFont typeface="Calibri" panose="020F0502020204030204" pitchFamily="34" charset="0"/>
                        <a:buNone/>
                      </a:pPr>
                      <a:r>
                        <a:rPr lang="en-GB" sz="1800" dirty="0">
                          <a:effectLst/>
                        </a:rPr>
                        <a:t>-Agro-meteorological stations collect data on climate</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5779" marR="65779" marT="0" marB="0"/>
                </a:tc>
                <a:extLst>
                  <a:ext uri="{0D108BD9-81ED-4DB2-BD59-A6C34878D82A}">
                    <a16:rowId xmlns:a16="http://schemas.microsoft.com/office/drawing/2014/main" xmlns="" val="10001"/>
                  </a:ext>
                </a:extLst>
              </a:tr>
              <a:tr h="635000">
                <a:tc>
                  <a:txBody>
                    <a:bodyPr/>
                    <a:lstStyle/>
                    <a:p>
                      <a:pPr marL="0" marR="0">
                        <a:lnSpc>
                          <a:spcPct val="107000"/>
                        </a:lnSpc>
                        <a:spcBef>
                          <a:spcPts val="0"/>
                        </a:spcBef>
                        <a:spcAft>
                          <a:spcPts val="0"/>
                        </a:spcAft>
                      </a:pPr>
                      <a:r>
                        <a:rPr lang="en-GB" sz="1800" dirty="0">
                          <a:effectLst/>
                        </a:rPr>
                        <a:t>Kenya Agricultural Research</a:t>
                      </a:r>
                      <a:endParaRPr lang="en-US" sz="1800" dirty="0">
                        <a:effectLst/>
                      </a:endParaRPr>
                    </a:p>
                    <a:p>
                      <a:pPr marL="0" marR="0">
                        <a:lnSpc>
                          <a:spcPct val="107000"/>
                        </a:lnSpc>
                        <a:spcBef>
                          <a:spcPts val="0"/>
                        </a:spcBef>
                        <a:spcAft>
                          <a:spcPts val="0"/>
                        </a:spcAft>
                      </a:pPr>
                      <a:r>
                        <a:rPr lang="en-GB" sz="1800" dirty="0">
                          <a:effectLst/>
                        </a:rPr>
                        <a:t>Institute</a:t>
                      </a:r>
                      <a:endParaRPr lang="en-US" sz="1800" dirty="0">
                        <a:effectLst/>
                      </a:endParaRPr>
                    </a:p>
                  </a:txBody>
                  <a:tcPr marL="65779" marR="65779" marT="0" marB="0"/>
                </a:tc>
                <a:tc>
                  <a:txBody>
                    <a:bodyPr/>
                    <a:lstStyle/>
                    <a:p>
                      <a:pPr marL="0" marR="0">
                        <a:lnSpc>
                          <a:spcPct val="107000"/>
                        </a:lnSpc>
                        <a:spcBef>
                          <a:spcPts val="0"/>
                        </a:spcBef>
                        <a:spcAft>
                          <a:spcPts val="0"/>
                        </a:spcAft>
                      </a:pPr>
                      <a:r>
                        <a:rPr lang="en-GB" sz="1800" dirty="0">
                          <a:effectLst/>
                        </a:rPr>
                        <a:t>Agriculture</a:t>
                      </a:r>
                      <a:endParaRPr lang="en-US" sz="1800" dirty="0">
                        <a:effectLst/>
                      </a:endParaRPr>
                    </a:p>
                    <a:p>
                      <a:pPr marL="0" marR="0">
                        <a:lnSpc>
                          <a:spcPct val="107000"/>
                        </a:lnSpc>
                        <a:spcBef>
                          <a:spcPts val="0"/>
                        </a:spcBef>
                        <a:spcAft>
                          <a:spcPts val="0"/>
                        </a:spcAft>
                      </a:pPr>
                      <a:r>
                        <a:rPr lang="en-GB" sz="1800" dirty="0">
                          <a:effectLst/>
                        </a:rPr>
                        <a:t>Livestock</a:t>
                      </a:r>
                      <a:endParaRPr lang="en-US" sz="1800" dirty="0">
                        <a:effectLst/>
                      </a:endParaRPr>
                    </a:p>
                  </a:txBody>
                  <a:tcPr marL="65779" marR="65779" marT="0" marB="0"/>
                </a:tc>
                <a:tc>
                  <a:txBody>
                    <a:bodyPr/>
                    <a:lstStyle/>
                    <a:p>
                      <a:pPr marL="0" marR="0" lvl="0" indent="0">
                        <a:spcBef>
                          <a:spcPts val="0"/>
                        </a:spcBef>
                        <a:spcAft>
                          <a:spcPts val="0"/>
                        </a:spcAft>
                        <a:buFont typeface="Calibri" panose="020F0502020204030204" pitchFamily="34" charset="0"/>
                        <a:buNone/>
                      </a:pPr>
                      <a:r>
                        <a:rPr lang="en-GB" sz="1800" dirty="0">
                          <a:effectLst/>
                        </a:rPr>
                        <a:t>-Data on food, horticultural and industrial crops, animal production, animal health, soil fertility, vegetation, agroforestry, and irrigation. *</a:t>
                      </a:r>
                      <a:endParaRPr lang="en-US" sz="1800" dirty="0">
                        <a:effectLst/>
                      </a:endParaRPr>
                    </a:p>
                  </a:txBody>
                  <a:tcPr marL="65779" marR="65779" marT="0" marB="0"/>
                </a:tc>
                <a:extLst>
                  <a:ext uri="{0D108BD9-81ED-4DB2-BD59-A6C34878D82A}">
                    <a16:rowId xmlns:a16="http://schemas.microsoft.com/office/drawing/2014/main" xmlns="" val="10002"/>
                  </a:ext>
                </a:extLst>
              </a:tr>
              <a:tr h="893888">
                <a:tc>
                  <a:txBody>
                    <a:bodyPr/>
                    <a:lstStyle/>
                    <a:p>
                      <a:pPr marL="0" marR="0">
                        <a:lnSpc>
                          <a:spcPct val="107000"/>
                        </a:lnSpc>
                        <a:spcBef>
                          <a:spcPts val="0"/>
                        </a:spcBef>
                        <a:spcAft>
                          <a:spcPts val="0"/>
                        </a:spcAft>
                      </a:pPr>
                      <a:r>
                        <a:rPr lang="en-GB" sz="1800" dirty="0">
                          <a:effectLst/>
                        </a:rPr>
                        <a:t>Department of Resource</a:t>
                      </a:r>
                      <a:endParaRPr lang="en-US" sz="1800" dirty="0">
                        <a:effectLst/>
                      </a:endParaRPr>
                    </a:p>
                    <a:p>
                      <a:pPr marL="0" marR="0">
                        <a:lnSpc>
                          <a:spcPct val="107000"/>
                        </a:lnSpc>
                        <a:spcBef>
                          <a:spcPts val="0"/>
                        </a:spcBef>
                        <a:spcAft>
                          <a:spcPts val="0"/>
                        </a:spcAft>
                      </a:pPr>
                      <a:r>
                        <a:rPr lang="en-GB" sz="1800" dirty="0">
                          <a:effectLst/>
                        </a:rPr>
                        <a:t>Surveys</a:t>
                      </a:r>
                      <a:r>
                        <a:rPr lang="en-GB" sz="1800" baseline="0" dirty="0">
                          <a:effectLst/>
                        </a:rPr>
                        <a:t> &amp;</a:t>
                      </a:r>
                      <a:r>
                        <a:rPr lang="en-GB" sz="1800" dirty="0">
                          <a:effectLst/>
                        </a:rPr>
                        <a:t> Remote</a:t>
                      </a:r>
                      <a:r>
                        <a:rPr lang="en-US" sz="1800" baseline="0" dirty="0">
                          <a:effectLst/>
                        </a:rPr>
                        <a:t> </a:t>
                      </a:r>
                      <a:r>
                        <a:rPr lang="en-GB" sz="1800" dirty="0">
                          <a:effectLst/>
                        </a:rPr>
                        <a:t>Sensing</a:t>
                      </a:r>
                      <a:endParaRPr lang="en-US" sz="1800" dirty="0">
                        <a:effectLst/>
                        <a:latin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Forestry</a:t>
                      </a:r>
                      <a:endParaRPr lang="en-US" sz="1800" dirty="0">
                        <a:effectLst/>
                      </a:endParaRPr>
                    </a:p>
                    <a:p>
                      <a:pPr marL="0" marR="0">
                        <a:lnSpc>
                          <a:spcPct val="107000"/>
                        </a:lnSpc>
                        <a:spcBef>
                          <a:spcPts val="0"/>
                        </a:spcBef>
                        <a:spcAft>
                          <a:spcPts val="0"/>
                        </a:spcAft>
                      </a:pPr>
                      <a:r>
                        <a:rPr lang="en-GB" sz="1800" dirty="0">
                          <a:effectLst/>
                        </a:rPr>
                        <a:t>Wildlife</a:t>
                      </a:r>
                      <a:endParaRPr lang="en-US" sz="1800" dirty="0">
                        <a:effectLst/>
                      </a:endParaRPr>
                    </a:p>
                    <a:p>
                      <a:pPr marL="0" marR="0">
                        <a:lnSpc>
                          <a:spcPct val="107000"/>
                        </a:lnSpc>
                        <a:spcBef>
                          <a:spcPts val="0"/>
                        </a:spcBef>
                        <a:spcAft>
                          <a:spcPts val="0"/>
                        </a:spcAft>
                      </a:pPr>
                      <a:r>
                        <a:rPr lang="en-GB" sz="1800" dirty="0">
                          <a:effectLst/>
                        </a:rPr>
                        <a:t>Livestock</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Data on livestock/wildlife numbers and distribution, vegetation cover, forests, species composition, biofuel, biomass, crops, land degradation, and human settlements.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extLst>
                  <a:ext uri="{0D108BD9-81ED-4DB2-BD59-A6C34878D82A}">
                    <a16:rowId xmlns:a16="http://schemas.microsoft.com/office/drawing/2014/main" xmlns="" val="10003"/>
                  </a:ext>
                </a:extLst>
              </a:tr>
              <a:tr h="354892">
                <a:tc>
                  <a:txBody>
                    <a:bodyPr/>
                    <a:lstStyle/>
                    <a:p>
                      <a:pPr marL="0" marR="0">
                        <a:lnSpc>
                          <a:spcPct val="107000"/>
                        </a:lnSpc>
                        <a:spcBef>
                          <a:spcPts val="0"/>
                        </a:spcBef>
                        <a:spcAft>
                          <a:spcPts val="0"/>
                        </a:spcAft>
                      </a:pPr>
                      <a:r>
                        <a:rPr lang="en-GB" sz="1800">
                          <a:effectLst/>
                        </a:rPr>
                        <a:t>Water Resources</a:t>
                      </a:r>
                      <a:endParaRPr lang="en-US" sz="1800">
                        <a:effectLst/>
                      </a:endParaRPr>
                    </a:p>
                    <a:p>
                      <a:pPr marL="0" marR="0">
                        <a:lnSpc>
                          <a:spcPct val="107000"/>
                        </a:lnSpc>
                        <a:spcBef>
                          <a:spcPts val="0"/>
                        </a:spcBef>
                        <a:spcAft>
                          <a:spcPts val="0"/>
                        </a:spcAft>
                      </a:pPr>
                      <a:r>
                        <a:rPr lang="en-GB" sz="1800">
                          <a:effectLst/>
                        </a:rPr>
                        <a:t>Management Authority</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Water</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Data on flow volumes at river gauging stations; from hydro meteorological weather stations.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extLst>
                  <a:ext uri="{0D108BD9-81ED-4DB2-BD59-A6C34878D82A}">
                    <a16:rowId xmlns:a16="http://schemas.microsoft.com/office/drawing/2014/main" xmlns="" val="10004"/>
                  </a:ext>
                </a:extLst>
              </a:tr>
              <a:tr h="536946">
                <a:tc>
                  <a:txBody>
                    <a:bodyPr/>
                    <a:lstStyle/>
                    <a:p>
                      <a:pPr marL="0" marR="0">
                        <a:lnSpc>
                          <a:spcPct val="107000"/>
                        </a:lnSpc>
                        <a:spcBef>
                          <a:spcPts val="0"/>
                        </a:spcBef>
                        <a:spcAft>
                          <a:spcPts val="0"/>
                        </a:spcAft>
                      </a:pPr>
                      <a:r>
                        <a:rPr lang="en-GB" sz="1800" dirty="0">
                          <a:effectLst/>
                        </a:rPr>
                        <a:t>Kenya Forest Service</a:t>
                      </a:r>
                      <a:endParaRPr lang="en-US" sz="1800" dirty="0">
                        <a:effectLst/>
                      </a:endParaRPr>
                    </a:p>
                    <a:p>
                      <a:pPr marL="0" marR="0">
                        <a:lnSpc>
                          <a:spcPct val="107000"/>
                        </a:lnSpc>
                        <a:spcBef>
                          <a:spcPts val="0"/>
                        </a:spcBef>
                        <a:spcAft>
                          <a:spcPts val="0"/>
                        </a:spcAft>
                      </a:pPr>
                      <a:r>
                        <a:rPr lang="en-GB" sz="1800" dirty="0">
                          <a:effectLst/>
                        </a:rPr>
                        <a:t> </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Forestry</a:t>
                      </a:r>
                      <a:endParaRPr lang="en-US" sz="1800" dirty="0">
                        <a:effectLst/>
                      </a:endParaRPr>
                    </a:p>
                    <a:p>
                      <a:pPr marL="0" marR="0">
                        <a:lnSpc>
                          <a:spcPct val="107000"/>
                        </a:lnSpc>
                        <a:spcBef>
                          <a:spcPts val="0"/>
                        </a:spcBef>
                        <a:spcAft>
                          <a:spcPts val="0"/>
                        </a:spcAft>
                      </a:pPr>
                      <a:r>
                        <a:rPr lang="en-GB" sz="1800" dirty="0">
                          <a:effectLst/>
                        </a:rPr>
                        <a:t> </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National-level statistics on forestry, forest cover, land use change, timber and fuelwood consumption.</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extLst>
                  <a:ext uri="{0D108BD9-81ED-4DB2-BD59-A6C34878D82A}">
                    <a16:rowId xmlns:a16="http://schemas.microsoft.com/office/drawing/2014/main" xmlns="" val="10005"/>
                  </a:ext>
                </a:extLst>
              </a:tr>
              <a:tr h="354892">
                <a:tc>
                  <a:txBody>
                    <a:bodyPr/>
                    <a:lstStyle/>
                    <a:p>
                      <a:pPr marL="0" marR="0">
                        <a:lnSpc>
                          <a:spcPct val="107000"/>
                        </a:lnSpc>
                        <a:spcBef>
                          <a:spcPts val="0"/>
                        </a:spcBef>
                        <a:spcAft>
                          <a:spcPts val="0"/>
                        </a:spcAft>
                      </a:pPr>
                      <a:r>
                        <a:rPr lang="en-GB" sz="1800">
                          <a:effectLst/>
                        </a:rPr>
                        <a:t>National Environment</a:t>
                      </a:r>
                      <a:endParaRPr lang="en-US" sz="1800">
                        <a:effectLst/>
                      </a:endParaRPr>
                    </a:p>
                    <a:p>
                      <a:pPr marL="0" marR="0">
                        <a:lnSpc>
                          <a:spcPct val="107000"/>
                        </a:lnSpc>
                        <a:spcBef>
                          <a:spcPts val="0"/>
                        </a:spcBef>
                        <a:spcAft>
                          <a:spcPts val="0"/>
                        </a:spcAft>
                      </a:pPr>
                      <a:r>
                        <a:rPr lang="en-GB" sz="1800">
                          <a:effectLst/>
                        </a:rPr>
                        <a:t>Management Authority</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a:effectLst/>
                        </a:rPr>
                        <a:t>Water</a:t>
                      </a:r>
                      <a:endParaRPr lang="en-US" sz="1800">
                        <a:effectLst/>
                      </a:endParaRPr>
                    </a:p>
                    <a:p>
                      <a:pPr marL="0" marR="0">
                        <a:lnSpc>
                          <a:spcPct val="107000"/>
                        </a:lnSpc>
                        <a:spcBef>
                          <a:spcPts val="0"/>
                        </a:spcBef>
                        <a:spcAft>
                          <a:spcPts val="0"/>
                        </a:spcAft>
                      </a:pPr>
                      <a:r>
                        <a:rPr lang="en-GB" sz="1800">
                          <a:effectLst/>
                        </a:rPr>
                        <a:t> </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Data on water quality.</a:t>
                      </a:r>
                      <a:endParaRPr lang="en-US" sz="1800" dirty="0">
                        <a:effectLst/>
                      </a:endParaRPr>
                    </a:p>
                    <a:p>
                      <a:pPr marL="0" marR="0">
                        <a:lnSpc>
                          <a:spcPct val="107000"/>
                        </a:lnSpc>
                        <a:spcBef>
                          <a:spcPts val="0"/>
                        </a:spcBef>
                        <a:spcAft>
                          <a:spcPts val="0"/>
                        </a:spcAft>
                      </a:pPr>
                      <a:r>
                        <a:rPr lang="en-GB" sz="1800" dirty="0">
                          <a:effectLst/>
                        </a:rPr>
                        <a:t> </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extLst>
                  <a:ext uri="{0D108BD9-81ED-4DB2-BD59-A6C34878D82A}">
                    <a16:rowId xmlns:a16="http://schemas.microsoft.com/office/drawing/2014/main" xmlns="" val="10006"/>
                  </a:ext>
                </a:extLst>
              </a:tr>
              <a:tr h="354892">
                <a:tc>
                  <a:txBody>
                    <a:bodyPr/>
                    <a:lstStyle/>
                    <a:p>
                      <a:pPr marL="0" marR="0">
                        <a:lnSpc>
                          <a:spcPct val="107000"/>
                        </a:lnSpc>
                        <a:spcBef>
                          <a:spcPts val="0"/>
                        </a:spcBef>
                        <a:spcAft>
                          <a:spcPts val="0"/>
                        </a:spcAft>
                      </a:pPr>
                      <a:r>
                        <a:rPr lang="en-GB" sz="1800">
                          <a:effectLst/>
                        </a:rPr>
                        <a:t>Kenya National Bureau of</a:t>
                      </a:r>
                      <a:endParaRPr lang="en-US" sz="1800">
                        <a:effectLst/>
                      </a:endParaRPr>
                    </a:p>
                    <a:p>
                      <a:pPr marL="0" marR="0">
                        <a:lnSpc>
                          <a:spcPct val="107000"/>
                        </a:lnSpc>
                        <a:spcBef>
                          <a:spcPts val="0"/>
                        </a:spcBef>
                        <a:spcAft>
                          <a:spcPts val="0"/>
                        </a:spcAft>
                      </a:pPr>
                      <a:r>
                        <a:rPr lang="en-GB" sz="1800">
                          <a:effectLst/>
                        </a:rPr>
                        <a:t>Statistics</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a:effectLst/>
                        </a:rPr>
                        <a:t>All</a:t>
                      </a:r>
                      <a:endParaRPr lang="en-US" sz="1800">
                        <a:effectLst/>
                      </a:endParaRPr>
                    </a:p>
                    <a:p>
                      <a:pPr marL="0" marR="0">
                        <a:lnSpc>
                          <a:spcPct val="107000"/>
                        </a:lnSpc>
                        <a:spcBef>
                          <a:spcPts val="0"/>
                        </a:spcBef>
                        <a:spcAft>
                          <a:spcPts val="0"/>
                        </a:spcAft>
                      </a:pPr>
                      <a:r>
                        <a:rPr lang="en-GB" sz="1800">
                          <a:effectLst/>
                        </a:rPr>
                        <a:t> </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Socio-economic data.</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extLst>
                  <a:ext uri="{0D108BD9-81ED-4DB2-BD59-A6C34878D82A}">
                    <a16:rowId xmlns:a16="http://schemas.microsoft.com/office/drawing/2014/main" xmlns="" val="10007"/>
                  </a:ext>
                </a:extLst>
              </a:tr>
              <a:tr h="536946">
                <a:tc>
                  <a:txBody>
                    <a:bodyPr/>
                    <a:lstStyle/>
                    <a:p>
                      <a:pPr marL="0" marR="0">
                        <a:lnSpc>
                          <a:spcPct val="107000"/>
                        </a:lnSpc>
                        <a:spcBef>
                          <a:spcPts val="0"/>
                        </a:spcBef>
                        <a:spcAft>
                          <a:spcPts val="0"/>
                        </a:spcAft>
                      </a:pPr>
                      <a:r>
                        <a:rPr lang="en-GB" sz="1800" dirty="0">
                          <a:effectLst/>
                        </a:rPr>
                        <a:t>Monitoring and Evaluation</a:t>
                      </a:r>
                      <a:endParaRPr lang="en-US" sz="1800" dirty="0">
                        <a:effectLst/>
                      </a:endParaRPr>
                    </a:p>
                    <a:p>
                      <a:pPr marL="0" marR="0">
                        <a:lnSpc>
                          <a:spcPct val="107000"/>
                        </a:lnSpc>
                        <a:spcBef>
                          <a:spcPts val="0"/>
                        </a:spcBef>
                        <a:spcAft>
                          <a:spcPts val="0"/>
                        </a:spcAft>
                      </a:pPr>
                      <a:r>
                        <a:rPr lang="en-GB" sz="1800" dirty="0">
                          <a:effectLst/>
                        </a:rPr>
                        <a:t>Directorate</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a:effectLst/>
                        </a:rPr>
                        <a:t>All</a:t>
                      </a:r>
                      <a:endParaRPr lang="en-US" sz="1800">
                        <a:effectLst/>
                      </a:endParaRPr>
                    </a:p>
                    <a:p>
                      <a:pPr marL="0" marR="0">
                        <a:lnSpc>
                          <a:spcPct val="107000"/>
                        </a:lnSpc>
                        <a:spcBef>
                          <a:spcPts val="0"/>
                        </a:spcBef>
                        <a:spcAft>
                          <a:spcPts val="0"/>
                        </a:spcAft>
                      </a:pPr>
                      <a:r>
                        <a:rPr lang="en-GB" sz="1800">
                          <a:effectLst/>
                        </a:rPr>
                        <a:t> </a:t>
                      </a:r>
                      <a:endParaRPr lang="en-US" sz="180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tc>
                  <a:txBody>
                    <a:bodyPr/>
                    <a:lstStyle/>
                    <a:p>
                      <a:pPr marL="0" marR="0">
                        <a:lnSpc>
                          <a:spcPct val="107000"/>
                        </a:lnSpc>
                        <a:spcBef>
                          <a:spcPts val="0"/>
                        </a:spcBef>
                        <a:spcAft>
                          <a:spcPts val="0"/>
                        </a:spcAft>
                      </a:pPr>
                      <a:r>
                        <a:rPr lang="en-GB" sz="1800" dirty="0">
                          <a:effectLst/>
                        </a:rPr>
                        <a:t>Process-based indicators on expenditure on adaptation and related activities.</a:t>
                      </a:r>
                      <a:endParaRPr lang="en-US" sz="1800" dirty="0">
                        <a:effectLst/>
                        <a:latin typeface="Calibri" panose="020F0502020204030204" pitchFamily="34" charset="0"/>
                        <a:ea typeface="Calibri" panose="020F0502020204030204" pitchFamily="34" charset="0"/>
                        <a:cs typeface="Cordia New" panose="020B0304020202020204" pitchFamily="34" charset="-34"/>
                      </a:endParaRPr>
                    </a:p>
                  </a:txBody>
                  <a:tcPr marL="65779" marR="65779"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3736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5A77-5C6D-4953-AB41-FB3E6B09BBBF}"/>
              </a:ext>
            </a:extLst>
          </p:cNvPr>
          <p:cNvSpPr>
            <a:spLocks noGrp="1"/>
          </p:cNvSpPr>
          <p:nvPr>
            <p:ph type="title"/>
          </p:nvPr>
        </p:nvSpPr>
        <p:spPr>
          <a:xfrm>
            <a:off x="283579" y="685800"/>
            <a:ext cx="11314253" cy="853633"/>
          </a:xfrm>
        </p:spPr>
        <p:txBody>
          <a:bodyPr>
            <a:normAutofit fontScale="90000"/>
          </a:bodyPr>
          <a:lstStyle/>
          <a:p>
            <a:r>
              <a:rPr lang="en-GB" dirty="0"/>
              <a:t>Overview of existing data sources </a:t>
            </a:r>
            <a:br>
              <a:rPr lang="en-GB" dirty="0"/>
            </a:br>
            <a:r>
              <a:rPr lang="en-GB" sz="2700" dirty="0">
                <a:solidFill>
                  <a:srgbClr val="FF0000"/>
                </a:solidFill>
              </a:rPr>
              <a:t>(prior mapping to be carried out by national consultant or facilitator) </a:t>
            </a:r>
            <a:endParaRPr lang="en-GB" sz="2700" dirty="0"/>
          </a:p>
        </p:txBody>
      </p:sp>
      <p:sp>
        <p:nvSpPr>
          <p:cNvPr id="3" name="Content Placeholder 2">
            <a:extLst>
              <a:ext uri="{FF2B5EF4-FFF2-40B4-BE49-F238E27FC236}">
                <a16:creationId xmlns:a16="http://schemas.microsoft.com/office/drawing/2014/main" xmlns="" id="{34AFD53E-56A8-49F7-AFAB-7A467AF0B192}"/>
              </a:ext>
            </a:extLst>
          </p:cNvPr>
          <p:cNvSpPr>
            <a:spLocks noGrp="1"/>
          </p:cNvSpPr>
          <p:nvPr>
            <p:ph idx="1"/>
          </p:nvPr>
        </p:nvSpPr>
        <p:spPr>
          <a:xfrm>
            <a:off x="283579" y="2298700"/>
            <a:ext cx="10689221" cy="4176240"/>
          </a:xfrm>
        </p:spPr>
        <p:txBody>
          <a:bodyPr>
            <a:normAutofit/>
          </a:bodyPr>
          <a:lstStyle/>
          <a:p>
            <a:pPr lvl="0"/>
            <a:r>
              <a:rPr lang="en-GB" i="1" dirty="0"/>
              <a:t>…..</a:t>
            </a:r>
          </a:p>
          <a:p>
            <a:pPr lvl="0"/>
            <a:r>
              <a:rPr lang="en-GB" i="1" dirty="0"/>
              <a:t>….. </a:t>
            </a:r>
            <a:endParaRPr lang="en-GB" dirty="0"/>
          </a:p>
        </p:txBody>
      </p:sp>
    </p:spTree>
    <p:extLst>
      <p:ext uri="{BB962C8B-B14F-4D97-AF65-F5344CB8AC3E}">
        <p14:creationId xmlns:p14="http://schemas.microsoft.com/office/powerpoint/2010/main" val="44026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0038-3F26-4B56-A89F-05D7D0A4A07C}"/>
              </a:ext>
            </a:extLst>
          </p:cNvPr>
          <p:cNvSpPr>
            <a:spLocks noGrp="1"/>
          </p:cNvSpPr>
          <p:nvPr>
            <p:ph type="title"/>
          </p:nvPr>
        </p:nvSpPr>
        <p:spPr>
          <a:xfrm>
            <a:off x="302342" y="685800"/>
            <a:ext cx="10670458" cy="1485900"/>
          </a:xfrm>
        </p:spPr>
        <p:txBody>
          <a:bodyPr>
            <a:normAutofit/>
          </a:bodyPr>
          <a:lstStyle/>
          <a:p>
            <a:r>
              <a:rPr lang="en-GB" dirty="0"/>
              <a:t>Exercise 2: Data sources and Baseline</a:t>
            </a:r>
            <a:endParaRPr lang="en-GB" sz="2700" dirty="0">
              <a:solidFill>
                <a:srgbClr val="FF0000"/>
              </a:solidFill>
            </a:endParaRPr>
          </a:p>
        </p:txBody>
      </p:sp>
      <p:sp>
        <p:nvSpPr>
          <p:cNvPr id="3" name="Content Placeholder 2">
            <a:extLst>
              <a:ext uri="{FF2B5EF4-FFF2-40B4-BE49-F238E27FC236}">
                <a16:creationId xmlns:a16="http://schemas.microsoft.com/office/drawing/2014/main" xmlns="" id="{05D9625D-1CE8-4111-BA78-08B40C587B9D}"/>
              </a:ext>
            </a:extLst>
          </p:cNvPr>
          <p:cNvSpPr>
            <a:spLocks noGrp="1"/>
          </p:cNvSpPr>
          <p:nvPr>
            <p:ph idx="1"/>
          </p:nvPr>
        </p:nvSpPr>
        <p:spPr>
          <a:xfrm>
            <a:off x="302342" y="2286000"/>
            <a:ext cx="10670458" cy="3581400"/>
          </a:xfrm>
        </p:spPr>
        <p:txBody>
          <a:bodyPr/>
          <a:lstStyle/>
          <a:p>
            <a:pPr marL="0" indent="0">
              <a:buNone/>
            </a:pPr>
            <a:r>
              <a:rPr lang="en-GB" dirty="0"/>
              <a:t>Step 1: In small groups, </a:t>
            </a:r>
            <a:r>
              <a:rPr lang="en-GB" dirty="0">
                <a:solidFill>
                  <a:schemeClr val="tx1"/>
                </a:solidFill>
              </a:rPr>
              <a:t>review potential data sources </a:t>
            </a:r>
            <a:r>
              <a:rPr lang="en-GB" dirty="0"/>
              <a:t>(20 min)</a:t>
            </a:r>
          </a:p>
          <a:p>
            <a:r>
              <a:rPr lang="en-GB" dirty="0"/>
              <a:t> Feedback to plenary and update mapping, as needed (20 min) </a:t>
            </a:r>
          </a:p>
          <a:p>
            <a:pPr marL="0" indent="0">
              <a:buNone/>
            </a:pPr>
            <a:r>
              <a:rPr lang="en-GB" dirty="0"/>
              <a:t>Step 2 In small groups, i</a:t>
            </a:r>
            <a:r>
              <a:rPr lang="en-GB" dirty="0">
                <a:solidFill>
                  <a:schemeClr val="tx1"/>
                </a:solidFill>
              </a:rPr>
              <a:t>dentify indicative baselines </a:t>
            </a:r>
            <a:r>
              <a:rPr lang="en-GB" dirty="0"/>
              <a:t>(20 min)</a:t>
            </a:r>
          </a:p>
          <a:p>
            <a:r>
              <a:rPr lang="en-GB" dirty="0"/>
              <a:t>Feedback to plenary and update mapping, as needed (20 min) </a:t>
            </a:r>
          </a:p>
          <a:p>
            <a:endParaRPr lang="en-GB" dirty="0"/>
          </a:p>
          <a:p>
            <a:endParaRPr lang="en-GB" dirty="0"/>
          </a:p>
        </p:txBody>
      </p:sp>
    </p:spTree>
    <p:extLst>
      <p:ext uri="{BB962C8B-B14F-4D97-AF65-F5344CB8AC3E}">
        <p14:creationId xmlns:p14="http://schemas.microsoft.com/office/powerpoint/2010/main" val="2152402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35A77-5C6D-4953-AB41-FB3E6B09BBBF}"/>
              </a:ext>
            </a:extLst>
          </p:cNvPr>
          <p:cNvSpPr>
            <a:spLocks noGrp="1"/>
          </p:cNvSpPr>
          <p:nvPr>
            <p:ph type="title"/>
          </p:nvPr>
        </p:nvSpPr>
        <p:spPr>
          <a:xfrm>
            <a:off x="0" y="525162"/>
            <a:ext cx="11603621" cy="853633"/>
          </a:xfrm>
        </p:spPr>
        <p:txBody>
          <a:bodyPr>
            <a:normAutofit/>
          </a:bodyPr>
          <a:lstStyle/>
          <a:p>
            <a:r>
              <a:rPr lang="en-GB" dirty="0"/>
              <a:t>Identify relevant data sources and baseline</a:t>
            </a:r>
            <a:endParaRPr lang="en-GB" sz="2700" dirty="0"/>
          </a:p>
        </p:txBody>
      </p:sp>
      <p:sp>
        <p:nvSpPr>
          <p:cNvPr id="3" name="Content Placeholder 2">
            <a:extLst>
              <a:ext uri="{FF2B5EF4-FFF2-40B4-BE49-F238E27FC236}">
                <a16:creationId xmlns:a16="http://schemas.microsoft.com/office/drawing/2014/main" xmlns="" id="{34AFD53E-56A8-49F7-AFAB-7A467AF0B192}"/>
              </a:ext>
            </a:extLst>
          </p:cNvPr>
          <p:cNvSpPr>
            <a:spLocks noGrp="1"/>
          </p:cNvSpPr>
          <p:nvPr>
            <p:ph idx="1"/>
          </p:nvPr>
        </p:nvSpPr>
        <p:spPr>
          <a:xfrm>
            <a:off x="125365" y="1470922"/>
            <a:ext cx="11352890" cy="4806309"/>
          </a:xfrm>
        </p:spPr>
        <p:txBody>
          <a:bodyPr>
            <a:normAutofit/>
          </a:bodyPr>
          <a:lstStyle/>
          <a:p>
            <a:pPr lvl="0"/>
            <a:r>
              <a:rPr lang="en-GB" i="1" dirty="0"/>
              <a:t>What type of data and information do you require to fulfil the purpose of the M&amp;E system? </a:t>
            </a:r>
          </a:p>
          <a:p>
            <a:pPr lvl="0"/>
            <a:r>
              <a:rPr lang="en-GB" i="1" dirty="0"/>
              <a:t>What data is available on climate change impacts and vulnerability?</a:t>
            </a:r>
            <a:endParaRPr lang="en-US" dirty="0"/>
          </a:p>
          <a:p>
            <a:pPr lvl="0"/>
            <a:r>
              <a:rPr lang="en-GB" i="1" dirty="0"/>
              <a:t>What data is available on adaptation?  </a:t>
            </a:r>
            <a:endParaRPr lang="en-US" dirty="0"/>
          </a:p>
          <a:p>
            <a:pPr lvl="0"/>
            <a:r>
              <a:rPr lang="en-GB" i="1" dirty="0"/>
              <a:t>What data is available in the agriculture sector? Which available data sets are relevant for adaptation? </a:t>
            </a:r>
            <a:endParaRPr lang="en-US" dirty="0"/>
          </a:p>
          <a:p>
            <a:pPr lvl="0"/>
            <a:r>
              <a:rPr lang="en-GB" i="1" dirty="0"/>
              <a:t>What development data sets are relevant? Is data sex-disaggregated?</a:t>
            </a:r>
            <a:endParaRPr lang="en-US" dirty="0"/>
          </a:p>
          <a:p>
            <a:pPr lvl="0"/>
            <a:r>
              <a:rPr lang="en-GB" i="1" dirty="0"/>
              <a:t>Who provides this data? Who gathers this data? Who stores this data? What is the capacity to analyse it? Who has access to it?</a:t>
            </a:r>
            <a:endParaRPr lang="en-US" dirty="0"/>
          </a:p>
          <a:p>
            <a:pPr lvl="0"/>
            <a:r>
              <a:rPr lang="en-GB" i="1" dirty="0"/>
              <a:t>Is there new data that you will need to collect?</a:t>
            </a:r>
            <a:endParaRPr lang="en-US" dirty="0"/>
          </a:p>
          <a:p>
            <a:pPr lvl="0"/>
            <a:r>
              <a:rPr lang="en-GB" i="1" dirty="0"/>
              <a:t>How will data from different sources be collected, aggregated and analysed, and by whom? Do data-collection teams have capacity to use gender-sensitive methods?</a:t>
            </a:r>
            <a:endParaRPr lang="en-US" dirty="0"/>
          </a:p>
          <a:p>
            <a:pPr marL="0" indent="0">
              <a:buNone/>
            </a:pPr>
            <a:endParaRPr lang="en-GB" dirty="0"/>
          </a:p>
        </p:txBody>
      </p:sp>
    </p:spTree>
    <p:extLst>
      <p:ext uri="{BB962C8B-B14F-4D97-AF65-F5344CB8AC3E}">
        <p14:creationId xmlns:p14="http://schemas.microsoft.com/office/powerpoint/2010/main" val="323649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0CB18-B88D-4C4F-84E1-8EF7382046FF}"/>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xmlns="" id="{83769642-FAF7-41BE-BC23-8DF7DD12FC23}"/>
              </a:ext>
            </a:extLst>
          </p:cNvPr>
          <p:cNvSpPr>
            <a:spLocks noGrp="1"/>
          </p:cNvSpPr>
          <p:nvPr>
            <p:ph idx="1"/>
          </p:nvPr>
        </p:nvSpPr>
        <p:spPr>
          <a:xfrm>
            <a:off x="1371599" y="2286000"/>
            <a:ext cx="10404389" cy="3581400"/>
          </a:xfrm>
        </p:spPr>
        <p:txBody>
          <a:bodyPr/>
          <a:lstStyle/>
          <a:p>
            <a:r>
              <a:rPr lang="en-GB" dirty="0"/>
              <a:t>Select indicators for adaptation and agriculture and identifying data sources:</a:t>
            </a:r>
          </a:p>
          <a:p>
            <a:r>
              <a:rPr lang="en-GB" dirty="0"/>
              <a:t>Step 1: Stocktake of existing adaptation indicators in policies, programmes and projects in-country</a:t>
            </a:r>
            <a:endParaRPr lang="en-US" dirty="0"/>
          </a:p>
          <a:p>
            <a:r>
              <a:rPr lang="en-GB" dirty="0"/>
              <a:t>Step 2: Develop and agree on relevant indicators</a:t>
            </a:r>
          </a:p>
          <a:p>
            <a:r>
              <a:rPr lang="en-GB" dirty="0"/>
              <a:t>Step 3: Identify data sources</a:t>
            </a:r>
          </a:p>
          <a:p>
            <a:r>
              <a:rPr lang="en-GB" dirty="0"/>
              <a:t>Step 4: Identify baseline and target</a:t>
            </a:r>
            <a:endParaRPr lang="en-US" dirty="0"/>
          </a:p>
          <a:p>
            <a:endParaRPr lang="en-GB" dirty="0"/>
          </a:p>
        </p:txBody>
      </p:sp>
    </p:spTree>
    <p:extLst>
      <p:ext uri="{BB962C8B-B14F-4D97-AF65-F5344CB8AC3E}">
        <p14:creationId xmlns:p14="http://schemas.microsoft.com/office/powerpoint/2010/main" val="35119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31CE1-4765-4A97-B614-1D5E9631C966}"/>
              </a:ext>
            </a:extLst>
          </p:cNvPr>
          <p:cNvSpPr>
            <a:spLocks noGrp="1"/>
          </p:cNvSpPr>
          <p:nvPr>
            <p:ph type="title"/>
          </p:nvPr>
        </p:nvSpPr>
        <p:spPr/>
        <p:txBody>
          <a:bodyPr>
            <a:normAutofit/>
          </a:bodyPr>
          <a:lstStyle/>
          <a:p>
            <a:r>
              <a:rPr lang="en-GB" dirty="0"/>
              <a:t>Summary of the session</a:t>
            </a:r>
          </a:p>
        </p:txBody>
      </p:sp>
    </p:spTree>
    <p:extLst>
      <p:ext uri="{BB962C8B-B14F-4D97-AF65-F5344CB8AC3E}">
        <p14:creationId xmlns:p14="http://schemas.microsoft.com/office/powerpoint/2010/main" val="10193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9C7C2-37B1-4B07-99AF-CF77AD8A219A}"/>
              </a:ext>
            </a:extLst>
          </p:cNvPr>
          <p:cNvSpPr>
            <a:spLocks noGrp="1"/>
          </p:cNvSpPr>
          <p:nvPr>
            <p:ph type="title"/>
          </p:nvPr>
        </p:nvSpPr>
        <p:spPr/>
        <p:txBody>
          <a:bodyPr/>
          <a:lstStyle/>
          <a:p>
            <a:r>
              <a:rPr lang="en-GB" b="1" dirty="0">
                <a:latin typeface="Calibri" panose="020F0502020204030204" pitchFamily="34" charset="0"/>
                <a:ea typeface="Calibri" panose="020F0502020204030204" pitchFamily="34" charset="0"/>
                <a:cs typeface="Cordia New" panose="020B0304020202020204" pitchFamily="34" charset="-34"/>
              </a:rPr>
              <a:t>Designing an M&amp;E framework and plan for adaptation in the agriculture sectors </a:t>
            </a:r>
            <a:endParaRPr lang="en-GB" dirty="0"/>
          </a:p>
        </p:txBody>
      </p:sp>
      <p:graphicFrame>
        <p:nvGraphicFramePr>
          <p:cNvPr id="4" name="Content Placeholder 3">
            <a:extLst>
              <a:ext uri="{FF2B5EF4-FFF2-40B4-BE49-F238E27FC236}">
                <a16:creationId xmlns:a16="http://schemas.microsoft.com/office/drawing/2014/main" xmlns="" id="{2FF61A55-65AB-4CF4-B09A-61D17A97BD19}"/>
              </a:ext>
            </a:extLst>
          </p:cNvPr>
          <p:cNvGraphicFramePr>
            <a:graphicFrameLocks noGrp="1"/>
          </p:cNvGraphicFramePr>
          <p:nvPr>
            <p:ph idx="1"/>
            <p:extLst/>
          </p:nvPr>
        </p:nvGraphicFramePr>
        <p:xfrm>
          <a:off x="1224115" y="2330245"/>
          <a:ext cx="10404987" cy="4361147"/>
        </p:xfrm>
        <a:graphic>
          <a:graphicData uri="http://schemas.openxmlformats.org/drawingml/2006/table">
            <a:tbl>
              <a:tblPr firstRow="1" firstCol="1" bandRow="1"/>
              <a:tblGrid>
                <a:gridCol w="1728724">
                  <a:extLst>
                    <a:ext uri="{9D8B030D-6E8A-4147-A177-3AD203B41FA5}">
                      <a16:colId xmlns:a16="http://schemas.microsoft.com/office/drawing/2014/main" xmlns="" val="3971055440"/>
                    </a:ext>
                  </a:extLst>
                </a:gridCol>
                <a:gridCol w="8676263">
                  <a:extLst>
                    <a:ext uri="{9D8B030D-6E8A-4147-A177-3AD203B41FA5}">
                      <a16:colId xmlns:a16="http://schemas.microsoft.com/office/drawing/2014/main" xmlns="" val="2999236630"/>
                    </a:ext>
                  </a:extLst>
                </a:gridCol>
              </a:tblGrid>
              <a:tr h="559456">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Step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Understanding the policy context</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9603372"/>
                  </a:ext>
                </a:extLst>
              </a:tr>
              <a:tr h="559456">
                <a:tc>
                  <a:txBody>
                    <a:bodyPr/>
                    <a:lstStyle/>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Step 2. </a:t>
                      </a:r>
                    </a:p>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solidFill>
                            <a:schemeClr val="tx1"/>
                          </a:solidFill>
                          <a:effectLst/>
                          <a:latin typeface="Calibri" panose="020F0502020204030204" pitchFamily="34" charset="0"/>
                          <a:ea typeface="Calibri" panose="020F0502020204030204" pitchFamily="34" charset="0"/>
                          <a:cs typeface="Cordia New" panose="020B0304020202020204" pitchFamily="34" charset="-34"/>
                        </a:rPr>
                        <a:t>Developing a shared understanding of the adaptation challenge, goals and the theory of change behind integrating adaptation in the agriculture sector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0063029"/>
                  </a:ext>
                </a:extLst>
              </a:tr>
              <a:tr h="559456">
                <a:tc>
                  <a:txBody>
                    <a:bodyPr/>
                    <a:lstStyle/>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Step 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Defining the purpose and focus of the M&amp;E framework </a:t>
                      </a:r>
                    </a:p>
                    <a:p>
                      <a:pPr>
                        <a:lnSpc>
                          <a:spcPct val="107000"/>
                        </a:lnSpc>
                        <a:spcAft>
                          <a:spcPts val="0"/>
                        </a:spcAft>
                      </a:pPr>
                      <a:r>
                        <a:rPr lang="en-GB" sz="1800" b="1"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36913782"/>
                  </a:ext>
                </a:extLst>
              </a:tr>
              <a:tr h="559456">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Developing an M&amp;E Framework for adaptation in the agriculture sector</a:t>
                      </a:r>
                    </a:p>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1709850"/>
                  </a:ext>
                </a:extLst>
              </a:tr>
              <a:tr h="559456">
                <a:tc>
                  <a:txBody>
                    <a:bodyPr/>
                    <a:lstStyle/>
                    <a:p>
                      <a:pPr>
                        <a:lnSpc>
                          <a:spcPct val="107000"/>
                        </a:lnSpc>
                        <a:spcAft>
                          <a:spcPts val="0"/>
                        </a:spcAft>
                      </a:pPr>
                      <a:r>
                        <a:rPr lang="en-GB" sz="1800" b="1">
                          <a:solidFill>
                            <a:srgbClr val="FF0000"/>
                          </a:solidFill>
                          <a:effectLst/>
                          <a:latin typeface="Calibri" panose="020F0502020204030204" pitchFamily="34" charset="0"/>
                          <a:ea typeface="Calibri" panose="020F0502020204030204" pitchFamily="34" charset="0"/>
                          <a:cs typeface="Cordia New" panose="020B0304020202020204" pitchFamily="34" charset="-34"/>
                        </a:rPr>
                        <a:t>Step 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Identifying indicators to track adaptation in the agriculture sector</a:t>
                      </a:r>
                    </a:p>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4611672"/>
                  </a:ext>
                </a:extLst>
              </a:tr>
              <a:tr h="559456">
                <a:tc>
                  <a:txBody>
                    <a:bodyPr/>
                    <a:lstStyle/>
                    <a:p>
                      <a:pPr>
                        <a:lnSpc>
                          <a:spcPct val="107000"/>
                        </a:lnSpc>
                        <a:spcAft>
                          <a:spcPts val="0"/>
                        </a:spcAft>
                      </a:pPr>
                      <a:r>
                        <a:rPr lang="en-GB" sz="1800" b="1">
                          <a:solidFill>
                            <a:srgbClr val="FF0000"/>
                          </a:solidFill>
                          <a:effectLst/>
                          <a:latin typeface="Calibri" panose="020F0502020204030204" pitchFamily="34" charset="0"/>
                          <a:ea typeface="Calibri" panose="020F0502020204030204" pitchFamily="34" charset="0"/>
                          <a:cs typeface="Cordia New" panose="020B0304020202020204" pitchFamily="34" charset="-34"/>
                        </a:rPr>
                        <a:t>Step 6. </a:t>
                      </a:r>
                    </a:p>
                    <a:p>
                      <a:pPr>
                        <a:lnSpc>
                          <a:spcPct val="107000"/>
                        </a:lnSpc>
                        <a:spcAft>
                          <a:spcPts val="0"/>
                        </a:spcAft>
                      </a:pPr>
                      <a:r>
                        <a:rPr lang="en-GB" sz="1800" b="1">
                          <a:solidFill>
                            <a:srgbClr val="FF0000"/>
                          </a:solidFill>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solidFill>
                            <a:srgbClr val="FF0000"/>
                          </a:solidFill>
                          <a:effectLst/>
                          <a:latin typeface="Calibri" panose="020F0502020204030204" pitchFamily="34" charset="0"/>
                          <a:ea typeface="Calibri" panose="020F0502020204030204" pitchFamily="34" charset="0"/>
                          <a:cs typeface="Cordia New" panose="020B0304020202020204" pitchFamily="34" charset="-34"/>
                        </a:rPr>
                        <a:t>Identifying the sources and type of data and information required for each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7995709"/>
                  </a:ext>
                </a:extLst>
              </a:tr>
              <a:tr h="839183">
                <a:tc>
                  <a:txBody>
                    <a:bodyPr/>
                    <a:lstStyle/>
                    <a:p>
                      <a:pPr>
                        <a:lnSpc>
                          <a:spcPct val="107000"/>
                        </a:lnSpc>
                        <a:spcAft>
                          <a:spcPts val="0"/>
                        </a:spcAft>
                      </a:pPr>
                      <a:r>
                        <a:rPr lang="en-GB" sz="1800" b="1">
                          <a:effectLst/>
                          <a:latin typeface="Calibri" panose="020F0502020204030204" pitchFamily="34" charset="0"/>
                          <a:ea typeface="Calibri" panose="020F0502020204030204" pitchFamily="34" charset="0"/>
                          <a:cs typeface="Cordia New" panose="020B0304020202020204" pitchFamily="34" charset="-34"/>
                        </a:rPr>
                        <a:t>Step 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Operationalising M&amp;E for decision-making on adaptation in the agriculture sector</a:t>
                      </a:r>
                    </a:p>
                    <a:p>
                      <a:pPr>
                        <a:lnSpc>
                          <a:spcPct val="107000"/>
                        </a:lnSpc>
                        <a:spcAft>
                          <a:spcPts val="0"/>
                        </a:spcAft>
                      </a:pPr>
                      <a:r>
                        <a:rPr lang="en-GB" sz="1800" b="1" dirty="0">
                          <a:effectLst/>
                          <a:latin typeface="Calibri" panose="020F0502020204030204" pitchFamily="34" charset="0"/>
                          <a:ea typeface="Calibri" panose="020F0502020204030204" pitchFamily="34" charset="0"/>
                          <a:cs typeface="Cordia New" panose="020B0304020202020204" pitchFamily="34" charset="-34"/>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99017871"/>
                  </a:ext>
                </a:extLst>
              </a:tr>
            </a:tbl>
          </a:graphicData>
        </a:graphic>
      </p:graphicFrame>
    </p:spTree>
    <p:extLst>
      <p:ext uri="{BB962C8B-B14F-4D97-AF65-F5344CB8AC3E}">
        <p14:creationId xmlns:p14="http://schemas.microsoft.com/office/powerpoint/2010/main" val="336823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C2D6F-9F97-43CC-9932-57B31514FCC3}"/>
              </a:ext>
            </a:extLst>
          </p:cNvPr>
          <p:cNvSpPr>
            <a:spLocks noGrp="1"/>
          </p:cNvSpPr>
          <p:nvPr>
            <p:ph type="title"/>
          </p:nvPr>
        </p:nvSpPr>
        <p:spPr/>
        <p:txBody>
          <a:bodyPr>
            <a:normAutofit/>
          </a:bodyPr>
          <a:lstStyle/>
          <a:p>
            <a:r>
              <a:rPr lang="en-GB" dirty="0"/>
              <a:t>FUNCTION AND TYPES OF INDICATORS</a:t>
            </a:r>
          </a:p>
        </p:txBody>
      </p:sp>
    </p:spTree>
    <p:extLst>
      <p:ext uri="{BB962C8B-B14F-4D97-AF65-F5344CB8AC3E}">
        <p14:creationId xmlns:p14="http://schemas.microsoft.com/office/powerpoint/2010/main" val="287770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382262" y="361650"/>
            <a:ext cx="10670458" cy="839745"/>
          </a:xfrm>
        </p:spPr>
        <p:txBody>
          <a:bodyPr>
            <a:normAutofit/>
          </a:bodyPr>
          <a:lstStyle/>
          <a:p>
            <a:r>
              <a:rPr lang="en-GB" dirty="0"/>
              <a:t>Why use indicators to track adaptation?</a:t>
            </a:r>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656303" y="1193822"/>
            <a:ext cx="10927758" cy="4935129"/>
          </a:xfrm>
        </p:spPr>
        <p:txBody>
          <a:bodyPr>
            <a:normAutofit/>
          </a:bodyPr>
          <a:lstStyle/>
          <a:p>
            <a:endParaRPr lang="en-GB" dirty="0"/>
          </a:p>
          <a:p>
            <a:r>
              <a:rPr lang="en-GB" u="sng" dirty="0"/>
              <a:t>An indicator</a:t>
            </a:r>
            <a:r>
              <a:rPr lang="en-GB" dirty="0"/>
              <a:t> is a measurable variable that helps assess the current situation and track change over a period of time.</a:t>
            </a:r>
          </a:p>
          <a:p>
            <a:pPr marL="0" indent="0">
              <a:buNone/>
            </a:pPr>
            <a:endParaRPr lang="en-GB" dirty="0"/>
          </a:p>
          <a:p>
            <a:r>
              <a:rPr lang="en-GB" dirty="0">
                <a:solidFill>
                  <a:schemeClr val="tx1"/>
                </a:solidFill>
              </a:rPr>
              <a:t>Adaptation indicators are essential to:</a:t>
            </a:r>
          </a:p>
          <a:p>
            <a:pPr marL="0" indent="0">
              <a:buNone/>
              <a:tabLst>
                <a:tab pos="395288" algn="l"/>
              </a:tabLst>
            </a:pPr>
            <a:r>
              <a:rPr lang="en-GB" dirty="0">
                <a:solidFill>
                  <a:schemeClr val="tx1"/>
                </a:solidFill>
              </a:rPr>
              <a:t>	- </a:t>
            </a:r>
            <a:r>
              <a:rPr lang="en-US" dirty="0"/>
              <a:t>monitor progress towards the implementation of adaptation policies, strategies and actions</a:t>
            </a:r>
          </a:p>
          <a:p>
            <a:pPr marL="0" indent="0">
              <a:buNone/>
              <a:tabLst>
                <a:tab pos="395288" algn="l"/>
              </a:tabLst>
            </a:pPr>
            <a:r>
              <a:rPr lang="en-US" dirty="0">
                <a:solidFill>
                  <a:schemeClr val="tx1"/>
                </a:solidFill>
              </a:rPr>
              <a:t>	- </a:t>
            </a:r>
            <a:r>
              <a:rPr lang="en-US" dirty="0"/>
              <a:t>target, justify and monitor funding for adaptation </a:t>
            </a:r>
            <a:r>
              <a:rPr lang="en-US" dirty="0" err="1"/>
              <a:t>programmes</a:t>
            </a:r>
            <a:endParaRPr lang="en-US" dirty="0"/>
          </a:p>
          <a:p>
            <a:pPr marL="0" indent="0">
              <a:buNone/>
              <a:tabLst>
                <a:tab pos="395288" algn="l"/>
              </a:tabLst>
            </a:pPr>
            <a:r>
              <a:rPr lang="en-US" dirty="0"/>
              <a:t>	- communicate adaptation priorities to policymakers and stakeholders</a:t>
            </a:r>
          </a:p>
          <a:p>
            <a:pPr marL="0" indent="0">
              <a:buNone/>
              <a:tabLst>
                <a:tab pos="395288" algn="l"/>
              </a:tabLst>
            </a:pPr>
            <a:r>
              <a:rPr lang="en-US" dirty="0">
                <a:solidFill>
                  <a:schemeClr val="tx1"/>
                </a:solidFill>
              </a:rPr>
              <a:t>	- </a:t>
            </a:r>
            <a:r>
              <a:rPr lang="en-US" dirty="0"/>
              <a:t>compare adaptation achievements across sectors, regions and countries</a:t>
            </a:r>
          </a:p>
          <a:p>
            <a:pPr marL="0" indent="0">
              <a:buNone/>
              <a:tabLst>
                <a:tab pos="395288" algn="l"/>
              </a:tabLst>
            </a:pPr>
            <a:r>
              <a:rPr lang="en-US" dirty="0">
                <a:solidFill>
                  <a:schemeClr val="tx1"/>
                </a:solidFill>
              </a:rPr>
              <a:t>	- </a:t>
            </a:r>
            <a:r>
              <a:rPr lang="en-US" dirty="0"/>
              <a:t>provide inputs for international climate change related processes and mechanisms</a:t>
            </a:r>
            <a:endParaRPr lang="en-GB" dirty="0">
              <a:solidFill>
                <a:schemeClr val="tx1"/>
              </a:solidFill>
            </a:endParaRPr>
          </a:p>
        </p:txBody>
      </p:sp>
    </p:spTree>
    <p:extLst>
      <p:ext uri="{BB962C8B-B14F-4D97-AF65-F5344CB8AC3E}">
        <p14:creationId xmlns:p14="http://schemas.microsoft.com/office/powerpoint/2010/main" val="410603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656303" y="354077"/>
            <a:ext cx="10670458" cy="839745"/>
          </a:xfrm>
        </p:spPr>
        <p:txBody>
          <a:bodyPr>
            <a:normAutofit fontScale="90000"/>
          </a:bodyPr>
          <a:lstStyle/>
          <a:p>
            <a:r>
              <a:rPr lang="en-GB" dirty="0"/>
              <a:t>Essential characteristics of adaptation indicators</a:t>
            </a:r>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527653" y="1552168"/>
            <a:ext cx="10927758" cy="4935129"/>
          </a:xfrm>
        </p:spPr>
        <p:txBody>
          <a:bodyPr>
            <a:normAutofit lnSpcReduction="10000"/>
          </a:bodyPr>
          <a:lstStyle/>
          <a:p>
            <a:endParaRPr lang="en-GB" dirty="0"/>
          </a:p>
          <a:p>
            <a:r>
              <a:rPr lang="en-GB" u="sng" dirty="0"/>
              <a:t>SPECIFIC. </a:t>
            </a:r>
            <a:r>
              <a:rPr lang="en-US" dirty="0"/>
              <a:t>Indicators should be simple, clear and easy to understand and communicable.</a:t>
            </a:r>
            <a:endParaRPr lang="en-GB" u="sng" dirty="0"/>
          </a:p>
          <a:p>
            <a:r>
              <a:rPr lang="en-GB" u="sng" dirty="0"/>
              <a:t>MEASURABLE. </a:t>
            </a:r>
            <a:r>
              <a:rPr lang="en-US" dirty="0"/>
              <a:t>Indicators should be based on readily available data, or on data that can be made available at a reasonable cost.</a:t>
            </a:r>
            <a:endParaRPr lang="en-GB" u="sng" dirty="0"/>
          </a:p>
          <a:p>
            <a:r>
              <a:rPr lang="en-GB" u="sng" dirty="0"/>
              <a:t>ACHIEVABLE: Indicators and their measurable units must be achievable and sensitive to change during the life of the project.</a:t>
            </a:r>
          </a:p>
          <a:p>
            <a:r>
              <a:rPr lang="en-GB" u="sng" dirty="0"/>
              <a:t>ANALITICALLY SOUND.</a:t>
            </a:r>
            <a:r>
              <a:rPr lang="en-GB" dirty="0"/>
              <a:t> Its </a:t>
            </a:r>
            <a:r>
              <a:rPr lang="en-US" dirty="0"/>
              <a:t>validity should be widely accepted</a:t>
            </a:r>
            <a:endParaRPr lang="en-GB" u="sng" dirty="0"/>
          </a:p>
          <a:p>
            <a:r>
              <a:rPr lang="en-GB" u="sng" dirty="0"/>
              <a:t>RELEVANT.</a:t>
            </a:r>
            <a:r>
              <a:rPr lang="en-GB" dirty="0"/>
              <a:t> </a:t>
            </a:r>
            <a:r>
              <a:rPr lang="en-US" dirty="0"/>
              <a:t>Indicator sets should reflect information that can be used for management or immediate analytical purposes. They should provide a balanced coverage of all key adaptation objectives.</a:t>
            </a:r>
            <a:endParaRPr lang="en-GB" u="sng" dirty="0"/>
          </a:p>
          <a:p>
            <a:r>
              <a:rPr lang="en-GB" u="sng" dirty="0"/>
              <a:t>TRANSPARENT. </a:t>
            </a:r>
            <a:r>
              <a:rPr lang="en-US" dirty="0"/>
              <a:t>The indicators should be transparent and easy to interpret, i.e. users should be able to assess the significance of the values associated with the indicators and their changes over time.</a:t>
            </a:r>
          </a:p>
          <a:p>
            <a:r>
              <a:rPr lang="en-US" u="sng" dirty="0"/>
              <a:t>TIME BOUND</a:t>
            </a:r>
            <a:r>
              <a:rPr lang="en-US" dirty="0"/>
              <a:t>. Progress can be tracked at a desired frequency for a set period of time. </a:t>
            </a:r>
            <a:endParaRPr lang="en-GB" dirty="0"/>
          </a:p>
          <a:p>
            <a:pPr marL="0" indent="0">
              <a:buNone/>
            </a:pPr>
            <a:endParaRPr lang="en-GB" dirty="0"/>
          </a:p>
        </p:txBody>
      </p:sp>
    </p:spTree>
    <p:extLst>
      <p:ext uri="{BB962C8B-B14F-4D97-AF65-F5344CB8AC3E}">
        <p14:creationId xmlns:p14="http://schemas.microsoft.com/office/powerpoint/2010/main" val="334515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656303" y="354077"/>
            <a:ext cx="10670458" cy="839745"/>
          </a:xfrm>
        </p:spPr>
        <p:txBody>
          <a:bodyPr>
            <a:normAutofit/>
          </a:bodyPr>
          <a:lstStyle/>
          <a:p>
            <a:r>
              <a:rPr lang="en-GB" dirty="0"/>
              <a:t>Type of indicators I</a:t>
            </a:r>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656303" y="1193822"/>
            <a:ext cx="10927758" cy="4935129"/>
          </a:xfrm>
        </p:spPr>
        <p:txBody>
          <a:bodyPr>
            <a:normAutofit/>
          </a:bodyPr>
          <a:lstStyle/>
          <a:p>
            <a:endParaRPr lang="en-GB" dirty="0"/>
          </a:p>
          <a:p>
            <a:r>
              <a:rPr lang="en-GB" b="1" dirty="0"/>
              <a:t>Process Indicators </a:t>
            </a:r>
            <a:r>
              <a:rPr lang="en-US" dirty="0"/>
              <a:t>indicators measure progress </a:t>
            </a:r>
            <a:r>
              <a:rPr lang="en-GB" dirty="0"/>
              <a:t>in implementing adaptation policies, plans, projects or changes in institutional decision-making capacity, which create </a:t>
            </a:r>
            <a:r>
              <a:rPr lang="en-US" dirty="0"/>
              <a:t>an enabling environment for adaptation. </a:t>
            </a:r>
          </a:p>
          <a:p>
            <a:pPr marL="0" indent="0">
              <a:buNone/>
            </a:pPr>
            <a:r>
              <a:rPr lang="en-US" dirty="0"/>
              <a:t>					ELEMENTS OF M&amp;E FOR ADAPTATION IN AGRICULTURE</a:t>
            </a:r>
          </a:p>
          <a:p>
            <a:pPr marL="234950" indent="-234950">
              <a:spcBef>
                <a:spcPts val="0"/>
              </a:spcBef>
            </a:pPr>
            <a:r>
              <a:rPr lang="en-GB" b="1" dirty="0"/>
              <a:t>Outcome/Results</a:t>
            </a:r>
            <a:r>
              <a:rPr lang="en-GB" dirty="0"/>
              <a:t> </a:t>
            </a:r>
            <a:r>
              <a:rPr lang="en-GB" b="1" dirty="0"/>
              <a:t>Indicators</a:t>
            </a:r>
          </a:p>
          <a:p>
            <a:pPr marL="0" indent="0">
              <a:spcBef>
                <a:spcPts val="0"/>
              </a:spcBef>
              <a:buNone/>
            </a:pPr>
            <a:r>
              <a:rPr lang="en-GB" b="1" dirty="0"/>
              <a:t> </a:t>
            </a:r>
            <a:r>
              <a:rPr lang="en-GB" dirty="0"/>
              <a:t>are used to evaluate whether </a:t>
            </a:r>
          </a:p>
          <a:p>
            <a:pPr marL="0" indent="0">
              <a:spcBef>
                <a:spcPts val="0"/>
              </a:spcBef>
              <a:buNone/>
            </a:pPr>
            <a:r>
              <a:rPr lang="en-GB" dirty="0"/>
              <a:t>or not the activity, plan or </a:t>
            </a:r>
          </a:p>
          <a:p>
            <a:pPr marL="0" indent="0">
              <a:spcBef>
                <a:spcPts val="0"/>
              </a:spcBef>
              <a:buNone/>
            </a:pPr>
            <a:r>
              <a:rPr lang="en-GB" dirty="0"/>
              <a:t>policy achieved the intended </a:t>
            </a:r>
          </a:p>
          <a:p>
            <a:pPr marL="0" indent="0">
              <a:spcBef>
                <a:spcPts val="0"/>
              </a:spcBef>
              <a:buNone/>
            </a:pPr>
            <a:r>
              <a:rPr lang="en-GB" dirty="0"/>
              <a:t>objectives or results. </a:t>
            </a:r>
          </a:p>
          <a:p>
            <a:pPr marL="0" indent="0" algn="ctr">
              <a:buNone/>
            </a:pPr>
            <a:endParaRPr lang="en-GB" dirty="0"/>
          </a:p>
        </p:txBody>
      </p:sp>
      <p:pic>
        <p:nvPicPr>
          <p:cNvPr id="4" name="Picture 3"/>
          <p:cNvPicPr>
            <a:picLocks noChangeAspect="1"/>
          </p:cNvPicPr>
          <p:nvPr/>
        </p:nvPicPr>
        <p:blipFill>
          <a:blip r:embed="rId3"/>
          <a:stretch>
            <a:fillRect/>
          </a:stretch>
        </p:blipFill>
        <p:spPr>
          <a:xfrm>
            <a:off x="4127157" y="2946307"/>
            <a:ext cx="8151340" cy="3723962"/>
          </a:xfrm>
          <a:prstGeom prst="rect">
            <a:avLst/>
          </a:prstGeom>
        </p:spPr>
      </p:pic>
      <p:sp>
        <p:nvSpPr>
          <p:cNvPr id="6" name="Rectangle 5"/>
          <p:cNvSpPr/>
          <p:nvPr/>
        </p:nvSpPr>
        <p:spPr>
          <a:xfrm>
            <a:off x="3675628" y="5627622"/>
            <a:ext cx="1648233" cy="589933"/>
          </a:xfrm>
          <a:prstGeom prst="rect">
            <a:avLst/>
          </a:prstGeom>
          <a:solidFill>
            <a:schemeClr val="bg1"/>
          </a:solidFill>
          <a:ln>
            <a:solidFill>
              <a:schemeClr val="bg1"/>
            </a:solid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70C0"/>
                </a:solidFill>
              </a:rPr>
              <a:t>RESULTS</a:t>
            </a:r>
          </a:p>
        </p:txBody>
      </p:sp>
      <p:sp>
        <p:nvSpPr>
          <p:cNvPr id="7" name="Rectangle 6"/>
          <p:cNvSpPr/>
          <p:nvPr/>
        </p:nvSpPr>
        <p:spPr>
          <a:xfrm>
            <a:off x="5487612" y="4928480"/>
            <a:ext cx="1265140" cy="365510"/>
          </a:xfrm>
          <a:prstGeom prst="rect">
            <a:avLst/>
          </a:prstGeom>
          <a:solidFill>
            <a:srgbClr val="00B0F0"/>
          </a:solidFill>
          <a:ln>
            <a:solidFill>
              <a:srgbClr val="00B0F0"/>
            </a:solid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RESULTS</a:t>
            </a:r>
          </a:p>
        </p:txBody>
      </p:sp>
    </p:spTree>
    <p:extLst>
      <p:ext uri="{BB962C8B-B14F-4D97-AF65-F5344CB8AC3E}">
        <p14:creationId xmlns:p14="http://schemas.microsoft.com/office/powerpoint/2010/main" val="698707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9CFA31-BF15-4569-B82D-970F2DACD50C}"/>
              </a:ext>
            </a:extLst>
          </p:cNvPr>
          <p:cNvSpPr>
            <a:spLocks noGrp="1"/>
          </p:cNvSpPr>
          <p:nvPr>
            <p:ph type="title"/>
          </p:nvPr>
        </p:nvSpPr>
        <p:spPr>
          <a:xfrm>
            <a:off x="656303" y="610920"/>
            <a:ext cx="10670458" cy="1165804"/>
          </a:xfrm>
        </p:spPr>
        <p:txBody>
          <a:bodyPr>
            <a:normAutofit fontScale="90000"/>
          </a:bodyPr>
          <a:lstStyle/>
          <a:p>
            <a:r>
              <a:rPr lang="en-GB" dirty="0">
                <a:solidFill>
                  <a:schemeClr val="tx1"/>
                </a:solidFill>
              </a:rPr>
              <a:t>Case study: </a:t>
            </a:r>
            <a:r>
              <a:rPr lang="en-GB" dirty="0"/>
              <a:t>Selecting adaptation indicators in Morocco</a:t>
            </a:r>
            <a:r>
              <a:rPr lang="en-GB" dirty="0">
                <a:solidFill>
                  <a:schemeClr val="tx1"/>
                </a:solidFill>
              </a:rPr>
              <a:t> </a:t>
            </a:r>
            <a:endParaRPr lang="en-GB" dirty="0"/>
          </a:p>
        </p:txBody>
      </p:sp>
      <p:sp>
        <p:nvSpPr>
          <p:cNvPr id="3" name="Content Placeholder 2">
            <a:extLst>
              <a:ext uri="{FF2B5EF4-FFF2-40B4-BE49-F238E27FC236}">
                <a16:creationId xmlns:a16="http://schemas.microsoft.com/office/drawing/2014/main" xmlns="" id="{4586C3F2-4CCE-4902-A965-830FBEE9FE2C}"/>
              </a:ext>
            </a:extLst>
          </p:cNvPr>
          <p:cNvSpPr>
            <a:spLocks noGrp="1"/>
          </p:cNvSpPr>
          <p:nvPr>
            <p:ph idx="1"/>
          </p:nvPr>
        </p:nvSpPr>
        <p:spPr>
          <a:xfrm>
            <a:off x="656303" y="1193822"/>
            <a:ext cx="10927758" cy="4935129"/>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98514618"/>
              </p:ext>
            </p:extLst>
          </p:nvPr>
        </p:nvGraphicFramePr>
        <p:xfrm>
          <a:off x="531338" y="2359626"/>
          <a:ext cx="11052723" cy="2030644"/>
        </p:xfrm>
        <a:graphic>
          <a:graphicData uri="http://schemas.openxmlformats.org/drawingml/2006/table">
            <a:tbl>
              <a:tblPr firstRow="1" firstCol="1" bandRow="1">
                <a:tableStyleId>{5C22544A-7EE6-4342-B048-85BDC9FD1C3A}</a:tableStyleId>
              </a:tblPr>
              <a:tblGrid>
                <a:gridCol w="6850318">
                  <a:extLst>
                    <a:ext uri="{9D8B030D-6E8A-4147-A177-3AD203B41FA5}">
                      <a16:colId xmlns:a16="http://schemas.microsoft.com/office/drawing/2014/main" xmlns="" val="20000"/>
                    </a:ext>
                  </a:extLst>
                </a:gridCol>
                <a:gridCol w="4202405">
                  <a:extLst>
                    <a:ext uri="{9D8B030D-6E8A-4147-A177-3AD203B41FA5}">
                      <a16:colId xmlns:a16="http://schemas.microsoft.com/office/drawing/2014/main" xmlns="" val="20001"/>
                    </a:ext>
                  </a:extLst>
                </a:gridCol>
              </a:tblGrid>
              <a:tr h="453075">
                <a:tc>
                  <a:txBody>
                    <a:bodyPr/>
                    <a:lstStyle/>
                    <a:p>
                      <a:pPr marL="0" marR="0">
                        <a:lnSpc>
                          <a:spcPct val="107000"/>
                        </a:lnSpc>
                        <a:spcBef>
                          <a:spcPts val="0"/>
                        </a:spcBef>
                        <a:spcAft>
                          <a:spcPts val="800"/>
                        </a:spcAft>
                      </a:pPr>
                      <a:r>
                        <a:rPr lang="en-GB" sz="2000" dirty="0">
                          <a:effectLst/>
                        </a:rPr>
                        <a:t>Process indicators</a:t>
                      </a:r>
                      <a:endParaRPr lang="en-US" sz="20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tc>
                  <a:txBody>
                    <a:bodyPr/>
                    <a:lstStyle/>
                    <a:p>
                      <a:pPr marL="0" marR="0">
                        <a:lnSpc>
                          <a:spcPct val="107000"/>
                        </a:lnSpc>
                        <a:spcBef>
                          <a:spcPts val="0"/>
                        </a:spcBef>
                        <a:spcAft>
                          <a:spcPts val="800"/>
                        </a:spcAft>
                      </a:pPr>
                      <a:r>
                        <a:rPr lang="en-GB" sz="2000">
                          <a:effectLst/>
                        </a:rPr>
                        <a:t>Outcome indicators </a:t>
                      </a:r>
                      <a:endParaRPr lang="en-US" sz="20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0" marB="0"/>
                </a:tc>
                <a:extLst>
                  <a:ext uri="{0D108BD9-81ED-4DB2-BD59-A6C34878D82A}">
                    <a16:rowId xmlns:a16="http://schemas.microsoft.com/office/drawing/2014/main" xmlns="" val="10000"/>
                  </a:ext>
                </a:extLst>
              </a:tr>
              <a:tr h="1577569">
                <a:tc>
                  <a:txBody>
                    <a:bodyPr/>
                    <a:lstStyle/>
                    <a:p>
                      <a:pPr marL="342900" marR="0" lvl="0" indent="-342900">
                        <a:spcBef>
                          <a:spcPts val="0"/>
                        </a:spcBef>
                        <a:spcAft>
                          <a:spcPts val="800"/>
                        </a:spcAft>
                        <a:buFont typeface="Calibri" panose="020F0502020204030204" pitchFamily="34" charset="0"/>
                        <a:buChar char="•"/>
                      </a:pPr>
                      <a:r>
                        <a:rPr lang="en-GB" sz="2000" dirty="0">
                          <a:effectLst/>
                        </a:rPr>
                        <a:t>Cultivated surface area with drought resistant varieties</a:t>
                      </a:r>
                      <a:endParaRPr lang="en-US" sz="2000" dirty="0">
                        <a:effectLst/>
                      </a:endParaRPr>
                    </a:p>
                    <a:p>
                      <a:pPr marL="342900" marR="0" lvl="0" indent="-342900">
                        <a:spcBef>
                          <a:spcPts val="0"/>
                        </a:spcBef>
                        <a:spcAft>
                          <a:spcPts val="800"/>
                        </a:spcAft>
                        <a:buFont typeface="Calibri" panose="020F0502020204030204" pitchFamily="34" charset="0"/>
                        <a:buChar char="•"/>
                      </a:pPr>
                      <a:r>
                        <a:rPr lang="en-GB" sz="2000" dirty="0">
                          <a:effectLst/>
                        </a:rPr>
                        <a:t>Forested areas covered by territorial plans</a:t>
                      </a:r>
                      <a:endParaRPr lang="en-US" sz="2000" dirty="0">
                        <a:effectLst/>
                      </a:endParaRPr>
                    </a:p>
                    <a:p>
                      <a:pPr marL="342900" marR="0" lvl="0" indent="-342900">
                        <a:spcBef>
                          <a:spcPts val="0"/>
                        </a:spcBef>
                        <a:spcAft>
                          <a:spcPts val="800"/>
                        </a:spcAft>
                        <a:buFont typeface="Calibri" panose="020F0502020204030204" pitchFamily="34" charset="0"/>
                        <a:buChar char="•"/>
                      </a:pPr>
                      <a:r>
                        <a:rPr lang="en-GB" sz="2000" dirty="0">
                          <a:effectLst/>
                        </a:rPr>
                        <a:t>Number of farmers involved in pilot irrigation services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0" lvl="0" indent="-342900">
                        <a:spcBef>
                          <a:spcPts val="0"/>
                        </a:spcBef>
                        <a:spcAft>
                          <a:spcPts val="800"/>
                        </a:spcAft>
                        <a:buFont typeface="Calibri" panose="020F0502020204030204" pitchFamily="34" charset="0"/>
                        <a:buChar char="•"/>
                      </a:pPr>
                      <a:r>
                        <a:rPr lang="en-GB" sz="2000" dirty="0">
                          <a:effectLst/>
                        </a:rPr>
                        <a:t>Demand for water by sector</a:t>
                      </a:r>
                      <a:endParaRPr lang="en-US" sz="2000" dirty="0">
                        <a:effectLst/>
                      </a:endParaRPr>
                    </a:p>
                    <a:p>
                      <a:pPr marL="342900" marR="0" lvl="0" indent="-342900">
                        <a:spcBef>
                          <a:spcPts val="0"/>
                        </a:spcBef>
                        <a:spcAft>
                          <a:spcPts val="800"/>
                        </a:spcAft>
                        <a:buFont typeface="Calibri" panose="020F0502020204030204" pitchFamily="34" charset="0"/>
                        <a:buChar char="•"/>
                      </a:pPr>
                      <a:r>
                        <a:rPr lang="en-GB" sz="2000" dirty="0">
                          <a:effectLst/>
                        </a:rPr>
                        <a:t>Share of additional fodder for grazing livestock</a:t>
                      </a:r>
                      <a:endParaRPr lang="en-US" sz="2000" dirty="0">
                        <a:effectLst/>
                      </a:endParaRPr>
                    </a:p>
                    <a:p>
                      <a:pPr marL="342900" marR="0" lvl="0" indent="-342900">
                        <a:spcBef>
                          <a:spcPts val="0"/>
                        </a:spcBef>
                        <a:spcAft>
                          <a:spcPts val="800"/>
                        </a:spcAft>
                        <a:buFont typeface="Calibri" panose="020F0502020204030204" pitchFamily="34" charset="0"/>
                        <a:buChar char="•"/>
                      </a:pPr>
                      <a:r>
                        <a:rPr lang="en-GB" sz="2000" dirty="0">
                          <a:effectLst/>
                        </a:rPr>
                        <a:t>Poverty rate in rural areas</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873074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NAPs">
      <a:majorFont>
        <a:latin typeface="Segoe UI"/>
        <a:ea typeface=""/>
        <a:cs typeface=""/>
      </a:majorFont>
      <a:minorFont>
        <a:latin typeface="Segoe UI Semilight"/>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Ps_PPT_Template_2017.potx" id="{A0BC2A82-5C72-4484-BB14-FE3DD9304893}" vid="{9667F961-9509-45AA-A053-1296BEDB32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NAPs_PPT_Template_2017</Template>
  <TotalTime>5304</TotalTime>
  <Words>3243</Words>
  <Application>Microsoft Office PowerPoint</Application>
  <PresentationFormat>Widescreen</PresentationFormat>
  <Paragraphs>409</Paragraphs>
  <Slides>30</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Cordia New</vt:lpstr>
      <vt:lpstr>Franklin Gothic Book</vt:lpstr>
      <vt:lpstr>Segoe UI</vt:lpstr>
      <vt:lpstr>Segoe UI Light</vt:lpstr>
      <vt:lpstr>Segoe UI Semilight</vt:lpstr>
      <vt:lpstr>Symbol</vt:lpstr>
      <vt:lpstr>Crop</vt:lpstr>
      <vt:lpstr>Module 7: Developing indicators for adaptation and agriculture, and identify data sources</vt:lpstr>
      <vt:lpstr>Objectives</vt:lpstr>
      <vt:lpstr>Overview</vt:lpstr>
      <vt:lpstr>Designing an M&amp;E framework and plan for adaptation in the agriculture sectors </vt:lpstr>
      <vt:lpstr>FUNCTION AND TYPES OF INDICATORS</vt:lpstr>
      <vt:lpstr>Why use indicators to track adaptation?</vt:lpstr>
      <vt:lpstr>Essential characteristics of adaptation indicators</vt:lpstr>
      <vt:lpstr>Type of indicators I</vt:lpstr>
      <vt:lpstr>Case study: Selecting adaptation indicators in Morocco </vt:lpstr>
      <vt:lpstr>Type of indicators II</vt:lpstr>
      <vt:lpstr>Gender-sensitive indicators</vt:lpstr>
      <vt:lpstr>GLOBAL ADAPTATION INDICATORS OF RELEVANCE</vt:lpstr>
      <vt:lpstr>Relevant global sources of adaptation indicators </vt:lpstr>
      <vt:lpstr>FAO Tracking adaptation in agricultural sectors </vt:lpstr>
      <vt:lpstr>International Institute for Environment &amp; Development (IIED) – Tracking Adaptation and Measuring Development (TAMD) framework </vt:lpstr>
      <vt:lpstr>GIZ adaptation indicators for agriculture from 10 national adaptation M&amp;E systems  </vt:lpstr>
      <vt:lpstr>PowerPoint Presentation</vt:lpstr>
      <vt:lpstr>Case study: National adaptation indicators of Kenya MVR+ system (to be replaced by country´s own example, where possible) </vt:lpstr>
      <vt:lpstr>Case study: Kenya NAP indicators (to be replaced by country´s own example, where possible)  </vt:lpstr>
      <vt:lpstr>Main issues to be considered for choosing indicators</vt:lpstr>
      <vt:lpstr>STOCKTAKE and selection OF EXISTING national INDICATORS</vt:lpstr>
      <vt:lpstr>Stocktake of existing national adaptation indicators (prior mapping to be carried out by national consultant or facilitator)  </vt:lpstr>
      <vt:lpstr>Discussion/Exercise 1: Selection of indicators relevant for the country </vt:lpstr>
      <vt:lpstr>IDENTIFY DATA SOURCES, and BASELINE</vt:lpstr>
      <vt:lpstr>Summary of selected indicators</vt:lpstr>
      <vt:lpstr>Case study: existing data sources in Kenya</vt:lpstr>
      <vt:lpstr>Overview of existing data sources  (prior mapping to be carried out by national consultant or facilitator) </vt:lpstr>
      <vt:lpstr>Exercise 2: Data sources and Baseline</vt:lpstr>
      <vt:lpstr>Identify relevant data sources and baseline</vt:lpstr>
      <vt:lpstr>Summary of the session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DiStefano, Elisa (CBC)</cp:lastModifiedBy>
  <cp:revision>159</cp:revision>
  <dcterms:created xsi:type="dcterms:W3CDTF">2017-07-25T07:47:19Z</dcterms:created>
  <dcterms:modified xsi:type="dcterms:W3CDTF">2019-12-19T15:14:38Z</dcterms:modified>
</cp:coreProperties>
</file>