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90" r:id="rId5"/>
    <p:sldId id="259" r:id="rId6"/>
    <p:sldId id="260" r:id="rId7"/>
    <p:sldId id="275" r:id="rId8"/>
    <p:sldId id="261" r:id="rId9"/>
    <p:sldId id="262" r:id="rId10"/>
    <p:sldId id="291" r:id="rId11"/>
    <p:sldId id="263" r:id="rId12"/>
    <p:sldId id="264" r:id="rId13"/>
    <p:sldId id="283" r:id="rId14"/>
    <p:sldId id="284" r:id="rId15"/>
    <p:sldId id="285" r:id="rId16"/>
    <p:sldId id="271" r:id="rId17"/>
    <p:sldId id="266" r:id="rId18"/>
    <p:sldId id="265" r:id="rId19"/>
    <p:sldId id="272" r:id="rId20"/>
    <p:sldId id="267" r:id="rId21"/>
    <p:sldId id="268" r:id="rId22"/>
    <p:sldId id="273" r:id="rId23"/>
    <p:sldId id="274" r:id="rId24"/>
    <p:sldId id="277" r:id="rId25"/>
    <p:sldId id="276" r:id="rId26"/>
    <p:sldId id="286" r:id="rId27"/>
    <p:sldId id="282" r:id="rId28"/>
    <p:sldId id="288" r:id="rId29"/>
    <p:sldId id="289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0B0"/>
    <a:srgbClr val="86CEE3"/>
    <a:srgbClr val="009EB3"/>
    <a:srgbClr val="ADD6B3"/>
    <a:srgbClr val="F9AE36"/>
    <a:srgbClr val="1C5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1725" autoAdjust="0"/>
  </p:normalViewPr>
  <p:slideViewPr>
    <p:cSldViewPr snapToGrid="0">
      <p:cViewPr varScale="1">
        <p:scale>
          <a:sx n="56" d="100"/>
          <a:sy n="56" d="100"/>
        </p:scale>
        <p:origin x="3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DB1E-67A1-48CC-8A19-71592431634D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8A606-62EE-41C1-8A64-D8515FE6D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8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cap.info/index.php?option=com_phocadownload&amp;view=category&amp;download=311:section-a-monitoring-reporting-verification-system&amp;id=40:national-performance-and-benefit-measurenment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4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90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8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3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6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Plenary</a:t>
            </a:r>
            <a:r>
              <a:rPr lang="en-GB" baseline="0" dirty="0"/>
              <a:t> discussion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PRESUMING SESSIONS ABOVE IN PARALLEL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Receive feedback in either plenary, working groups or carousel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40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in plenary or small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22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http://www.kccap.info/index.php?option=com_phocadownload&amp;view=category&amp;download=311:section-a-monitoring-reporting-verification-system&amp;id=40:national-performance-and-benefit-measurenment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91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MRV+ data flow and compliance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0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Uganda Performance M&amp;E Framework for the agriculture sector </a:t>
            </a:r>
            <a:r>
              <a:rPr lang="en-GB" dirty="0" smtClean="0">
                <a:solidFill>
                  <a:schemeClr val="tx1"/>
                </a:solidFill>
              </a:rPr>
              <a:t>NAP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6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953B-C807-4672-A2CB-B62740E2B2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555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Hard copy of this</a:t>
            </a:r>
            <a:r>
              <a:rPr lang="en-US" baseline="0" dirty="0"/>
              <a:t> slide can be distributed as it is difficult to read (source PM&amp;E Framework</a:t>
            </a:r>
            <a:r>
              <a:rPr lang="en-US" baseline="0" dirty="0" smtClean="0"/>
              <a:t>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74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8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4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35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Split participants into 3 groups – according to roles and interests </a:t>
            </a:r>
          </a:p>
          <a:p>
            <a:r>
              <a:rPr lang="en-GB" dirty="0"/>
              <a:t>1 hrs for each</a:t>
            </a:r>
            <a:r>
              <a:rPr lang="en-GB" baseline="0" dirty="0"/>
              <a:t> thematic discussion</a:t>
            </a:r>
            <a:endParaRPr lang="en-GB" dirty="0"/>
          </a:p>
          <a:p>
            <a:r>
              <a:rPr lang="en-GB" dirty="0"/>
              <a:t>Feedback to plenary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2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M&amp;E Framework f</a:t>
            </a:r>
            <a:r>
              <a:rPr lang="en-GB" dirty="0"/>
              <a:t>or NAP of the Agriculture Sector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NAP-Ag will be embedded in the existing Ministry of Agriculture Animal Industry and Fisheries M&amp;E framework.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7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3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8A606-62EE-41C1-8A64-D8515FE6D3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04547" y="471638"/>
            <a:ext cx="5669280" cy="2358189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rgbClr val="1C5F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4547" y="2897205"/>
            <a:ext cx="5669280" cy="113578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speaker/organization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6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8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73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62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009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39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009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11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ADD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342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ADD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2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7857" y="904784"/>
            <a:ext cx="8065970" cy="2040556"/>
          </a:xfrm>
        </p:spPr>
        <p:txBody>
          <a:bodyPr anchor="t">
            <a:noAutofit/>
          </a:bodyPr>
          <a:lstStyle>
            <a:lvl1pPr algn="l">
              <a:defRPr sz="4400" b="1" cap="all" spc="200" baseline="0">
                <a:solidFill>
                  <a:srgbClr val="1C5F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857" y="3214845"/>
            <a:ext cx="8065970" cy="952901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speaker/organization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811604" y="375381"/>
            <a:ext cx="8065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500" dirty="0">
                <a:solidFill>
                  <a:srgbClr val="1D60B0"/>
                </a:solidFill>
              </a:rPr>
              <a:t>Integrating Agriculture in National</a:t>
            </a:r>
            <a:r>
              <a:rPr lang="en-US" sz="1600" b="1" spc="500" baseline="0" dirty="0">
                <a:solidFill>
                  <a:srgbClr val="1D60B0"/>
                </a:solidFill>
              </a:rPr>
              <a:t> Adaptation Plans</a:t>
            </a:r>
            <a:endParaRPr lang="en-US" sz="1600" b="1" spc="500" dirty="0">
              <a:solidFill>
                <a:srgbClr val="1D6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61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131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61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647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9DC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42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9DC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25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E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966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E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E9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113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E9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29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1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8349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1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6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CE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5576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CE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417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9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04" y="1301360"/>
            <a:ext cx="9612971" cy="2852737"/>
          </a:xfrm>
        </p:spPr>
        <p:txBody>
          <a:bodyPr anchor="t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004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8700" y="2351708"/>
            <a:ext cx="1016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fao.org/in-action/naps </a:t>
            </a:r>
            <a:r>
              <a:rPr lang="en-US" sz="1600" b="1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|</a:t>
            </a:r>
            <a:r>
              <a:rPr lang="en-US" sz="1600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 adaptation-undp.org/naps-agriculture </a:t>
            </a:r>
            <a:r>
              <a:rPr lang="en-US" sz="1600" b="1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|</a:t>
            </a:r>
            <a:r>
              <a:rPr lang="en-US" sz="1600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 international-climate-initiative.com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463719" y="1516560"/>
            <a:ext cx="972702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b="1" dirty="0">
                <a:solidFill>
                  <a:srgbClr val="009E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en-US" sz="4400" b="1" baseline="0" dirty="0">
                <a:solidFill>
                  <a:srgbClr val="009E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You</a:t>
            </a:r>
            <a:endParaRPr lang="en-US" sz="4400" b="1" dirty="0">
              <a:solidFill>
                <a:srgbClr val="009EB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 userDrawn="1"/>
        </p:nvSpPr>
        <p:spPr>
          <a:xfrm>
            <a:off x="11508647" y="376"/>
            <a:ext cx="291926" cy="2171324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6" r:id="rId10"/>
    <p:sldLayoutId id="2147483657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58" r:id="rId32"/>
    <p:sldLayoutId id="2147483659" r:id="rId3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8: </a:t>
            </a:r>
            <a:r>
              <a:rPr lang="en-US" dirty="0" err="1" smtClean="0"/>
              <a:t>OperationalisING</a:t>
            </a:r>
            <a:r>
              <a:rPr lang="en-US" dirty="0" smtClean="0"/>
              <a:t> the </a:t>
            </a:r>
            <a:r>
              <a:rPr lang="en-US" dirty="0"/>
              <a:t>adaptation </a:t>
            </a:r>
            <a:r>
              <a:rPr lang="en-US" dirty="0" err="1"/>
              <a:t>m&amp;e</a:t>
            </a:r>
            <a:r>
              <a:rPr lang="en-US" dirty="0"/>
              <a:t> framework </a:t>
            </a:r>
          </a:p>
        </p:txBody>
      </p:sp>
    </p:spTree>
    <p:extLst>
      <p:ext uri="{BB962C8B-B14F-4D97-AF65-F5344CB8AC3E}">
        <p14:creationId xmlns:p14="http://schemas.microsoft.com/office/powerpoint/2010/main" val="304667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26E2C-D60C-4ED1-9D59-25C825F9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elements of the M&amp;E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F3E467-09CC-4D1A-B5AD-C8C53172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Financial and Human Resources</a:t>
            </a:r>
          </a:p>
          <a:p>
            <a:r>
              <a:rPr lang="en-GB" dirty="0"/>
              <a:t>Reporting and Communicating </a:t>
            </a:r>
          </a:p>
          <a:p>
            <a:r>
              <a:rPr lang="en-GB" dirty="0"/>
              <a:t> M&amp;E for adaptation decision-making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Presentation</a:t>
            </a:r>
            <a:r>
              <a:rPr lang="en-GB" dirty="0"/>
              <a:t>: Each of these elements will be presented in the following slides. </a:t>
            </a:r>
          </a:p>
          <a:p>
            <a:pPr marL="0" indent="0">
              <a:buNone/>
            </a:pPr>
            <a:r>
              <a:rPr lang="en-GB" b="1" dirty="0"/>
              <a:t>Exercise</a:t>
            </a:r>
            <a:r>
              <a:rPr lang="en-GB" dirty="0"/>
              <a:t>: After that, participants will be split into 3 groups (1) financial and human resources; 2) reporting and communicating; 3) decision-making), to discuss further in group and then feedback to plenary.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64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06D58-8FD2-4F23-8D24-B8D2AB0C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186" y="1301360"/>
            <a:ext cx="10116790" cy="2852737"/>
          </a:xfrm>
        </p:spPr>
        <p:txBody>
          <a:bodyPr>
            <a:normAutofit/>
          </a:bodyPr>
          <a:lstStyle/>
          <a:p>
            <a:r>
              <a:rPr lang="en-GB" dirty="0"/>
              <a:t>Financial and human resources </a:t>
            </a:r>
          </a:p>
        </p:txBody>
      </p:sp>
    </p:spTree>
    <p:extLst>
      <p:ext uri="{BB962C8B-B14F-4D97-AF65-F5344CB8AC3E}">
        <p14:creationId xmlns:p14="http://schemas.microsoft.com/office/powerpoint/2010/main" val="425734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7B481F-C113-417D-B2D9-B36EE477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and human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4A74-5019-4C87-A240-DBB2E800A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7347"/>
            <a:ext cx="9601200" cy="438005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Define the role of different institutions for doing M&amp;E of adaptation, especially in the agriculture sectors </a:t>
            </a:r>
          </a:p>
          <a:p>
            <a:pPr lvl="1"/>
            <a:r>
              <a:rPr lang="en-GB" dirty="0"/>
              <a:t>Incl. role of different Ministries, departments, partners such as research institutes</a:t>
            </a:r>
          </a:p>
          <a:p>
            <a:pPr lvl="1"/>
            <a:r>
              <a:rPr lang="en-GB" dirty="0"/>
              <a:t>Review results of e.g. capacity assessments </a:t>
            </a:r>
          </a:p>
          <a:p>
            <a:r>
              <a:rPr lang="en-GB" dirty="0"/>
              <a:t>Decide on a lead institution</a:t>
            </a:r>
          </a:p>
          <a:p>
            <a:r>
              <a:rPr lang="en-GB" dirty="0"/>
              <a:t>Define what human resources are needed for:</a:t>
            </a:r>
          </a:p>
          <a:p>
            <a:pPr lvl="1"/>
            <a:r>
              <a:rPr lang="en-GB" dirty="0"/>
              <a:t>Producing and  gathering data</a:t>
            </a:r>
          </a:p>
          <a:p>
            <a:pPr lvl="1"/>
            <a:r>
              <a:rPr lang="en-GB" dirty="0"/>
              <a:t>Analysing and processing data </a:t>
            </a:r>
          </a:p>
          <a:p>
            <a:pPr lvl="1"/>
            <a:r>
              <a:rPr lang="en-GB" dirty="0"/>
              <a:t>Packaging, reporting and disseminating results </a:t>
            </a:r>
          </a:p>
          <a:p>
            <a:pPr lvl="1"/>
            <a:r>
              <a:rPr lang="en-GB" dirty="0"/>
              <a:t>Using results for decision-making </a:t>
            </a:r>
          </a:p>
          <a:p>
            <a:r>
              <a:rPr lang="en-GB" dirty="0"/>
              <a:t>Define a budget for the above activities and identify sources of finance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70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A206-E4AE-4250-A632-CA8EBC09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222504"/>
            <a:ext cx="11636081" cy="1485900"/>
          </a:xfrm>
        </p:spPr>
        <p:txBody>
          <a:bodyPr>
            <a:noAutofit/>
          </a:bodyPr>
          <a:lstStyle/>
          <a:p>
            <a:r>
              <a:rPr lang="en-GB" sz="3600" dirty="0"/>
              <a:t>Example of human resources and implementation arrangements of Uganda Performance M&amp;E Framework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73" y="1621537"/>
            <a:ext cx="8530915" cy="51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1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1" y="109728"/>
            <a:ext cx="9676426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63866"/>
            <a:ext cx="8839200" cy="65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6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E8AC3-5DF8-41A3-9289-49A9CA69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685800"/>
            <a:ext cx="10702977" cy="14859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Exercise group </a:t>
            </a:r>
            <a:r>
              <a:rPr lang="en-GB" dirty="0"/>
              <a:t>1.</a:t>
            </a:r>
            <a:r>
              <a:rPr lang="en-GB" b="1" dirty="0"/>
              <a:t> </a:t>
            </a:r>
            <a:r>
              <a:rPr lang="en-GB" dirty="0"/>
              <a:t>Financial and human resources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8053D-4B60-4C6B-A2CF-DE2E4BFF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41" y="2171700"/>
            <a:ext cx="10380689" cy="420349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Which Ministries, units and departments work on M&amp;E of adaptation? On M&amp;E of agriculture? What is the level of capacity?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How many staff are needed, what are their responsibilities and linkages?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What are the financial resources available and needed to deliver a functioning M&amp;E framework?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How can the involvement of other relevant Ministries, units and departments be ensured? What level of coordination is required to operationalize the M&amp;E framework?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What capacity is there to carry out gender-sensitive M&amp;E?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216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4C077-5F28-4014-8CF8-E00890F3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Reporting and communicating </a:t>
            </a:r>
          </a:p>
        </p:txBody>
      </p:sp>
    </p:spTree>
    <p:extLst>
      <p:ext uri="{BB962C8B-B14F-4D97-AF65-F5344CB8AC3E}">
        <p14:creationId xmlns:p14="http://schemas.microsoft.com/office/powerpoint/2010/main" val="225544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352729-CAE7-46AB-864C-DD70B0B1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and communicating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0D088-E585-4EFF-B9EC-FFBDAA24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66" y="1626243"/>
            <a:ext cx="10153934" cy="4610784"/>
          </a:xfrm>
        </p:spPr>
        <p:txBody>
          <a:bodyPr/>
          <a:lstStyle/>
          <a:p>
            <a:r>
              <a:rPr lang="en-GB" sz="2200" dirty="0"/>
              <a:t>Define how M&amp;E results will be presented</a:t>
            </a:r>
          </a:p>
          <a:p>
            <a:r>
              <a:rPr lang="en-GB" sz="2200" dirty="0"/>
              <a:t>Define the frequency and timing of presenting results</a:t>
            </a:r>
          </a:p>
          <a:p>
            <a:r>
              <a:rPr lang="en-GB" sz="2200" dirty="0"/>
              <a:t>Define target audience and users </a:t>
            </a:r>
          </a:p>
          <a:p>
            <a:r>
              <a:rPr lang="en-GB" sz="2200" dirty="0"/>
              <a:t>Some reporting examples: </a:t>
            </a:r>
          </a:p>
          <a:p>
            <a:pPr lvl="1"/>
            <a:r>
              <a:rPr lang="en-GB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National development reporting;</a:t>
            </a:r>
          </a:p>
          <a:p>
            <a:pPr lvl="1"/>
            <a:r>
              <a:rPr lang="en-GB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Annual adaptation or climate change progress reports</a:t>
            </a:r>
          </a:p>
          <a:p>
            <a:pPr lvl="1"/>
            <a:r>
              <a:rPr lang="en-GB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International reporting, e.g. NDCs and National Communications</a:t>
            </a:r>
          </a:p>
          <a:p>
            <a:r>
              <a:rPr lang="en-GB" sz="2200" dirty="0"/>
              <a:t>Identify dissemination and advocacy tools, e.g. reports, workshops, events, media</a:t>
            </a:r>
          </a:p>
          <a:p>
            <a:r>
              <a:rPr lang="en-GB" sz="2200" dirty="0"/>
              <a:t>Define a set of targeted key messages, recommendations and lessons learned </a:t>
            </a:r>
          </a:p>
          <a:p>
            <a:pPr lvl="1"/>
            <a:endParaRPr lang="en-GB" sz="1800" dirty="0">
              <a:latin typeface="+mn-lt"/>
              <a:cs typeface="Calibri" panose="020F0502020204030204" pitchFamily="34" charset="0"/>
            </a:endParaRPr>
          </a:p>
          <a:p>
            <a:pPr marL="530352" lvl="1" indent="0">
              <a:buNone/>
            </a:pPr>
            <a:endParaRPr lang="en-GB" sz="18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8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6C7C0-5424-467F-BFEB-06870B61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685800"/>
            <a:ext cx="10628026" cy="10755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Exercise group </a:t>
            </a:r>
            <a:r>
              <a:rPr lang="en-GB" dirty="0"/>
              <a:t>2.  Reporting and communicating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C21775-2E5B-41D5-BC4A-4DCB5A78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8" y="2243267"/>
            <a:ext cx="10710472" cy="3625271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Are evaluations planned (e.g. mid-term evaluations) and if so when?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How will the results of agriculture and adaptation M&amp;E be presented? In what format/s?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How frequently?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Who will disseminate results? How and to whom (incl. at local, sectoral, national and international levels)?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Will they feed into national or international reporting? E.g. annual sectoral reports, adaptation reports to the UNFCCC, NAP or NDC </a:t>
            </a:r>
            <a:r>
              <a:rPr lang="en-GB" sz="2400" dirty="0" smtClean="0"/>
              <a:t>reports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235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90D43-6147-495D-A47B-9765CA18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68927-1F34-4BBD-9BB8-5D343477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Decision-makers provide feedback and approve outline of adaptation M&amp;E Framework with proposed indicators </a:t>
            </a:r>
          </a:p>
          <a:p>
            <a:pPr lvl="0"/>
            <a:r>
              <a:rPr lang="en-GB" sz="2400" dirty="0"/>
              <a:t>Identify a budgeted M&amp;E workplan for next steps, with roles and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39492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7EC2F-8E91-433F-BE73-2297A3BF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M&amp;E for adaptation decision-making </a:t>
            </a:r>
          </a:p>
        </p:txBody>
      </p:sp>
    </p:spTree>
    <p:extLst>
      <p:ext uri="{BB962C8B-B14F-4D97-AF65-F5344CB8AC3E}">
        <p14:creationId xmlns:p14="http://schemas.microsoft.com/office/powerpoint/2010/main" val="147840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E8EAD-E1E0-4E0E-BAA1-02290F97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96" y="453788"/>
            <a:ext cx="9601200" cy="815454"/>
          </a:xfrm>
        </p:spPr>
        <p:txBody>
          <a:bodyPr/>
          <a:lstStyle/>
          <a:p>
            <a:r>
              <a:rPr lang="en-GB" dirty="0"/>
              <a:t>M&amp;E for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79B542-CF13-4372-8E75-5BA0FABF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01" y="1522071"/>
            <a:ext cx="10372299" cy="4865081"/>
          </a:xfrm>
        </p:spPr>
        <p:txBody>
          <a:bodyPr/>
          <a:lstStyle/>
          <a:p>
            <a:r>
              <a:rPr lang="en-GB" dirty="0"/>
              <a:t>M&amp;E results should be used to inform national, sectoral and, where relevant, local level planning on adaptation </a:t>
            </a:r>
          </a:p>
          <a:p>
            <a:r>
              <a:rPr lang="en-GB" dirty="0"/>
              <a:t>Results could feed into e.g.: </a:t>
            </a:r>
          </a:p>
          <a:p>
            <a:pPr lvl="1"/>
            <a:r>
              <a:rPr lang="en-GB" dirty="0"/>
              <a:t>National planning processes e.g. around National Development Plans or adaptation planning such as NAPs</a:t>
            </a:r>
          </a:p>
          <a:p>
            <a:pPr lvl="1"/>
            <a:r>
              <a:rPr lang="en-GB" dirty="0"/>
              <a:t>Sectoral planning and budgeting at Ministry level</a:t>
            </a:r>
          </a:p>
          <a:p>
            <a:pPr lvl="1"/>
            <a:r>
              <a:rPr lang="en-GB" dirty="0"/>
              <a:t>Local Development Plans </a:t>
            </a:r>
          </a:p>
          <a:p>
            <a:pPr lvl="1"/>
            <a:r>
              <a:rPr lang="en-GB" dirty="0"/>
              <a:t>International processes e.g. around SDGs </a:t>
            </a:r>
          </a:p>
          <a:p>
            <a:r>
              <a:rPr lang="en-GB" dirty="0"/>
              <a:t>M&amp;E results can support iterative adaptation planning and e.g. revision of policies, plans and programmes </a:t>
            </a:r>
          </a:p>
          <a:p>
            <a:r>
              <a:rPr lang="en-GB" dirty="0"/>
              <a:t>M&amp;E results can help inform prioritisation processes and investment decisions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36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1DB15F-A9D6-4630-9411-981F005B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8" y="685800"/>
            <a:ext cx="11040256" cy="1485900"/>
          </a:xfrm>
        </p:spPr>
        <p:txBody>
          <a:bodyPr/>
          <a:lstStyle/>
          <a:p>
            <a:r>
              <a:rPr lang="en-GB" dirty="0" smtClean="0"/>
              <a:t>Exercise group </a:t>
            </a:r>
            <a:r>
              <a:rPr lang="en-GB" dirty="0"/>
              <a:t>3. M&amp;E for adaptation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612F8F-569D-4E68-AE3E-68B5C554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48525"/>
            <a:ext cx="10463134" cy="415102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How will M&amp;E results feed into planning and decision-making cycles? E.g. in terms of national development planning, NAP processes, agriculture sector planning processes etc. 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Is there a process in place for revising adaptation plans, policies and programmes based on M&amp;E results?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Can M&amp;E results help prioritise future adaptation investments? If so, how?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4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AACC8-1FE4-4662-990C-7FEE6C83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Conclusion: way forward</a:t>
            </a:r>
          </a:p>
        </p:txBody>
      </p:sp>
    </p:spTree>
    <p:extLst>
      <p:ext uri="{BB962C8B-B14F-4D97-AF65-F5344CB8AC3E}">
        <p14:creationId xmlns:p14="http://schemas.microsoft.com/office/powerpoint/2010/main" val="260975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32687-8951-4C41-82F9-22CBA51B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5BD24-C1D7-42EB-B76A-4ABBD1BBB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Parallel group exercises provide feedback and receive inputs to M&amp;E Plan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18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A206-E4AE-4250-A632-CA8EBC09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6CF8B7-A0AE-4770-B062-0896D0C4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Next steps </a:t>
            </a:r>
          </a:p>
          <a:p>
            <a:r>
              <a:rPr lang="en-GB" sz="3200" dirty="0"/>
              <a:t>Roles and responsibilities </a:t>
            </a:r>
          </a:p>
          <a:p>
            <a:r>
              <a:rPr lang="en-GB" sz="3200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629640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A206-E4AE-4250-A632-CA8EBC09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85928"/>
            <a:ext cx="3803904" cy="2849880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Example: roles and responsibilities for reporting lines of MRV+ system Kenya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222" y="185928"/>
            <a:ext cx="82677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7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A206-E4AE-4250-A632-CA8EBC09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46888"/>
            <a:ext cx="3273552" cy="1485900"/>
          </a:xfrm>
        </p:spPr>
        <p:txBody>
          <a:bodyPr>
            <a:noAutofit/>
          </a:bodyPr>
          <a:lstStyle/>
          <a:p>
            <a:r>
              <a:rPr lang="en-US" sz="3800" dirty="0"/>
              <a:t>Legal &amp; regulatory framework </a:t>
            </a:r>
            <a:r>
              <a:rPr lang="en-GB" sz="3800" dirty="0"/>
              <a:t>MRV+ </a:t>
            </a:r>
            <a:br>
              <a:rPr lang="en-GB" sz="3800" dirty="0"/>
            </a:br>
            <a:r>
              <a:rPr lang="en-GB" sz="3800" dirty="0"/>
              <a:t>system </a:t>
            </a:r>
            <a:br>
              <a:rPr lang="en-GB" sz="3800" dirty="0"/>
            </a:br>
            <a:r>
              <a:rPr lang="en-GB" sz="3800" dirty="0"/>
              <a:t>Kenya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31" y="433958"/>
            <a:ext cx="9299817" cy="57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5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46" y="218303"/>
            <a:ext cx="11576908" cy="6981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Implementation arrangements Uganda M&amp;E Framework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6182"/>
              </p:ext>
            </p:extLst>
          </p:nvPr>
        </p:nvGraphicFramePr>
        <p:xfrm>
          <a:off x="259492" y="1104559"/>
          <a:ext cx="11368216" cy="5236933"/>
        </p:xfrm>
        <a:graphic>
          <a:graphicData uri="http://schemas.openxmlformats.org/drawingml/2006/table">
            <a:tbl>
              <a:tblPr firstRow="1" firstCol="1" bandRow="1"/>
              <a:tblGrid>
                <a:gridCol w="2897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6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43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Level/Institution and detail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to build the Systems for M&amp;E at each level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Desired Outcome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Government ministries: MAAIF and MWE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implementation, Coordination of NAPs implementation, Resource mobilization. Extension services,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Prioritize, Plan and budget for adaptation in the agriculture sector at central government level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Embed the M&amp;E framework within the Agriculture sector strategic plan M&amp;E.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Taking into account some of the indicators into the Management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Information System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under the Ministry of Water and Environment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69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MoLHUD, MTIC,  MoFPED, MoLG, NPA, OPM, MoGLSD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Participate to the Climate Change Taskforce and contribute to  implementation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 the gender-based indicators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0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NARO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and development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 the Climate Smart Agriculture aspects within the NARO reporting framework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0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Governments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and Sub-County Local Councils and Technical Departments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adaptation in the agriculture sector at LGs, report outcomes to the National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Planning Authorities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7" marR="47667" marT="0" marB="0">
                    <a:lnL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3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7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315097"/>
            <a:ext cx="3128962" cy="6981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Coordination and role assignment to key actors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104775"/>
            <a:ext cx="89916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3E7F9-57E3-4CD6-850F-1A8937D1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8D56-7948-488E-A6C5-4A64D4EE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have we done so far? </a:t>
            </a:r>
          </a:p>
          <a:p>
            <a:r>
              <a:rPr lang="en-GB" sz="2400" dirty="0"/>
              <a:t>What is an M&amp;E plan and why do it? </a:t>
            </a:r>
          </a:p>
          <a:p>
            <a:r>
              <a:rPr lang="en-GB" sz="2400" dirty="0"/>
              <a:t>Financial and human resources</a:t>
            </a:r>
          </a:p>
          <a:p>
            <a:r>
              <a:rPr lang="en-GB" sz="2400" dirty="0"/>
              <a:t>Reporting and communicating </a:t>
            </a:r>
          </a:p>
          <a:p>
            <a:r>
              <a:rPr lang="en-GB" sz="2400" dirty="0"/>
              <a:t>M&amp;E for adaptation decision-making  </a:t>
            </a:r>
          </a:p>
        </p:txBody>
      </p:sp>
    </p:spTree>
    <p:extLst>
      <p:ext uri="{BB962C8B-B14F-4D97-AF65-F5344CB8AC3E}">
        <p14:creationId xmlns:p14="http://schemas.microsoft.com/office/powerpoint/2010/main" val="123296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31CE1-4765-4A97-B614-1D5E963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366185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9C7C2-37B1-4B07-99AF-CF77AD8A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Designing an M&amp;E framework and plan for adaptation in the agriculture sectors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FF61A55-65AB-4CF4-B09A-61D17A97BD1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24115" y="2330245"/>
          <a:ext cx="10404987" cy="4361147"/>
        </p:xfrm>
        <a:graphic>
          <a:graphicData uri="http://schemas.openxmlformats.org/drawingml/2006/table">
            <a:tbl>
              <a:tblPr firstRow="1" firstCol="1" bandRow="1"/>
              <a:tblGrid>
                <a:gridCol w="1728724">
                  <a:extLst>
                    <a:ext uri="{9D8B030D-6E8A-4147-A177-3AD203B41FA5}">
                      <a16:colId xmlns="" xmlns:a16="http://schemas.microsoft.com/office/drawing/2014/main" val="3971055440"/>
                    </a:ext>
                  </a:extLst>
                </a:gridCol>
                <a:gridCol w="8676263">
                  <a:extLst>
                    <a:ext uri="{9D8B030D-6E8A-4147-A177-3AD203B41FA5}">
                      <a16:colId xmlns="" xmlns:a16="http://schemas.microsoft.com/office/drawing/2014/main" val="2999236630"/>
                    </a:ext>
                  </a:extLst>
                </a:gridCol>
              </a:tblGrid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1.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Understanding the policy context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9603372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2.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Developing a shared understanding of the adaptation challenge, goals and the theory of change behind integrating adaptation in the agriculture sector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0063029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3.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Defining the purpose and focus of the M&amp;E framework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6913782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4.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Developing an M&amp;E Framework for adaptation in the agriculture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1709850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5.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Identifying indicators to track adaptation in the agriculture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4611672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6.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Identifying the sources and type of data and information required for each indicator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995709"/>
                  </a:ext>
                </a:extLst>
              </a:tr>
              <a:tr h="839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7.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Operationalising M&amp;E for decision-making on adaptation in the agriculture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901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23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D17B3-16D4-49D3-9FD0-C557D981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so far? </a:t>
            </a:r>
          </a:p>
        </p:txBody>
      </p:sp>
    </p:spTree>
    <p:extLst>
      <p:ext uri="{BB962C8B-B14F-4D97-AF65-F5344CB8AC3E}">
        <p14:creationId xmlns:p14="http://schemas.microsoft.com/office/powerpoint/2010/main" val="101769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40313D-3552-44E6-8B49-BAABFAB93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Understood the policy context</a:t>
            </a:r>
          </a:p>
          <a:p>
            <a:r>
              <a:rPr lang="en-GB" dirty="0"/>
              <a:t>Developed an adaptation goal or Theory of Change </a:t>
            </a:r>
          </a:p>
          <a:p>
            <a:r>
              <a:rPr lang="en-GB" dirty="0"/>
              <a:t>Defined the purpose and focus of our M&amp;E Framework </a:t>
            </a:r>
          </a:p>
          <a:p>
            <a:r>
              <a:rPr lang="en-GB" dirty="0"/>
              <a:t>Identified indicators to track adaptation in the agriculture sectors</a:t>
            </a:r>
          </a:p>
          <a:p>
            <a:r>
              <a:rPr lang="en-GB" dirty="0"/>
              <a:t>Identified type and sources of data needed to track adaptation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…..now we need to </a:t>
            </a:r>
            <a:r>
              <a:rPr lang="en-GB" b="1" u="sng" dirty="0">
                <a:solidFill>
                  <a:srgbClr val="FF0000"/>
                </a:solidFill>
              </a:rPr>
              <a:t>operationalise</a:t>
            </a:r>
            <a:r>
              <a:rPr lang="en-GB" b="1" dirty="0">
                <a:solidFill>
                  <a:srgbClr val="FF0000"/>
                </a:solidFill>
              </a:rPr>
              <a:t> all of the above! 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274851F-2EFF-455F-96A8-9DB6EFAE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so far? </a:t>
            </a:r>
          </a:p>
        </p:txBody>
      </p:sp>
    </p:spTree>
    <p:extLst>
      <p:ext uri="{BB962C8B-B14F-4D97-AF65-F5344CB8AC3E}">
        <p14:creationId xmlns:p14="http://schemas.microsoft.com/office/powerpoint/2010/main" val="942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E5E703-5364-4CEC-9D01-C46B3D44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Present the M&amp;E framework developed to date – electronic and handout format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53404E-943A-4DC7-845C-BA7646B3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0" y="2285999"/>
            <a:ext cx="10304060" cy="407385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50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3F0BF-1C96-4922-A27A-A63EF2C9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M&amp;E plan? </a:t>
            </a:r>
          </a:p>
        </p:txBody>
      </p:sp>
    </p:spTree>
    <p:extLst>
      <p:ext uri="{BB962C8B-B14F-4D97-AF65-F5344CB8AC3E}">
        <p14:creationId xmlns:p14="http://schemas.microsoft.com/office/powerpoint/2010/main" val="391147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2B0F63-5EC0-471A-98D0-069215A4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M&amp;E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EE4DFC-DE4C-48F9-8A4F-DE592B70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30" y="1780429"/>
            <a:ext cx="10174406" cy="4702258"/>
          </a:xfrm>
        </p:spPr>
        <p:txBody>
          <a:bodyPr>
            <a:normAutofit/>
          </a:bodyPr>
          <a:lstStyle/>
          <a:p>
            <a:r>
              <a:rPr lang="en-GB" sz="2400" dirty="0"/>
              <a:t>A management tool for M&amp;E</a:t>
            </a:r>
          </a:p>
          <a:p>
            <a:r>
              <a:rPr lang="en-GB" sz="2400" dirty="0"/>
              <a:t>“Owned” by lead agency/department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Specifies what measures are needed to do M&amp;E: </a:t>
            </a:r>
          </a:p>
          <a:p>
            <a:pPr lvl="1"/>
            <a:r>
              <a:rPr lang="en-GB" sz="2400" dirty="0">
                <a:solidFill>
                  <a:srgbClr val="0070C0"/>
                </a:solidFill>
              </a:rPr>
              <a:t>What indicators, targets and milestones will be measured, when, how and by whom </a:t>
            </a:r>
          </a:p>
          <a:p>
            <a:pPr lvl="1"/>
            <a:r>
              <a:rPr lang="en-GB" sz="2400" dirty="0">
                <a:solidFill>
                  <a:srgbClr val="0070C0"/>
                </a:solidFill>
              </a:rPr>
              <a:t>What scale data will be gathered at</a:t>
            </a:r>
          </a:p>
          <a:p>
            <a:r>
              <a:rPr lang="en-GB" sz="2400" dirty="0">
                <a:solidFill>
                  <a:schemeClr val="tx1"/>
                </a:solidFill>
              </a:rPr>
              <a:t>Identifies needed financial and human resources – budgets activities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How to report and communicate information</a:t>
            </a:r>
          </a:p>
          <a:p>
            <a:r>
              <a:rPr lang="en-GB" sz="2400" dirty="0">
                <a:solidFill>
                  <a:schemeClr val="tx1"/>
                </a:solidFill>
              </a:rPr>
              <a:t>How to use information for adaptation decision-making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4887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NAPs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Ps_PPT_Template_2017.potx" id="{A0BC2A82-5C72-4484-BB14-FE3DD9304893}" vid="{9667F961-9509-45AA-A053-1296BEDB32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NAPs_PPT_Template_2017</Template>
  <TotalTime>1515</TotalTime>
  <Words>1241</Words>
  <Application>Microsoft Office PowerPoint</Application>
  <PresentationFormat>Widescreen</PresentationFormat>
  <Paragraphs>174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Cordia New</vt:lpstr>
      <vt:lpstr>Franklin Gothic Book</vt:lpstr>
      <vt:lpstr>Segoe UI</vt:lpstr>
      <vt:lpstr>Segoe UI Light</vt:lpstr>
      <vt:lpstr>Segoe UI Semilight</vt:lpstr>
      <vt:lpstr>Times New Roman</vt:lpstr>
      <vt:lpstr>Crop</vt:lpstr>
      <vt:lpstr>MODULE 8: OperationalisING the adaptation m&amp;e framework </vt:lpstr>
      <vt:lpstr>Objectives</vt:lpstr>
      <vt:lpstr>Overview </vt:lpstr>
      <vt:lpstr>Designing an M&amp;E framework and plan for adaptation in the agriculture sectors </vt:lpstr>
      <vt:lpstr>What have we done so far? </vt:lpstr>
      <vt:lpstr>What have we done so far? </vt:lpstr>
      <vt:lpstr>Present the M&amp;E framework developed to date – electronic and handout format </vt:lpstr>
      <vt:lpstr>What is an M&amp;E plan? </vt:lpstr>
      <vt:lpstr>M&amp;E Plan </vt:lpstr>
      <vt:lpstr>Key elements of the M&amp;E Plan </vt:lpstr>
      <vt:lpstr>Financial and human resources </vt:lpstr>
      <vt:lpstr>Financial and human resources </vt:lpstr>
      <vt:lpstr>Example of human resources and implementation arrangements of Uganda Performance M&amp;E Framework</vt:lpstr>
      <vt:lpstr>PowerPoint Presentation</vt:lpstr>
      <vt:lpstr>PowerPoint Presentation</vt:lpstr>
      <vt:lpstr>Exercise group 1. Financial and human resources  </vt:lpstr>
      <vt:lpstr>Reporting and communicating </vt:lpstr>
      <vt:lpstr>Reporting and communicating </vt:lpstr>
      <vt:lpstr>Exercise group 2.  Reporting and communicating </vt:lpstr>
      <vt:lpstr>M&amp;E for adaptation decision-making </vt:lpstr>
      <vt:lpstr>M&amp;E for decision-making</vt:lpstr>
      <vt:lpstr>Exercise group 3. M&amp;E for adaptation decision-making</vt:lpstr>
      <vt:lpstr>Conclusion: way forward</vt:lpstr>
      <vt:lpstr>Feedback </vt:lpstr>
      <vt:lpstr>Way forward </vt:lpstr>
      <vt:lpstr>Example: roles and responsibilities for reporting lines of MRV+ system Kenya</vt:lpstr>
      <vt:lpstr>Legal &amp; regulatory framework MRV+  system  Kenya </vt:lpstr>
      <vt:lpstr>Implementation arrangements Uganda M&amp;E Framework</vt:lpstr>
      <vt:lpstr>Coordination and role assignment to key actors</vt:lpstr>
      <vt:lpstr>Summary of the session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7: Operationalisation of the adaptation m&amp;e framework</dc:title>
  <dc:creator>HP</dc:creator>
  <cp:lastModifiedBy>DiStefano, Elisa (CBC)</cp:lastModifiedBy>
  <cp:revision>51</cp:revision>
  <dcterms:created xsi:type="dcterms:W3CDTF">2018-02-15T05:08:46Z</dcterms:created>
  <dcterms:modified xsi:type="dcterms:W3CDTF">2019-12-19T15:17:10Z</dcterms:modified>
</cp:coreProperties>
</file>