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48" r:id="rId5"/>
  </p:sldMasterIdLst>
  <p:notesMasterIdLst>
    <p:notesMasterId r:id="rId16"/>
  </p:notesMasterIdLst>
  <p:handoutMasterIdLst>
    <p:handoutMasterId r:id="rId17"/>
  </p:handoutMasterIdLst>
  <p:sldIdLst>
    <p:sldId id="1176" r:id="rId6"/>
    <p:sldId id="1172" r:id="rId7"/>
    <p:sldId id="347" r:id="rId8"/>
    <p:sldId id="1174" r:id="rId9"/>
    <p:sldId id="1170" r:id="rId10"/>
    <p:sldId id="1173" r:id="rId11"/>
    <p:sldId id="1148" r:id="rId12"/>
    <p:sldId id="1175" r:id="rId13"/>
    <p:sldId id="351" r:id="rId14"/>
    <p:sldId id="113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Lc289m98e2nu1rZwxn8RQ==" hashData="jl31I+FZfeL3Da0RWjDsWJ2KAcjcNQYNNNRC5PJm8VIGc75Z01xRsS7AMK0y6Q/BGsMylPB72fPI5Y8B5FFi7w=="/>
  <p:extLst>
    <p:ext uri="{521415D9-36F7-43E2-AB2F-B90AF26B5E84}">
      <p14:sectionLst xmlns:p14="http://schemas.microsoft.com/office/powerpoint/2010/main">
        <p14:section name="Default Section" id="{11CCF6DA-B22F-41C8-A8F9-12F8976358A8}">
          <p14:sldIdLst>
            <p14:sldId id="1176"/>
            <p14:sldId id="1172"/>
            <p14:sldId id="347"/>
            <p14:sldId id="1174"/>
            <p14:sldId id="1170"/>
            <p14:sldId id="1173"/>
            <p14:sldId id="1148"/>
            <p14:sldId id="1175"/>
            <p14:sldId id="351"/>
            <p14:sldId id="1136"/>
          </p14:sldIdLst>
        </p14:section>
        <p14:section name="Optional slides" id="{F77DD20A-294C-4820-A456-FBB54679F20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FC606-07E9-E5D7-5F58-7EFAC47AB5CC}" name="Nelson, Sibyl (CBCD)" initials="N(" userId="S::sibyl.nelson_fao.org#ext#@undp.onmicrosoft.com::1284340c-e0d3-4af4-8ae3-fe96d5ab2ad7" providerId="AD"/>
  <p188:author id="{95FB232F-FB66-FF88-4D2E-C3A6D0AFAFC1}" name="Rohini Kohli" initials="RK" userId="S::rohini.kohli@undp.org::32082b08-df3d-4c87-a1ec-159101cfce96" providerId="AD"/>
  <p188:author id="{8A62139F-62D0-1441-879F-534BAEB1E820}" name="Sadya Ndoko" initials="SN" userId="S::sadya.ndoko@undp.org::b0a927d6-fec5-4f48-8701-9275e22fb815" providerId="AD"/>
  <p188:author id="{223C57A1-EC79-B4FE-B7E4-75E0CF118BF4}" name="Nelson, Sibyl (OCBD)" initials="NS(" userId="Nelson, Sibyl (OCB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797979"/>
    <a:srgbClr val="1481EC"/>
    <a:srgbClr val="4C4C4C"/>
    <a:srgbClr val="CCFF33"/>
    <a:srgbClr val="FFCC66"/>
    <a:srgbClr val="0095CE"/>
    <a:srgbClr val="1EA6C7"/>
    <a:srgbClr val="8ED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81231" autoAdjust="0"/>
  </p:normalViewPr>
  <p:slideViewPr>
    <p:cSldViewPr snapToGrid="0">
      <p:cViewPr varScale="1">
        <p:scale>
          <a:sx n="90" d="100"/>
          <a:sy n="90" d="100"/>
        </p:scale>
        <p:origin x="1160" y="-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adahia Pérez" userId="996dcbaf38086599" providerId="LiveId" clId="{7597B463-B477-46F8-9F33-798907BB2CF5}"/>
    <pc:docChg chg="modSld">
      <pc:chgData name="Maria Cadahia Pérez" userId="996dcbaf38086599" providerId="LiveId" clId="{7597B463-B477-46F8-9F33-798907BB2CF5}" dt="2022-06-23T13:05:10.667" v="25" actId="20577"/>
      <pc:docMkLst>
        <pc:docMk/>
      </pc:docMkLst>
      <pc:sldChg chg="modNotesTx">
        <pc:chgData name="Maria Cadahia Pérez" userId="996dcbaf38086599" providerId="LiveId" clId="{7597B463-B477-46F8-9F33-798907BB2CF5}" dt="2022-06-23T13:05:10.667" v="25" actId="20577"/>
        <pc:sldMkLst>
          <pc:docMk/>
          <pc:sldMk cId="1854699716" sldId="1172"/>
        </pc:sldMkLst>
      </pc:sldChg>
      <pc:sldChg chg="modSp mod">
        <pc:chgData name="Maria Cadahia Pérez" userId="996dcbaf38086599" providerId="LiveId" clId="{7597B463-B477-46F8-9F33-798907BB2CF5}" dt="2022-06-23T13:03:26.294" v="18" actId="1037"/>
        <pc:sldMkLst>
          <pc:docMk/>
          <pc:sldMk cId="504490679" sldId="1173"/>
        </pc:sldMkLst>
        <pc:picChg chg="mod">
          <ac:chgData name="Maria Cadahia Pérez" userId="996dcbaf38086599" providerId="LiveId" clId="{7597B463-B477-46F8-9F33-798907BB2CF5}" dt="2022-06-23T13:03:26.294" v="18" actId="1037"/>
          <ac:picMkLst>
            <pc:docMk/>
            <pc:sldMk cId="504490679" sldId="1173"/>
            <ac:picMk id="4" creationId="{4543F66A-3D7E-C6B9-D2CD-1E82901E3CB2}"/>
          </ac:picMkLst>
        </pc:picChg>
      </pc:sld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Surface>
          <cx:spPr>
            <a:noFill/>
          </cx:spPr>
        </cx:plotSurface>
      </cx:plotAreaRegion>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30000"/>
          </a:schemeClr>
        </a:solidFill>
        <a:round/>
      </a:ln>
    </cs:spPr>
  </cs:gridlineMajor>
  <cs:gridlineMinor>
    <cs:lnRef idx="0"/>
    <cs:fillRef idx="0"/>
    <cs:effectRef idx="0"/>
    <cs:fontRef idx="minor">
      <a:schemeClr val="lt1"/>
    </cs:fontRef>
    <cs:spPr>
      <a:ln>
        <a:solidFill>
          <a:schemeClr val="lt1">
            <a:lumMod val="95000"/>
            <a:alpha val="3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94BDB-D5DD-49AA-9AE6-EB50FEE06E9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de-DE"/>
        </a:p>
      </dgm:t>
    </dgm:pt>
    <dgm:pt modelId="{533E7C1E-4CC5-42C5-A8D3-7C2604488E18}">
      <dgm:prSet phldrT="[Text]" custT="1"/>
      <dgm:spPr/>
      <dgm:t>
        <a:bodyPr/>
        <a:lstStyle/>
        <a:p>
          <a:r>
            <a:rPr lang="de-DE" sz="2200"/>
            <a:t>Résultat 1</a:t>
          </a:r>
        </a:p>
      </dgm:t>
    </dgm:pt>
    <dgm:pt modelId="{79AD131C-DFFC-44FB-82D5-694CFA9B8ECA}" type="parTrans" cxnId="{7FC8094A-9FC6-4CFF-9DE6-5F71EFA50B38}">
      <dgm:prSet/>
      <dgm:spPr/>
      <dgm:t>
        <a:bodyPr/>
        <a:lstStyle/>
        <a:p>
          <a:endParaRPr lang="de-DE"/>
        </a:p>
      </dgm:t>
    </dgm:pt>
    <dgm:pt modelId="{680992B8-3522-4527-8B3F-DE789C2339F6}" type="sibTrans" cxnId="{7FC8094A-9FC6-4CFF-9DE6-5F71EFA50B38}">
      <dgm:prSet/>
      <dgm:spPr/>
      <dgm:t>
        <a:bodyPr/>
        <a:lstStyle/>
        <a:p>
          <a:endParaRPr lang="de-DE"/>
        </a:p>
      </dgm:t>
    </dgm:pt>
    <dgm:pt modelId="{ECA090A7-B2A8-4323-BB9B-EBAD2B15C304}">
      <dgm:prSet phldrT="[Text]"/>
      <dgm:spPr/>
      <dgm:t>
        <a:bodyPr/>
        <a:lstStyle/>
        <a:p>
          <a:pPr rtl="0"/>
          <a:r>
            <a:rPr lang="de-DE" b="1" err="1">
              <a:solidFill>
                <a:schemeClr val="bg1"/>
              </a:solidFill>
              <a:latin typeface="Arial" panose="020B0604020202020204"/>
            </a:rPr>
            <a:t> Promotion de </a:t>
          </a:r>
          <a:r>
            <a:rPr lang="de-DE" b="0" err="1">
              <a:solidFill>
                <a:schemeClr val="bg1"/>
              </a:solidFill>
            </a:rPr>
            <a:t>l'</a:t>
          </a:r>
          <a:r>
            <a:rPr lang="de-DE" b="1" err="1">
              <a:solidFill>
                <a:schemeClr val="bg1"/>
              </a:solidFill>
            </a:rPr>
            <a:t>approche de </a:t>
          </a:r>
          <a:r>
            <a:rPr lang="de-DE" b="0" err="1">
              <a:solidFill>
                <a:schemeClr val="bg1"/>
              </a:solidFill>
            </a:rPr>
            <a:t>SCALA </a:t>
          </a:r>
          <a:r>
            <a:rPr lang="de-DE" b="1" err="1">
              <a:solidFill>
                <a:schemeClr val="bg1"/>
              </a:solidFill>
            </a:rPr>
            <a:t>en matière de pensée systémique </a:t>
          </a:r>
          <a:r>
            <a:rPr lang="de-DE" b="0">
              <a:solidFill>
                <a:schemeClr val="bg1"/>
              </a:solidFill>
            </a:rPr>
            <a:t>et de </a:t>
          </a:r>
          <a:r>
            <a:rPr lang="de-DE" b="0" err="1">
              <a:solidFill>
                <a:schemeClr val="bg1"/>
              </a:solidFill>
              <a:latin typeface="Arial" panose="020B0604020202020204"/>
            </a:rPr>
            <a:t>changement </a:t>
          </a:r>
          <a:r>
            <a:rPr lang="de-DE" b="0">
              <a:solidFill>
                <a:schemeClr val="bg1"/>
              </a:solidFill>
            </a:rPr>
            <a:t>au niveau du système </a:t>
          </a:r>
          <a:r>
            <a:rPr lang="de-DE" b="0">
              <a:solidFill>
                <a:schemeClr val="bg1"/>
              </a:solidFill>
              <a:latin typeface="Arial" panose="020B0604020202020204"/>
            </a:rPr>
            <a:t>dans </a:t>
          </a:r>
          <a:r>
            <a:rPr lang="de-DE" b="0" err="1">
              <a:solidFill>
                <a:schemeClr val="bg1"/>
              </a:solidFill>
              <a:latin typeface="Arial" panose="020B0604020202020204"/>
            </a:rPr>
            <a:t>divers forums</a:t>
          </a:r>
          <a:r>
            <a:rPr lang="de-DE" b="0">
              <a:solidFill>
                <a:schemeClr val="bg1"/>
              </a:solidFill>
              <a:latin typeface="Arial" panose="020B0604020202020204"/>
            </a:rPr>
            <a:t>, </a:t>
          </a:r>
          <a:r>
            <a:rPr lang="de-DE" b="0" err="1">
              <a:solidFill>
                <a:schemeClr val="bg1"/>
              </a:solidFill>
              <a:latin typeface="Arial" panose="020B0604020202020204"/>
            </a:rPr>
            <a:t>notamment par la </a:t>
          </a:r>
          <a:r>
            <a:rPr lang="de-DE" b="0">
              <a:solidFill>
                <a:schemeClr val="bg1"/>
              </a:solidFill>
              <a:latin typeface="Arial" panose="020B0604020202020204"/>
            </a:rPr>
            <a:t>publication </a:t>
          </a:r>
          <a:r>
            <a:rPr lang="de-DE" b="0" err="1">
              <a:solidFill>
                <a:schemeClr val="bg1"/>
              </a:solidFill>
              <a:latin typeface="Arial" panose="020B0604020202020204"/>
            </a:rPr>
            <a:t>d'un </a:t>
          </a:r>
          <a:r>
            <a:rPr lang="de-DE" b="1" err="1">
              <a:solidFill>
                <a:schemeClr val="bg1"/>
              </a:solidFill>
              <a:latin typeface="Arial" panose="020B0604020202020204"/>
            </a:rPr>
            <a:t>outil adapté à la </a:t>
          </a:r>
          <a:r>
            <a:rPr lang="de-DE" b="1">
              <a:solidFill>
                <a:schemeClr val="bg1"/>
              </a:solidFill>
              <a:latin typeface="Arial" panose="020B0604020202020204"/>
            </a:rPr>
            <a:t>RCA et d'une </a:t>
          </a:r>
          <a:r>
            <a:rPr lang="de-DE" b="1" err="1">
              <a:solidFill>
                <a:schemeClr val="bg1"/>
              </a:solidFill>
              <a:latin typeface="Arial" panose="020B0604020202020204"/>
            </a:rPr>
            <a:t>étude de cas.</a:t>
          </a:r>
          <a:endParaRPr lang="de-DE" b="1">
            <a:solidFill>
              <a:schemeClr val="bg1"/>
            </a:solidFill>
            <a:latin typeface="Arial" panose="020B0604020202020204"/>
          </a:endParaRPr>
        </a:p>
      </dgm:t>
    </dgm:pt>
    <dgm:pt modelId="{8E01E348-903B-47A9-9EC4-85FCD6F499F9}" type="parTrans" cxnId="{C19FE4C1-3305-4320-A71C-289025E7F93A}">
      <dgm:prSet/>
      <dgm:spPr/>
      <dgm:t>
        <a:bodyPr/>
        <a:lstStyle/>
        <a:p>
          <a:endParaRPr lang="de-DE"/>
        </a:p>
      </dgm:t>
    </dgm:pt>
    <dgm:pt modelId="{43013E5D-2CD0-4947-B354-710A3EE740C2}" type="sibTrans" cxnId="{C19FE4C1-3305-4320-A71C-289025E7F93A}">
      <dgm:prSet/>
      <dgm:spPr/>
      <dgm:t>
        <a:bodyPr/>
        <a:lstStyle/>
        <a:p>
          <a:endParaRPr lang="de-DE"/>
        </a:p>
      </dgm:t>
    </dgm:pt>
    <dgm:pt modelId="{8389C6FB-20C7-44EC-A09A-FC6FB71D8C5D}">
      <dgm:prSet phldrT="[Text]" custT="1"/>
      <dgm:spPr/>
      <dgm:t>
        <a:bodyPr/>
        <a:lstStyle/>
        <a:p>
          <a:pPr rtl="0"/>
          <a:r>
            <a:rPr lang="de-DE" sz="2400"/>
            <a:t>Résultat 2</a:t>
          </a:r>
          <a:endParaRPr lang="de-DE" sz="2400" b="0">
            <a:latin typeface="Arial" panose="020B0604020202020204"/>
          </a:endParaRPr>
        </a:p>
      </dgm:t>
    </dgm:pt>
    <dgm:pt modelId="{5A03E170-AF1F-4723-B36B-791915EC95F1}" type="parTrans" cxnId="{8A780CF9-E9F8-44F8-B6F7-D61D883D7D24}">
      <dgm:prSet/>
      <dgm:spPr/>
      <dgm:t>
        <a:bodyPr/>
        <a:lstStyle/>
        <a:p>
          <a:endParaRPr lang="de-DE"/>
        </a:p>
      </dgm:t>
    </dgm:pt>
    <dgm:pt modelId="{5205C282-83D1-4380-B9F3-6EE6B5633788}" type="sibTrans" cxnId="{8A780CF9-E9F8-44F8-B6F7-D61D883D7D24}">
      <dgm:prSet/>
      <dgm:spPr/>
      <dgm:t>
        <a:bodyPr/>
        <a:lstStyle/>
        <a:p>
          <a:endParaRPr lang="de-DE"/>
        </a:p>
      </dgm:t>
    </dgm:pt>
    <dgm:pt modelId="{401F8F1D-FAA7-4433-8D9A-117DCF0A3006}">
      <dgm:prSet phldrT="[Text]" phldr="0"/>
      <dgm:spPr/>
      <dgm:t>
        <a:bodyPr/>
        <a:lstStyle/>
        <a:p>
          <a:pPr rtl="0"/>
          <a:r>
            <a:rPr lang="de-DE" b="0" err="1">
              <a:latin typeface="Arial" panose="020B0604020202020204"/>
            </a:rPr>
            <a:t>Encouragement de la </a:t>
          </a:r>
          <a:r>
            <a:rPr lang="de-DE" b="1" err="1">
              <a:latin typeface="Arial" panose="020B0604020202020204"/>
            </a:rPr>
            <a:t>collaboration </a:t>
          </a:r>
          <a:r>
            <a:rPr lang="de-DE" b="0" err="1">
              <a:latin typeface="Arial" panose="020B0604020202020204"/>
            </a:rPr>
            <a:t>avec les réseaux d'égalité des sexes </a:t>
          </a:r>
          <a:r>
            <a:rPr lang="de-DE" b="0">
              <a:latin typeface="Arial" panose="020B0604020202020204"/>
            </a:rPr>
            <a:t>et d'</a:t>
          </a:r>
          <a:r>
            <a:rPr lang="de-DE" b="0" err="1">
              <a:latin typeface="Arial" panose="020B0604020202020204"/>
            </a:rPr>
            <a:t>autres </a:t>
          </a:r>
          <a:r>
            <a:rPr lang="de-DE" b="0">
              <a:latin typeface="Arial" panose="020B0604020202020204"/>
            </a:rPr>
            <a:t>initiatives et </a:t>
          </a:r>
          <a:r>
            <a:rPr lang="de-DE" b="0" err="1">
              <a:latin typeface="Arial" panose="020B0604020202020204"/>
            </a:rPr>
            <a:t>partenaires </a:t>
          </a:r>
          <a:r>
            <a:rPr lang="de-DE" b="0">
              <a:latin typeface="Arial" panose="020B0604020202020204"/>
            </a:rPr>
            <a:t>pertinents aux niveaux </a:t>
          </a:r>
          <a:r>
            <a:rPr lang="de-DE" b="0" err="1">
              <a:latin typeface="Arial" panose="020B0604020202020204"/>
            </a:rPr>
            <a:t>national</a:t>
          </a:r>
          <a:r>
            <a:rPr lang="de-DE" b="0">
              <a:latin typeface="Arial" panose="020B0604020202020204"/>
            </a:rPr>
            <a:t>, régional et </a:t>
          </a:r>
          <a:r>
            <a:rPr lang="de-DE" b="0" err="1">
              <a:latin typeface="Arial" panose="020B0604020202020204"/>
            </a:rPr>
            <a:t>mondial </a:t>
          </a:r>
          <a:r>
            <a:rPr lang="de-DE" b="1">
              <a:latin typeface="Arial" panose="020B0604020202020204"/>
            </a:rPr>
            <a:t>pour accroître l'impact du programme. </a:t>
          </a:r>
          <a:endParaRPr lang="de-DE" b="1"/>
        </a:p>
      </dgm:t>
    </dgm:pt>
    <dgm:pt modelId="{2581241F-F5EF-404F-9530-0D5616008880}" type="parTrans" cxnId="{D66CAF67-EF84-4C22-B101-DA019714ECF5}">
      <dgm:prSet/>
      <dgm:spPr/>
      <dgm:t>
        <a:bodyPr/>
        <a:lstStyle/>
        <a:p>
          <a:endParaRPr lang="de-DE"/>
        </a:p>
      </dgm:t>
    </dgm:pt>
    <dgm:pt modelId="{3F16282D-F297-4A08-9F08-846E95B3233E}" type="sibTrans" cxnId="{D66CAF67-EF84-4C22-B101-DA019714ECF5}">
      <dgm:prSet/>
      <dgm:spPr/>
      <dgm:t>
        <a:bodyPr/>
        <a:lstStyle/>
        <a:p>
          <a:endParaRPr lang="de-DE"/>
        </a:p>
      </dgm:t>
    </dgm:pt>
    <dgm:pt modelId="{844EC20E-D6B6-460C-9AD0-DA5205185334}">
      <dgm:prSet phldrT="[Text]"/>
      <dgm:spPr/>
      <dgm:t>
        <a:bodyPr/>
        <a:lstStyle/>
        <a:p>
          <a:pPr rtl="0"/>
          <a:r>
            <a:rPr lang="de-DE" b="1" err="1">
              <a:latin typeface="Arial" panose="020B0604020202020204"/>
            </a:rPr>
            <a:t> Promotion de l'approche </a:t>
          </a:r>
          <a:r>
            <a:rPr lang="de-DE">
              <a:latin typeface="Arial" panose="020B0604020202020204"/>
            </a:rPr>
            <a:t> SCALA </a:t>
          </a:r>
          <a:r>
            <a:rPr lang="de-DE" b="1">
              <a:latin typeface="Arial" panose="020B0604020202020204"/>
            </a:rPr>
            <a:t>PSE </a:t>
          </a:r>
          <a:r>
            <a:rPr lang="de-DE">
              <a:latin typeface="Arial" panose="020B0604020202020204"/>
            </a:rPr>
            <a:t>dans les </a:t>
          </a:r>
          <a:r>
            <a:rPr lang="de-DE" err="1">
              <a:latin typeface="Arial" panose="020B0604020202020204"/>
            </a:rPr>
            <a:t>forums </a:t>
          </a:r>
          <a:r>
            <a:rPr lang="de-DE">
              <a:latin typeface="Arial" panose="020B0604020202020204"/>
            </a:rPr>
            <a:t>régionaux et mondiaux</a:t>
          </a:r>
          <a:endParaRPr lang="de-DE"/>
        </a:p>
      </dgm:t>
    </dgm:pt>
    <dgm:pt modelId="{01111227-9DA0-44DA-9FF5-E5EF2C35F551}" type="parTrans" cxnId="{1F6A043F-AA74-47F6-9515-ED030E6A5F23}">
      <dgm:prSet/>
      <dgm:spPr/>
      <dgm:t>
        <a:bodyPr/>
        <a:lstStyle/>
        <a:p>
          <a:endParaRPr lang="de-DE"/>
        </a:p>
      </dgm:t>
    </dgm:pt>
    <dgm:pt modelId="{CF245741-71CA-4396-A17F-38D17E36493B}" type="sibTrans" cxnId="{1F6A043F-AA74-47F6-9515-ED030E6A5F23}">
      <dgm:prSet/>
      <dgm:spPr/>
      <dgm:t>
        <a:bodyPr/>
        <a:lstStyle/>
        <a:p>
          <a:endParaRPr lang="de-DE"/>
        </a:p>
      </dgm:t>
    </dgm:pt>
    <dgm:pt modelId="{569F713A-0BD3-41BF-A745-C24AC4DEF9C4}">
      <dgm:prSet phldrT="[Text]" phldr="0"/>
      <dgm:spPr/>
      <dgm:t>
        <a:bodyPr/>
        <a:lstStyle/>
        <a:p>
          <a:pPr rtl="0"/>
          <a:r>
            <a:rPr lang="de-DE" b="0" err="1">
              <a:latin typeface="Arial" panose="020B0604020202020204"/>
            </a:rPr>
            <a:t>Soutien du travail des </a:t>
          </a:r>
          <a:r>
            <a:rPr lang="de-DE" b="0">
              <a:latin typeface="Arial" panose="020B0604020202020204"/>
            </a:rPr>
            <a:t>pays SCALA sur l'ESP, </a:t>
          </a:r>
          <a:r>
            <a:rPr lang="de-DE" b="0" err="1">
              <a:latin typeface="Arial" panose="020B0604020202020204"/>
            </a:rPr>
            <a:t>y compris la cartographie de l'</a:t>
          </a:r>
          <a:r>
            <a:rPr lang="de-DE" b="0">
              <a:latin typeface="Arial" panose="020B0604020202020204"/>
            </a:rPr>
            <a:t>ESP et le </a:t>
          </a:r>
          <a:r>
            <a:rPr lang="de-DE" b="0" err="1">
              <a:latin typeface="Arial" panose="020B0604020202020204"/>
            </a:rPr>
            <a:t>renforcement des capacités</a:t>
          </a:r>
          <a:r>
            <a:rPr lang="de-DE" b="0">
              <a:latin typeface="Arial" panose="020B0604020202020204"/>
            </a:rPr>
            <a:t>, et </a:t>
          </a:r>
          <a:r>
            <a:rPr lang="de-DE" b="0" err="1">
              <a:latin typeface="Arial" panose="020B0604020202020204"/>
            </a:rPr>
            <a:t>saisie </a:t>
          </a:r>
          <a:r>
            <a:rPr lang="de-DE" b="0">
              <a:latin typeface="Arial" panose="020B0604020202020204"/>
            </a:rPr>
            <a:t>et </a:t>
          </a:r>
          <a:r>
            <a:rPr lang="de-DE" b="0" err="1">
              <a:latin typeface="Arial" panose="020B0604020202020204"/>
            </a:rPr>
            <a:t>partage des </a:t>
          </a:r>
          <a:r>
            <a:rPr lang="de-DE" b="1">
              <a:latin typeface="Arial" panose="020B0604020202020204"/>
            </a:rPr>
            <a:t>premiers </a:t>
          </a:r>
          <a:r>
            <a:rPr lang="de-DE" b="1" err="1">
              <a:latin typeface="Arial" panose="020B0604020202020204"/>
            </a:rPr>
            <a:t>enseignements.</a:t>
          </a:r>
          <a:endParaRPr lang="de-DE" b="0"/>
        </a:p>
      </dgm:t>
    </dgm:pt>
    <dgm:pt modelId="{DADB6574-1A30-4E99-86DF-7D7BFD08F10C}" type="parTrans" cxnId="{3F459F34-518F-4177-AC32-04854413278F}">
      <dgm:prSet/>
      <dgm:spPr/>
      <dgm:t>
        <a:bodyPr/>
        <a:lstStyle/>
        <a:p>
          <a:endParaRPr lang="de-DE"/>
        </a:p>
      </dgm:t>
    </dgm:pt>
    <dgm:pt modelId="{C69F3AC4-6A75-48B0-8AF2-336739260841}" type="sibTrans" cxnId="{3F459F34-518F-4177-AC32-04854413278F}">
      <dgm:prSet/>
      <dgm:spPr/>
      <dgm:t>
        <a:bodyPr/>
        <a:lstStyle/>
        <a:p>
          <a:endParaRPr lang="de-DE"/>
        </a:p>
      </dgm:t>
    </dgm:pt>
    <dgm:pt modelId="{42B4B870-6358-4694-8BE8-277B014F0F6E}">
      <dgm:prSet phldrT="[Text]" phldr="0"/>
      <dgm:spPr/>
      <dgm:t>
        <a:bodyPr/>
        <a:lstStyle/>
        <a:p>
          <a:pPr rtl="0"/>
          <a:r>
            <a:rPr lang="de-DE" b="1" dirty="0">
              <a:latin typeface="Arial" panose="020B0604020202020204"/>
            </a:rPr>
            <a:t>Soutien à 5 PMA (autres que les pays SCALA) </a:t>
          </a:r>
          <a:r>
            <a:rPr lang="de-DE" b="0" dirty="0">
              <a:latin typeface="Arial" panose="020B0604020202020204"/>
            </a:rPr>
            <a:t>déployé par le biais de la Facilité PSE </a:t>
          </a:r>
          <a:endParaRPr lang="de-DE" b="0" dirty="0"/>
        </a:p>
      </dgm:t>
    </dgm:pt>
    <dgm:pt modelId="{70DA4AEF-6CA3-4E72-9513-7DAA535B3F35}" type="parTrans" cxnId="{BA7F298F-3C95-4FCF-B194-686FB255C58A}">
      <dgm:prSet/>
      <dgm:spPr/>
      <dgm:t>
        <a:bodyPr/>
        <a:lstStyle/>
        <a:p>
          <a:endParaRPr lang="de-DE"/>
        </a:p>
      </dgm:t>
    </dgm:pt>
    <dgm:pt modelId="{8EFBC4E8-2F06-4D40-8B33-0B61996FF53A}" type="sibTrans" cxnId="{BA7F298F-3C95-4FCF-B194-686FB255C58A}">
      <dgm:prSet/>
      <dgm:spPr/>
      <dgm:t>
        <a:bodyPr/>
        <a:lstStyle/>
        <a:p>
          <a:endParaRPr lang="de-DE"/>
        </a:p>
      </dgm:t>
    </dgm:pt>
    <dgm:pt modelId="{47E3B2B5-B035-4784-B8A0-1733B453EE9B}">
      <dgm:prSet phldr="0"/>
      <dgm:spPr/>
      <dgm:t>
        <a:bodyPr/>
        <a:lstStyle/>
        <a:p>
          <a:pPr rtl="0"/>
          <a:r>
            <a:rPr lang="de-DE" b="0" err="1">
              <a:latin typeface="Arial" panose="020B0604020202020204"/>
            </a:rPr>
            <a:t> Amplification du </a:t>
          </a:r>
          <a:r>
            <a:rPr lang="de-DE" b="1" err="1">
              <a:latin typeface="Arial" panose="020B0604020202020204"/>
            </a:rPr>
            <a:t>plaidoyer </a:t>
          </a:r>
          <a:r>
            <a:rPr lang="de-DE" b="0" err="1">
              <a:latin typeface="Arial" panose="020B0604020202020204"/>
            </a:rPr>
            <a:t>pour la </a:t>
          </a:r>
          <a:r>
            <a:rPr lang="de-DE" b="0" err="1"/>
            <a:t>prise en compte du </a:t>
          </a:r>
          <a:r>
            <a:rPr lang="de-DE" b="1">
              <a:latin typeface="Arial" panose="020B0604020202020204"/>
            </a:rPr>
            <a:t>genre et de l'</a:t>
          </a:r>
          <a:r>
            <a:rPr lang="de-DE" b="1" err="1">
              <a:latin typeface="Arial" panose="020B0604020202020204"/>
            </a:rPr>
            <a:t>inclusion </a:t>
          </a:r>
          <a:r>
            <a:rPr lang="de-DE" b="1">
              <a:latin typeface="Arial" panose="020B0604020202020204"/>
            </a:rPr>
            <a:t>sociale </a:t>
          </a:r>
          <a:r>
            <a:rPr lang="de-DE" b="0">
              <a:latin typeface="Arial" panose="020B0604020202020204"/>
            </a:rPr>
            <a:t>dans la mise en œuvre des NDC/PAN. </a:t>
          </a:r>
          <a:endParaRPr lang="de-DE" b="0"/>
        </a:p>
      </dgm:t>
    </dgm:pt>
    <dgm:pt modelId="{BA79E631-5751-46F9-B249-9C4B7774AD9F}" type="parTrans" cxnId="{F3C86EDE-AC76-40D6-BEA1-5F8E9B754CAF}">
      <dgm:prSet/>
      <dgm:spPr/>
      <dgm:t>
        <a:bodyPr/>
        <a:lstStyle/>
        <a:p>
          <a:endParaRPr lang="de-DE"/>
        </a:p>
      </dgm:t>
    </dgm:pt>
    <dgm:pt modelId="{600C3531-CB4F-4B68-BAC2-1802E59E627B}" type="sibTrans" cxnId="{F3C86EDE-AC76-40D6-BEA1-5F8E9B754CAF}">
      <dgm:prSet/>
      <dgm:spPr/>
      <dgm:t>
        <a:bodyPr/>
        <a:lstStyle/>
        <a:p>
          <a:endParaRPr lang="de-DE"/>
        </a:p>
      </dgm:t>
    </dgm:pt>
    <dgm:pt modelId="{20758D1A-01CE-4205-BED7-42FA4D4239C3}">
      <dgm:prSet phldr="0"/>
      <dgm:spPr/>
      <dgm:t>
        <a:bodyPr/>
        <a:lstStyle/>
        <a:p>
          <a:pPr rtl="0"/>
          <a:r>
            <a:rPr lang="de-DE" b="0" err="1">
              <a:latin typeface="Arial" panose="020B0604020202020204"/>
            </a:rPr>
            <a:t>Renforcement de la collaboration avec le </a:t>
          </a:r>
          <a:r>
            <a:rPr lang="de-DE" b="1">
              <a:latin typeface="Arial" panose="020B0604020202020204"/>
            </a:rPr>
            <a:t>Partenariat NDC, Climate </a:t>
          </a:r>
          <a:r>
            <a:rPr lang="de-DE" b="1" err="1">
              <a:latin typeface="Arial" panose="020B0604020202020204"/>
            </a:rPr>
            <a:t>Promise </a:t>
          </a:r>
          <a:r>
            <a:rPr lang="de-DE" b="0">
              <a:latin typeface="Arial" panose="020B0604020202020204"/>
            </a:rPr>
            <a:t>et d'</a:t>
          </a:r>
          <a:r>
            <a:rPr lang="de-DE" b="0" err="1">
              <a:latin typeface="Arial" panose="020B0604020202020204"/>
            </a:rPr>
            <a:t>autres partenaires.</a:t>
          </a:r>
          <a:endParaRPr lang="de-DE" b="0">
            <a:latin typeface="Arial" panose="020B0604020202020204"/>
          </a:endParaRPr>
        </a:p>
      </dgm:t>
    </dgm:pt>
    <dgm:pt modelId="{CFBAA08A-46F6-4B27-B6AB-27845E694C7F}" type="parTrans" cxnId="{044A4919-FE25-42C2-8D6C-5525027ADAF7}">
      <dgm:prSet/>
      <dgm:spPr/>
      <dgm:t>
        <a:bodyPr/>
        <a:lstStyle/>
        <a:p>
          <a:endParaRPr lang="de-DE"/>
        </a:p>
      </dgm:t>
    </dgm:pt>
    <dgm:pt modelId="{72732337-AC37-4C24-9AC9-ACA10A54EC1C}" type="sibTrans" cxnId="{044A4919-FE25-42C2-8D6C-5525027ADAF7}">
      <dgm:prSet/>
      <dgm:spPr/>
      <dgm:t>
        <a:bodyPr/>
        <a:lstStyle/>
        <a:p>
          <a:endParaRPr lang="de-DE"/>
        </a:p>
      </dgm:t>
    </dgm:pt>
    <dgm:pt modelId="{C6137BBB-5873-484D-9C17-2CD439275814}">
      <dgm:prSet phldr="0"/>
      <dgm:spPr/>
      <dgm:t>
        <a:bodyPr/>
        <a:lstStyle/>
        <a:p>
          <a:pPr rtl="0"/>
          <a:r>
            <a:rPr lang="de-DE" b="0" dirty="0">
              <a:solidFill>
                <a:schemeClr val="bg1"/>
              </a:solidFill>
              <a:latin typeface="Arial" panose="020B0604020202020204"/>
            </a:rPr>
            <a:t>Évaluations au niveau du système achevées ou très avancées dans la plupart des pays</a:t>
          </a:r>
          <a:br>
            <a:rPr lang="de-DE" b="1" dirty="0">
              <a:solidFill>
                <a:schemeClr val="bg1"/>
              </a:solidFill>
            </a:rPr>
          </a:br>
          <a:r>
            <a:rPr lang="de-DE" b="1" dirty="0">
              <a:solidFill>
                <a:schemeClr val="bg1"/>
              </a:solidFill>
              <a:latin typeface="Arial" panose="020B0604020202020204"/>
            </a:rPr>
            <a:t> </a:t>
          </a:r>
          <a:endParaRPr lang="en-GB" dirty="0">
            <a:solidFill>
              <a:schemeClr val="bg1"/>
            </a:solidFill>
          </a:endParaRPr>
        </a:p>
      </dgm:t>
    </dgm:pt>
    <dgm:pt modelId="{ADD049C4-E7E7-4E16-8177-EF9AACAD2257}" type="parTrans" cxnId="{B0CDEA6F-F828-4B75-91C6-DFAC80C47AB7}">
      <dgm:prSet/>
      <dgm:spPr/>
      <dgm:t>
        <a:bodyPr/>
        <a:lstStyle/>
        <a:p>
          <a:endParaRPr lang="de-DE"/>
        </a:p>
      </dgm:t>
    </dgm:pt>
    <dgm:pt modelId="{BE49317C-2CD7-467E-955A-8FD9932B3A80}" type="sibTrans" cxnId="{B0CDEA6F-F828-4B75-91C6-DFAC80C47AB7}">
      <dgm:prSet/>
      <dgm:spPr/>
      <dgm:t>
        <a:bodyPr/>
        <a:lstStyle/>
        <a:p>
          <a:endParaRPr lang="de-DE"/>
        </a:p>
      </dgm:t>
    </dgm:pt>
    <dgm:pt modelId="{6B6305E3-7288-4AC3-9975-E32119455185}">
      <dgm:prSet phldr="0"/>
      <dgm:spPr/>
      <dgm:t>
        <a:bodyPr/>
        <a:lstStyle/>
        <a:p>
          <a:pPr rtl="0"/>
          <a:r>
            <a:rPr lang="de-DE" sz="2400"/>
            <a:t> Résultat 3</a:t>
          </a:r>
          <a:endParaRPr lang="en-GB">
            <a:latin typeface="Arial" panose="020B0604020202020204"/>
          </a:endParaRPr>
        </a:p>
      </dgm:t>
    </dgm:pt>
    <dgm:pt modelId="{CD213687-C567-44E6-B19F-AF9FF1946263}" type="parTrans" cxnId="{902B2754-9D14-4D7E-ADAF-778FC385630A}">
      <dgm:prSet/>
      <dgm:spPr/>
      <dgm:t>
        <a:bodyPr/>
        <a:lstStyle/>
        <a:p>
          <a:endParaRPr lang="de-DE"/>
        </a:p>
      </dgm:t>
    </dgm:pt>
    <dgm:pt modelId="{F1B19B43-FD73-4371-8188-60992673760B}" type="sibTrans" cxnId="{902B2754-9D14-4D7E-ADAF-778FC385630A}">
      <dgm:prSet/>
      <dgm:spPr/>
      <dgm:t>
        <a:bodyPr/>
        <a:lstStyle/>
        <a:p>
          <a:endParaRPr lang="de-DE"/>
        </a:p>
      </dgm:t>
    </dgm:pt>
    <dgm:pt modelId="{C75C0070-B124-46AC-B637-8989305FFB85}">
      <dgm:prSet phldr="0"/>
      <dgm:spPr/>
      <dgm:t>
        <a:bodyPr/>
        <a:lstStyle/>
        <a:p>
          <a:pPr rtl="0"/>
          <a:r>
            <a:rPr lang="en-GB" b="0"/>
            <a:t>Plate-forme d'</a:t>
          </a:r>
          <a:r>
            <a:rPr lang="en-GB" b="1"/>
            <a:t>échange Sud-Sud </a:t>
          </a:r>
          <a:r>
            <a:rPr lang="en-GB" b="0"/>
            <a:t>d'expériences fournies et d'enseignements tirés.</a:t>
          </a:r>
          <a:endParaRPr lang="de-DE" b="0">
            <a:latin typeface="Arial" panose="020B0604020202020204"/>
          </a:endParaRPr>
        </a:p>
      </dgm:t>
    </dgm:pt>
    <dgm:pt modelId="{FC355A03-13BA-4DF5-85B8-14E9F3976810}" type="parTrans" cxnId="{23999A9F-CE6A-4B8B-9CFC-2C2990D1B5BE}">
      <dgm:prSet/>
      <dgm:spPr/>
      <dgm:t>
        <a:bodyPr/>
        <a:lstStyle/>
        <a:p>
          <a:endParaRPr lang="de-DE"/>
        </a:p>
      </dgm:t>
    </dgm:pt>
    <dgm:pt modelId="{297F1D2B-8A41-4E2E-A378-E8E08EA7DDBF}" type="sibTrans" cxnId="{23999A9F-CE6A-4B8B-9CFC-2C2990D1B5BE}">
      <dgm:prSet/>
      <dgm:spPr/>
      <dgm:t>
        <a:bodyPr/>
        <a:lstStyle/>
        <a:p>
          <a:endParaRPr lang="de-DE"/>
        </a:p>
      </dgm:t>
    </dgm:pt>
    <dgm:pt modelId="{7823E55B-E335-4B1E-87DE-EBE56EA09A76}" type="pres">
      <dgm:prSet presAssocID="{6CD94BDB-D5DD-49AA-9AE6-EB50FEE06E9B}" presName="linearFlow" presStyleCnt="0">
        <dgm:presLayoutVars>
          <dgm:dir/>
          <dgm:animLvl val="lvl"/>
          <dgm:resizeHandles val="exact"/>
        </dgm:presLayoutVars>
      </dgm:prSet>
      <dgm:spPr/>
    </dgm:pt>
    <dgm:pt modelId="{5421D1C0-C3E2-4865-8063-3C3ABA8D7CEE}" type="pres">
      <dgm:prSet presAssocID="{533E7C1E-4CC5-42C5-A8D3-7C2604488E18}" presName="composite" presStyleCnt="0"/>
      <dgm:spPr/>
    </dgm:pt>
    <dgm:pt modelId="{7E119C5F-D947-4D61-9D58-6FF9008C9032}" type="pres">
      <dgm:prSet presAssocID="{533E7C1E-4CC5-42C5-A8D3-7C2604488E18}" presName="parentText" presStyleLbl="alignNode1" presStyleIdx="0" presStyleCnt="3">
        <dgm:presLayoutVars>
          <dgm:chMax val="1"/>
          <dgm:bulletEnabled val="1"/>
        </dgm:presLayoutVars>
      </dgm:prSet>
      <dgm:spPr/>
    </dgm:pt>
    <dgm:pt modelId="{36A94B20-034A-475C-9D1A-192FBC2E4060}" type="pres">
      <dgm:prSet presAssocID="{533E7C1E-4CC5-42C5-A8D3-7C2604488E18}" presName="descendantText" presStyleLbl="alignAcc1" presStyleIdx="0" presStyleCnt="3">
        <dgm:presLayoutVars>
          <dgm:bulletEnabled val="1"/>
        </dgm:presLayoutVars>
      </dgm:prSet>
      <dgm:spPr/>
    </dgm:pt>
    <dgm:pt modelId="{9285F1B0-CBA6-4E47-849F-29C2030CE981}" type="pres">
      <dgm:prSet presAssocID="{680992B8-3522-4527-8B3F-DE789C2339F6}" presName="sp" presStyleCnt="0"/>
      <dgm:spPr/>
    </dgm:pt>
    <dgm:pt modelId="{4988F1AC-3808-442F-BA17-536F0D11D475}" type="pres">
      <dgm:prSet presAssocID="{8389C6FB-20C7-44EC-A09A-FC6FB71D8C5D}" presName="composite" presStyleCnt="0"/>
      <dgm:spPr/>
    </dgm:pt>
    <dgm:pt modelId="{6C4742CA-3179-467F-84F4-79FB525ADA56}" type="pres">
      <dgm:prSet presAssocID="{8389C6FB-20C7-44EC-A09A-FC6FB71D8C5D}" presName="parentText" presStyleLbl="alignNode1" presStyleIdx="1" presStyleCnt="3">
        <dgm:presLayoutVars>
          <dgm:chMax val="1"/>
          <dgm:bulletEnabled val="1"/>
        </dgm:presLayoutVars>
      </dgm:prSet>
      <dgm:spPr/>
    </dgm:pt>
    <dgm:pt modelId="{7CFAEF3A-8436-47E8-808C-1A10C8E99394}" type="pres">
      <dgm:prSet presAssocID="{8389C6FB-20C7-44EC-A09A-FC6FB71D8C5D}" presName="descendantText" presStyleLbl="alignAcc1" presStyleIdx="1" presStyleCnt="3">
        <dgm:presLayoutVars>
          <dgm:bulletEnabled val="1"/>
        </dgm:presLayoutVars>
      </dgm:prSet>
      <dgm:spPr/>
    </dgm:pt>
    <dgm:pt modelId="{AF279276-155E-48CD-B65E-F01850E485B9}" type="pres">
      <dgm:prSet presAssocID="{5205C282-83D1-4380-B9F3-6EE6B5633788}" presName="sp" presStyleCnt="0"/>
      <dgm:spPr/>
    </dgm:pt>
    <dgm:pt modelId="{77F6CBE8-4F4B-4DA1-A4AB-2F99D2AA514B}" type="pres">
      <dgm:prSet presAssocID="{6B6305E3-7288-4AC3-9975-E32119455185}" presName="composite" presStyleCnt="0"/>
      <dgm:spPr/>
    </dgm:pt>
    <dgm:pt modelId="{9E8191BD-4371-43B5-942C-C274ACDAA82D}" type="pres">
      <dgm:prSet presAssocID="{6B6305E3-7288-4AC3-9975-E32119455185}" presName="parentText" presStyleLbl="alignNode1" presStyleIdx="2" presStyleCnt="3">
        <dgm:presLayoutVars>
          <dgm:chMax val="1"/>
          <dgm:bulletEnabled val="1"/>
        </dgm:presLayoutVars>
      </dgm:prSet>
      <dgm:spPr/>
    </dgm:pt>
    <dgm:pt modelId="{3DA55A6E-5F5E-4529-8D98-FD3BF01AA35C}" type="pres">
      <dgm:prSet presAssocID="{6B6305E3-7288-4AC3-9975-E32119455185}" presName="descendantText" presStyleLbl="alignAcc1" presStyleIdx="2" presStyleCnt="3">
        <dgm:presLayoutVars>
          <dgm:bulletEnabled val="1"/>
        </dgm:presLayoutVars>
      </dgm:prSet>
      <dgm:spPr/>
    </dgm:pt>
  </dgm:ptLst>
  <dgm:cxnLst>
    <dgm:cxn modelId="{044A4919-FE25-42C2-8D6C-5525027ADAF7}" srcId="{8389C6FB-20C7-44EC-A09A-FC6FB71D8C5D}" destId="{20758D1A-01CE-4205-BED7-42FA4D4239C3}" srcOrd="2" destOrd="0" parTransId="{CFBAA08A-46F6-4B27-B6AB-27845E694C7F}" sibTransId="{72732337-AC37-4C24-9AC9-ACA10A54EC1C}"/>
    <dgm:cxn modelId="{3F459F34-518F-4177-AC32-04854413278F}" srcId="{6B6305E3-7288-4AC3-9975-E32119455185}" destId="{569F713A-0BD3-41BF-A745-C24AC4DEF9C4}" srcOrd="1" destOrd="0" parTransId="{DADB6574-1A30-4E99-86DF-7D7BFD08F10C}" sibTransId="{C69F3AC4-6A75-48B0-8AF2-336739260841}"/>
    <dgm:cxn modelId="{1F6A043F-AA74-47F6-9515-ED030E6A5F23}" srcId="{6B6305E3-7288-4AC3-9975-E32119455185}" destId="{844EC20E-D6B6-460C-9AD0-DA5205185334}" srcOrd="0" destOrd="0" parTransId="{01111227-9DA0-44DA-9FF5-E5EF2C35F551}" sibTransId="{CF245741-71CA-4396-A17F-38D17E36493B}"/>
    <dgm:cxn modelId="{9EFD155C-A491-4819-875F-4FC237D41885}" type="presOf" srcId="{533E7C1E-4CC5-42C5-A8D3-7C2604488E18}" destId="{7E119C5F-D947-4D61-9D58-6FF9008C9032}" srcOrd="0" destOrd="0" presId="urn:microsoft.com/office/officeart/2005/8/layout/chevron2"/>
    <dgm:cxn modelId="{E7872E60-76B0-4552-86B2-1401C6F8D6C2}" type="presOf" srcId="{6B6305E3-7288-4AC3-9975-E32119455185}" destId="{9E8191BD-4371-43B5-942C-C274ACDAA82D}" srcOrd="0" destOrd="0" presId="urn:microsoft.com/office/officeart/2005/8/layout/chevron2"/>
    <dgm:cxn modelId="{EEBECD63-AF8A-4507-8B43-BC56563C92DF}" type="presOf" srcId="{C6137BBB-5873-484D-9C17-2CD439275814}" destId="{36A94B20-034A-475C-9D1A-192FBC2E4060}" srcOrd="0" destOrd="1" presId="urn:microsoft.com/office/officeart/2005/8/layout/chevron2"/>
    <dgm:cxn modelId="{D66CAF67-EF84-4C22-B101-DA019714ECF5}" srcId="{8389C6FB-20C7-44EC-A09A-FC6FB71D8C5D}" destId="{401F8F1D-FAA7-4433-8D9A-117DCF0A3006}" srcOrd="1" destOrd="0" parTransId="{2581241F-F5EF-404F-9530-0D5616008880}" sibTransId="{3F16282D-F297-4A08-9F08-846E95B3233E}"/>
    <dgm:cxn modelId="{7FC8094A-9FC6-4CFF-9DE6-5F71EFA50B38}" srcId="{6CD94BDB-D5DD-49AA-9AE6-EB50FEE06E9B}" destId="{533E7C1E-4CC5-42C5-A8D3-7C2604488E18}" srcOrd="0" destOrd="0" parTransId="{79AD131C-DFFC-44FB-82D5-694CFA9B8ECA}" sibTransId="{680992B8-3522-4527-8B3F-DE789C2339F6}"/>
    <dgm:cxn modelId="{B0CDEA6F-F828-4B75-91C6-DFAC80C47AB7}" srcId="{533E7C1E-4CC5-42C5-A8D3-7C2604488E18}" destId="{C6137BBB-5873-484D-9C17-2CD439275814}" srcOrd="1" destOrd="0" parTransId="{ADD049C4-E7E7-4E16-8177-EF9AACAD2257}" sibTransId="{BE49317C-2CD7-467E-955A-8FD9932B3A80}"/>
    <dgm:cxn modelId="{902B2754-9D14-4D7E-ADAF-778FC385630A}" srcId="{6CD94BDB-D5DD-49AA-9AE6-EB50FEE06E9B}" destId="{6B6305E3-7288-4AC3-9975-E32119455185}" srcOrd="2" destOrd="0" parTransId="{CD213687-C567-44E6-B19F-AF9FF1946263}" sibTransId="{F1B19B43-FD73-4371-8188-60992673760B}"/>
    <dgm:cxn modelId="{27CD1C59-8814-45A7-B4CA-B67BF33430F2}" type="presOf" srcId="{401F8F1D-FAA7-4433-8D9A-117DCF0A3006}" destId="{7CFAEF3A-8436-47E8-808C-1A10C8E99394}" srcOrd="0" destOrd="1" presId="urn:microsoft.com/office/officeart/2005/8/layout/chevron2"/>
    <dgm:cxn modelId="{39CC3E7E-DB53-43FB-A04F-FDD395789010}" type="presOf" srcId="{20758D1A-01CE-4205-BED7-42FA4D4239C3}" destId="{7CFAEF3A-8436-47E8-808C-1A10C8E99394}" srcOrd="0" destOrd="2" presId="urn:microsoft.com/office/officeart/2005/8/layout/chevron2"/>
    <dgm:cxn modelId="{D34B7C7E-D1E8-4715-8C4E-22D866AC9E78}" type="presOf" srcId="{42B4B870-6358-4694-8BE8-277B014F0F6E}" destId="{3DA55A6E-5F5E-4529-8D98-FD3BF01AA35C}" srcOrd="0" destOrd="2" presId="urn:microsoft.com/office/officeart/2005/8/layout/chevron2"/>
    <dgm:cxn modelId="{9A397286-A307-40A7-B9CC-C7FD0B917EF9}" type="presOf" srcId="{8389C6FB-20C7-44EC-A09A-FC6FB71D8C5D}" destId="{6C4742CA-3179-467F-84F4-79FB525ADA56}" srcOrd="0" destOrd="0" presId="urn:microsoft.com/office/officeart/2005/8/layout/chevron2"/>
    <dgm:cxn modelId="{B15A6F8B-8602-4601-9200-05A5D5B872F1}" type="presOf" srcId="{6CD94BDB-D5DD-49AA-9AE6-EB50FEE06E9B}" destId="{7823E55B-E335-4B1E-87DE-EBE56EA09A76}" srcOrd="0" destOrd="0" presId="urn:microsoft.com/office/officeart/2005/8/layout/chevron2"/>
    <dgm:cxn modelId="{BA7F298F-3C95-4FCF-B194-686FB255C58A}" srcId="{6B6305E3-7288-4AC3-9975-E32119455185}" destId="{42B4B870-6358-4694-8BE8-277B014F0F6E}" srcOrd="2" destOrd="0" parTransId="{70DA4AEF-6CA3-4E72-9513-7DAA535B3F35}" sibTransId="{8EFBC4E8-2F06-4D40-8B33-0B61996FF53A}"/>
    <dgm:cxn modelId="{6E0F3B99-C46D-4B3D-921D-3F3B8905DF45}" type="presOf" srcId="{47E3B2B5-B035-4784-B8A0-1733B453EE9B}" destId="{7CFAEF3A-8436-47E8-808C-1A10C8E99394}" srcOrd="0" destOrd="0" presId="urn:microsoft.com/office/officeart/2005/8/layout/chevron2"/>
    <dgm:cxn modelId="{23999A9F-CE6A-4B8B-9CFC-2C2990D1B5BE}" srcId="{8389C6FB-20C7-44EC-A09A-FC6FB71D8C5D}" destId="{C75C0070-B124-46AC-B637-8989305FFB85}" srcOrd="3" destOrd="0" parTransId="{FC355A03-13BA-4DF5-85B8-14E9F3976810}" sibTransId="{297F1D2B-8A41-4E2E-A378-E8E08EA7DDBF}"/>
    <dgm:cxn modelId="{2D3EB4A1-F030-464A-81FC-A61E33A9946F}" type="presOf" srcId="{ECA090A7-B2A8-4323-BB9B-EBAD2B15C304}" destId="{36A94B20-034A-475C-9D1A-192FBC2E4060}" srcOrd="0" destOrd="0" presId="urn:microsoft.com/office/officeart/2005/8/layout/chevron2"/>
    <dgm:cxn modelId="{C19FE4C1-3305-4320-A71C-289025E7F93A}" srcId="{533E7C1E-4CC5-42C5-A8D3-7C2604488E18}" destId="{ECA090A7-B2A8-4323-BB9B-EBAD2B15C304}" srcOrd="0" destOrd="0" parTransId="{8E01E348-903B-47A9-9EC4-85FCD6F499F9}" sibTransId="{43013E5D-2CD0-4947-B354-710A3EE740C2}"/>
    <dgm:cxn modelId="{9E56DBC6-B339-4054-BC08-3A7368E33CB1}" type="presOf" srcId="{C75C0070-B124-46AC-B637-8989305FFB85}" destId="{7CFAEF3A-8436-47E8-808C-1A10C8E99394}" srcOrd="0" destOrd="3" presId="urn:microsoft.com/office/officeart/2005/8/layout/chevron2"/>
    <dgm:cxn modelId="{F9133ED1-427E-4F20-A715-E0A0A926CFA7}" type="presOf" srcId="{569F713A-0BD3-41BF-A745-C24AC4DEF9C4}" destId="{3DA55A6E-5F5E-4529-8D98-FD3BF01AA35C}" srcOrd="0" destOrd="1" presId="urn:microsoft.com/office/officeart/2005/8/layout/chevron2"/>
    <dgm:cxn modelId="{F3C86EDE-AC76-40D6-BEA1-5F8E9B754CAF}" srcId="{8389C6FB-20C7-44EC-A09A-FC6FB71D8C5D}" destId="{47E3B2B5-B035-4784-B8A0-1733B453EE9B}" srcOrd="0" destOrd="0" parTransId="{BA79E631-5751-46F9-B249-9C4B7774AD9F}" sibTransId="{600C3531-CB4F-4B68-BAC2-1802E59E627B}"/>
    <dgm:cxn modelId="{8D5B9BED-3BA8-415C-A68F-94BF3529A2BB}" type="presOf" srcId="{844EC20E-D6B6-460C-9AD0-DA5205185334}" destId="{3DA55A6E-5F5E-4529-8D98-FD3BF01AA35C}" srcOrd="0" destOrd="0" presId="urn:microsoft.com/office/officeart/2005/8/layout/chevron2"/>
    <dgm:cxn modelId="{8A780CF9-E9F8-44F8-B6F7-D61D883D7D24}" srcId="{6CD94BDB-D5DD-49AA-9AE6-EB50FEE06E9B}" destId="{8389C6FB-20C7-44EC-A09A-FC6FB71D8C5D}" srcOrd="1" destOrd="0" parTransId="{5A03E170-AF1F-4723-B36B-791915EC95F1}" sibTransId="{5205C282-83D1-4380-B9F3-6EE6B5633788}"/>
    <dgm:cxn modelId="{0CF7D19F-01B1-46EF-B83A-C1AA5775CE4B}" type="presParOf" srcId="{7823E55B-E335-4B1E-87DE-EBE56EA09A76}" destId="{5421D1C0-C3E2-4865-8063-3C3ABA8D7CEE}" srcOrd="0" destOrd="0" presId="urn:microsoft.com/office/officeart/2005/8/layout/chevron2"/>
    <dgm:cxn modelId="{E6AFE71E-0958-4040-B0C2-94DEB8A03063}" type="presParOf" srcId="{5421D1C0-C3E2-4865-8063-3C3ABA8D7CEE}" destId="{7E119C5F-D947-4D61-9D58-6FF9008C9032}" srcOrd="0" destOrd="0" presId="urn:microsoft.com/office/officeart/2005/8/layout/chevron2"/>
    <dgm:cxn modelId="{E69EE4B7-28BE-4AF5-85FA-50569FF4D58D}" type="presParOf" srcId="{5421D1C0-C3E2-4865-8063-3C3ABA8D7CEE}" destId="{36A94B20-034A-475C-9D1A-192FBC2E4060}" srcOrd="1" destOrd="0" presId="urn:microsoft.com/office/officeart/2005/8/layout/chevron2"/>
    <dgm:cxn modelId="{4EA81407-2923-49BE-BEFC-A3E5546B81DA}" type="presParOf" srcId="{7823E55B-E335-4B1E-87DE-EBE56EA09A76}" destId="{9285F1B0-CBA6-4E47-849F-29C2030CE981}" srcOrd="1" destOrd="0" presId="urn:microsoft.com/office/officeart/2005/8/layout/chevron2"/>
    <dgm:cxn modelId="{977338EE-BA4A-4ECF-B589-39E752B96C7F}" type="presParOf" srcId="{7823E55B-E335-4B1E-87DE-EBE56EA09A76}" destId="{4988F1AC-3808-442F-BA17-536F0D11D475}" srcOrd="2" destOrd="0" presId="urn:microsoft.com/office/officeart/2005/8/layout/chevron2"/>
    <dgm:cxn modelId="{A9A300F0-5135-4C12-A6C7-A9A855DAA10A}" type="presParOf" srcId="{4988F1AC-3808-442F-BA17-536F0D11D475}" destId="{6C4742CA-3179-467F-84F4-79FB525ADA56}" srcOrd="0" destOrd="0" presId="urn:microsoft.com/office/officeart/2005/8/layout/chevron2"/>
    <dgm:cxn modelId="{85FF9F05-1160-4ED6-8970-CCF79C90DBA7}" type="presParOf" srcId="{4988F1AC-3808-442F-BA17-536F0D11D475}" destId="{7CFAEF3A-8436-47E8-808C-1A10C8E99394}" srcOrd="1" destOrd="0" presId="urn:microsoft.com/office/officeart/2005/8/layout/chevron2"/>
    <dgm:cxn modelId="{D202FDB1-390E-4EEA-9849-217229941D05}" type="presParOf" srcId="{7823E55B-E335-4B1E-87DE-EBE56EA09A76}" destId="{AF279276-155E-48CD-B65E-F01850E485B9}" srcOrd="3" destOrd="0" presId="urn:microsoft.com/office/officeart/2005/8/layout/chevron2"/>
    <dgm:cxn modelId="{E9C099DA-D7A1-4DAC-A512-DF849D50E879}" type="presParOf" srcId="{7823E55B-E335-4B1E-87DE-EBE56EA09A76}" destId="{77F6CBE8-4F4B-4DA1-A4AB-2F99D2AA514B}" srcOrd="4" destOrd="0" presId="urn:microsoft.com/office/officeart/2005/8/layout/chevron2"/>
    <dgm:cxn modelId="{80C08151-225C-42CF-B183-F51FB115A670}" type="presParOf" srcId="{77F6CBE8-4F4B-4DA1-A4AB-2F99D2AA514B}" destId="{9E8191BD-4371-43B5-942C-C274ACDAA82D}" srcOrd="0" destOrd="0" presId="urn:microsoft.com/office/officeart/2005/8/layout/chevron2"/>
    <dgm:cxn modelId="{A54A9402-0E4C-4C27-BADD-78BF3EE80151}" type="presParOf" srcId="{77F6CBE8-4F4B-4DA1-A4AB-2F99D2AA514B}" destId="{3DA55A6E-5F5E-4529-8D98-FD3BF01AA3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9C5F-D947-4D61-9D58-6FF9008C9032}">
      <dsp:nvSpPr>
        <dsp:cNvPr id="0" name=""/>
        <dsp:cNvSpPr/>
      </dsp:nvSpPr>
      <dsp:spPr>
        <a:xfrm rot="5400000">
          <a:off x="-275555" y="280384"/>
          <a:ext cx="1837036" cy="128592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a:t>Résultat 1</a:t>
          </a:r>
        </a:p>
      </dsp:txBody>
      <dsp:txXfrm rot="-5400000">
        <a:off x="1" y="647792"/>
        <a:ext cx="1285925" cy="551111"/>
      </dsp:txXfrm>
    </dsp:sp>
    <dsp:sp modelId="{36A94B20-034A-475C-9D1A-192FBC2E4060}">
      <dsp:nvSpPr>
        <dsp:cNvPr id="0" name=""/>
        <dsp:cNvSpPr/>
      </dsp:nvSpPr>
      <dsp:spPr>
        <a:xfrm rot="5400000">
          <a:off x="5481183" y="-4190428"/>
          <a:ext cx="1194073" cy="958459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de-DE" sz="1300" b="1" kern="1200" err="1">
              <a:solidFill>
                <a:schemeClr val="bg1"/>
              </a:solidFill>
              <a:latin typeface="Arial" panose="020B0604020202020204"/>
            </a:rPr>
            <a:t> Promotion de </a:t>
          </a:r>
          <a:r>
            <a:rPr lang="de-DE" sz="1300" b="0" kern="1200" err="1">
              <a:solidFill>
                <a:schemeClr val="bg1"/>
              </a:solidFill>
            </a:rPr>
            <a:t>l'</a:t>
          </a:r>
          <a:r>
            <a:rPr lang="de-DE" sz="1300" b="1" kern="1200" err="1">
              <a:solidFill>
                <a:schemeClr val="bg1"/>
              </a:solidFill>
            </a:rPr>
            <a:t>approche de </a:t>
          </a:r>
          <a:r>
            <a:rPr lang="de-DE" sz="1300" b="0" kern="1200" err="1">
              <a:solidFill>
                <a:schemeClr val="bg1"/>
              </a:solidFill>
            </a:rPr>
            <a:t>SCALA </a:t>
          </a:r>
          <a:r>
            <a:rPr lang="de-DE" sz="1300" b="1" kern="1200" err="1">
              <a:solidFill>
                <a:schemeClr val="bg1"/>
              </a:solidFill>
            </a:rPr>
            <a:t>en matière de pensée systémique </a:t>
          </a:r>
          <a:r>
            <a:rPr lang="de-DE" sz="1300" b="0" kern="1200">
              <a:solidFill>
                <a:schemeClr val="bg1"/>
              </a:solidFill>
            </a:rPr>
            <a:t>et de </a:t>
          </a:r>
          <a:r>
            <a:rPr lang="de-DE" sz="1300" b="0" kern="1200" err="1">
              <a:solidFill>
                <a:schemeClr val="bg1"/>
              </a:solidFill>
              <a:latin typeface="Arial" panose="020B0604020202020204"/>
            </a:rPr>
            <a:t>changement </a:t>
          </a:r>
          <a:r>
            <a:rPr lang="de-DE" sz="1300" b="0" kern="1200">
              <a:solidFill>
                <a:schemeClr val="bg1"/>
              </a:solidFill>
            </a:rPr>
            <a:t>au niveau du système </a:t>
          </a:r>
          <a:r>
            <a:rPr lang="de-DE" sz="1300" b="0" kern="1200">
              <a:solidFill>
                <a:schemeClr val="bg1"/>
              </a:solidFill>
              <a:latin typeface="Arial" panose="020B0604020202020204"/>
            </a:rPr>
            <a:t>dans </a:t>
          </a:r>
          <a:r>
            <a:rPr lang="de-DE" sz="1300" b="0" kern="1200" err="1">
              <a:solidFill>
                <a:schemeClr val="bg1"/>
              </a:solidFill>
              <a:latin typeface="Arial" panose="020B0604020202020204"/>
            </a:rPr>
            <a:t>divers forums</a:t>
          </a:r>
          <a:r>
            <a:rPr lang="de-DE" sz="1300" b="0" kern="1200">
              <a:solidFill>
                <a:schemeClr val="bg1"/>
              </a:solidFill>
              <a:latin typeface="Arial" panose="020B0604020202020204"/>
            </a:rPr>
            <a:t>, </a:t>
          </a:r>
          <a:r>
            <a:rPr lang="de-DE" sz="1300" b="0" kern="1200" err="1">
              <a:solidFill>
                <a:schemeClr val="bg1"/>
              </a:solidFill>
              <a:latin typeface="Arial" panose="020B0604020202020204"/>
            </a:rPr>
            <a:t>notamment par la </a:t>
          </a:r>
          <a:r>
            <a:rPr lang="de-DE" sz="1300" b="0" kern="1200">
              <a:solidFill>
                <a:schemeClr val="bg1"/>
              </a:solidFill>
              <a:latin typeface="Arial" panose="020B0604020202020204"/>
            </a:rPr>
            <a:t>publication </a:t>
          </a:r>
          <a:r>
            <a:rPr lang="de-DE" sz="1300" b="0" kern="1200" err="1">
              <a:solidFill>
                <a:schemeClr val="bg1"/>
              </a:solidFill>
              <a:latin typeface="Arial" panose="020B0604020202020204"/>
            </a:rPr>
            <a:t>d'un </a:t>
          </a:r>
          <a:r>
            <a:rPr lang="de-DE" sz="1300" b="1" kern="1200" err="1">
              <a:solidFill>
                <a:schemeClr val="bg1"/>
              </a:solidFill>
              <a:latin typeface="Arial" panose="020B0604020202020204"/>
            </a:rPr>
            <a:t>outil adapté à la </a:t>
          </a:r>
          <a:r>
            <a:rPr lang="de-DE" sz="1300" b="1" kern="1200">
              <a:solidFill>
                <a:schemeClr val="bg1"/>
              </a:solidFill>
              <a:latin typeface="Arial" panose="020B0604020202020204"/>
            </a:rPr>
            <a:t>RCA et d'une </a:t>
          </a:r>
          <a:r>
            <a:rPr lang="de-DE" sz="1300" b="1" kern="1200" err="1">
              <a:solidFill>
                <a:schemeClr val="bg1"/>
              </a:solidFill>
              <a:latin typeface="Arial" panose="020B0604020202020204"/>
            </a:rPr>
            <a:t>étude de cas.</a:t>
          </a:r>
          <a:endParaRPr lang="de-DE" sz="1300" b="1" kern="1200">
            <a:solidFill>
              <a:schemeClr val="bg1"/>
            </a:solidFill>
            <a:latin typeface="Arial" panose="020B0604020202020204"/>
          </a:endParaRPr>
        </a:p>
        <a:p>
          <a:pPr marL="114300" lvl="1" indent="-114300" algn="l" defTabSz="577850" rtl="0">
            <a:lnSpc>
              <a:spcPct val="90000"/>
            </a:lnSpc>
            <a:spcBef>
              <a:spcPct val="0"/>
            </a:spcBef>
            <a:spcAft>
              <a:spcPct val="15000"/>
            </a:spcAft>
            <a:buChar char="•"/>
          </a:pPr>
          <a:r>
            <a:rPr lang="de-DE" sz="1300" b="0" kern="1200" dirty="0">
              <a:solidFill>
                <a:schemeClr val="bg1"/>
              </a:solidFill>
              <a:latin typeface="Arial" panose="020B0604020202020204"/>
            </a:rPr>
            <a:t>Évaluations au niveau du système achevées ou très avancées dans la plupart des pays</a:t>
          </a:r>
          <a:br>
            <a:rPr lang="de-DE" sz="1300" b="1" kern="1200" dirty="0">
              <a:solidFill>
                <a:schemeClr val="bg1"/>
              </a:solidFill>
            </a:rPr>
          </a:br>
          <a:r>
            <a:rPr lang="de-DE" sz="1300" b="1" kern="1200" dirty="0">
              <a:solidFill>
                <a:schemeClr val="bg1"/>
              </a:solidFill>
              <a:latin typeface="Arial" panose="020B0604020202020204"/>
            </a:rPr>
            <a:t> </a:t>
          </a:r>
          <a:endParaRPr lang="en-GB" sz="1300" kern="1200" dirty="0">
            <a:solidFill>
              <a:schemeClr val="bg1"/>
            </a:solidFill>
          </a:endParaRPr>
        </a:p>
      </dsp:txBody>
      <dsp:txXfrm rot="-5400000">
        <a:off x="1285925" y="63120"/>
        <a:ext cx="9526300" cy="1077493"/>
      </dsp:txXfrm>
    </dsp:sp>
    <dsp:sp modelId="{6C4742CA-3179-467F-84F4-79FB525ADA56}">
      <dsp:nvSpPr>
        <dsp:cNvPr id="0" name=""/>
        <dsp:cNvSpPr/>
      </dsp:nvSpPr>
      <dsp:spPr>
        <a:xfrm rot="5400000">
          <a:off x="-275555" y="1925883"/>
          <a:ext cx="1837036" cy="1285925"/>
        </a:xfrm>
        <a:prstGeom prst="chevron">
          <a:avLst/>
        </a:prstGeom>
        <a:solidFill>
          <a:schemeClr val="accent4">
            <a:hueOff val="5421633"/>
            <a:satOff val="-13940"/>
            <a:lumOff val="1666"/>
            <a:alphaOff val="0"/>
          </a:schemeClr>
        </a:solidFill>
        <a:ln w="12700" cap="flat" cmpd="sng" algn="ctr">
          <a:solidFill>
            <a:schemeClr val="accent4">
              <a:hueOff val="5421633"/>
              <a:satOff val="-13940"/>
              <a:lumOff val="1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de-DE" sz="2400" kern="1200"/>
            <a:t>Résultat 2</a:t>
          </a:r>
          <a:endParaRPr lang="de-DE" sz="2400" b="0" kern="1200">
            <a:latin typeface="Arial" panose="020B0604020202020204"/>
          </a:endParaRPr>
        </a:p>
      </dsp:txBody>
      <dsp:txXfrm rot="-5400000">
        <a:off x="1" y="2293291"/>
        <a:ext cx="1285925" cy="551111"/>
      </dsp:txXfrm>
    </dsp:sp>
    <dsp:sp modelId="{7CFAEF3A-8436-47E8-808C-1A10C8E99394}">
      <dsp:nvSpPr>
        <dsp:cNvPr id="0" name=""/>
        <dsp:cNvSpPr/>
      </dsp:nvSpPr>
      <dsp:spPr>
        <a:xfrm rot="5400000">
          <a:off x="5480869" y="-2544616"/>
          <a:ext cx="1194701" cy="9584590"/>
        </a:xfrm>
        <a:prstGeom prst="round2SameRect">
          <a:avLst/>
        </a:prstGeom>
        <a:solidFill>
          <a:schemeClr val="lt1">
            <a:alpha val="90000"/>
            <a:hueOff val="0"/>
            <a:satOff val="0"/>
            <a:lumOff val="0"/>
            <a:alphaOff val="0"/>
          </a:schemeClr>
        </a:solidFill>
        <a:ln w="12700" cap="flat" cmpd="sng" algn="ctr">
          <a:solidFill>
            <a:schemeClr val="accent4">
              <a:hueOff val="5421633"/>
              <a:satOff val="-13940"/>
              <a:lumOff val="16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de-DE" sz="1300" b="0" kern="1200" err="1">
              <a:latin typeface="Arial" panose="020B0604020202020204"/>
            </a:rPr>
            <a:t> Amplification du </a:t>
          </a:r>
          <a:r>
            <a:rPr lang="de-DE" sz="1300" b="1" kern="1200" err="1">
              <a:latin typeface="Arial" panose="020B0604020202020204"/>
            </a:rPr>
            <a:t>plaidoyer </a:t>
          </a:r>
          <a:r>
            <a:rPr lang="de-DE" sz="1300" b="0" kern="1200" err="1">
              <a:latin typeface="Arial" panose="020B0604020202020204"/>
            </a:rPr>
            <a:t>pour la </a:t>
          </a:r>
          <a:r>
            <a:rPr lang="de-DE" sz="1300" b="0" kern="1200" err="1"/>
            <a:t>prise en compte du </a:t>
          </a:r>
          <a:r>
            <a:rPr lang="de-DE" sz="1300" b="1" kern="1200">
              <a:latin typeface="Arial" panose="020B0604020202020204"/>
            </a:rPr>
            <a:t>genre et de l'</a:t>
          </a:r>
          <a:r>
            <a:rPr lang="de-DE" sz="1300" b="1" kern="1200" err="1">
              <a:latin typeface="Arial" panose="020B0604020202020204"/>
            </a:rPr>
            <a:t>inclusion </a:t>
          </a:r>
          <a:r>
            <a:rPr lang="de-DE" sz="1300" b="1" kern="1200">
              <a:latin typeface="Arial" panose="020B0604020202020204"/>
            </a:rPr>
            <a:t>sociale </a:t>
          </a:r>
          <a:r>
            <a:rPr lang="de-DE" sz="1300" b="0" kern="1200">
              <a:latin typeface="Arial" panose="020B0604020202020204"/>
            </a:rPr>
            <a:t>dans la mise en œuvre des NDC/PAN. </a:t>
          </a:r>
          <a:endParaRPr lang="de-DE" sz="1300" b="0" kern="1200"/>
        </a:p>
        <a:p>
          <a:pPr marL="114300" lvl="1" indent="-114300" algn="l" defTabSz="577850" rtl="0">
            <a:lnSpc>
              <a:spcPct val="90000"/>
            </a:lnSpc>
            <a:spcBef>
              <a:spcPct val="0"/>
            </a:spcBef>
            <a:spcAft>
              <a:spcPct val="15000"/>
            </a:spcAft>
            <a:buChar char="•"/>
          </a:pPr>
          <a:r>
            <a:rPr lang="de-DE" sz="1300" b="0" kern="1200" err="1">
              <a:latin typeface="Arial" panose="020B0604020202020204"/>
            </a:rPr>
            <a:t>Encouragement de la </a:t>
          </a:r>
          <a:r>
            <a:rPr lang="de-DE" sz="1300" b="1" kern="1200" err="1">
              <a:latin typeface="Arial" panose="020B0604020202020204"/>
            </a:rPr>
            <a:t>collaboration </a:t>
          </a:r>
          <a:r>
            <a:rPr lang="de-DE" sz="1300" b="0" kern="1200" err="1">
              <a:latin typeface="Arial" panose="020B0604020202020204"/>
            </a:rPr>
            <a:t>avec les réseaux d'égalité des sexes </a:t>
          </a:r>
          <a:r>
            <a:rPr lang="de-DE" sz="1300" b="0" kern="1200">
              <a:latin typeface="Arial" panose="020B0604020202020204"/>
            </a:rPr>
            <a:t>et d'</a:t>
          </a:r>
          <a:r>
            <a:rPr lang="de-DE" sz="1300" b="0" kern="1200" err="1">
              <a:latin typeface="Arial" panose="020B0604020202020204"/>
            </a:rPr>
            <a:t>autres </a:t>
          </a:r>
          <a:r>
            <a:rPr lang="de-DE" sz="1300" b="0" kern="1200">
              <a:latin typeface="Arial" panose="020B0604020202020204"/>
            </a:rPr>
            <a:t>initiatives et </a:t>
          </a:r>
          <a:r>
            <a:rPr lang="de-DE" sz="1300" b="0" kern="1200" err="1">
              <a:latin typeface="Arial" panose="020B0604020202020204"/>
            </a:rPr>
            <a:t>partenaires </a:t>
          </a:r>
          <a:r>
            <a:rPr lang="de-DE" sz="1300" b="0" kern="1200">
              <a:latin typeface="Arial" panose="020B0604020202020204"/>
            </a:rPr>
            <a:t>pertinents aux niveaux </a:t>
          </a:r>
          <a:r>
            <a:rPr lang="de-DE" sz="1300" b="0" kern="1200" err="1">
              <a:latin typeface="Arial" panose="020B0604020202020204"/>
            </a:rPr>
            <a:t>national</a:t>
          </a:r>
          <a:r>
            <a:rPr lang="de-DE" sz="1300" b="0" kern="1200">
              <a:latin typeface="Arial" panose="020B0604020202020204"/>
            </a:rPr>
            <a:t>, régional et </a:t>
          </a:r>
          <a:r>
            <a:rPr lang="de-DE" sz="1300" b="0" kern="1200" err="1">
              <a:latin typeface="Arial" panose="020B0604020202020204"/>
            </a:rPr>
            <a:t>mondial </a:t>
          </a:r>
          <a:r>
            <a:rPr lang="de-DE" sz="1300" b="1" kern="1200">
              <a:latin typeface="Arial" panose="020B0604020202020204"/>
            </a:rPr>
            <a:t>pour accroître l'impact du programme. </a:t>
          </a:r>
          <a:endParaRPr lang="de-DE" sz="1300" b="1" kern="1200"/>
        </a:p>
        <a:p>
          <a:pPr marL="114300" lvl="1" indent="-114300" algn="l" defTabSz="577850" rtl="0">
            <a:lnSpc>
              <a:spcPct val="90000"/>
            </a:lnSpc>
            <a:spcBef>
              <a:spcPct val="0"/>
            </a:spcBef>
            <a:spcAft>
              <a:spcPct val="15000"/>
            </a:spcAft>
            <a:buChar char="•"/>
          </a:pPr>
          <a:r>
            <a:rPr lang="de-DE" sz="1300" b="0" kern="1200" err="1">
              <a:latin typeface="Arial" panose="020B0604020202020204"/>
            </a:rPr>
            <a:t>Renforcement de la collaboration avec le </a:t>
          </a:r>
          <a:r>
            <a:rPr lang="de-DE" sz="1300" b="1" kern="1200">
              <a:latin typeface="Arial" panose="020B0604020202020204"/>
            </a:rPr>
            <a:t>Partenariat NDC, Climate </a:t>
          </a:r>
          <a:r>
            <a:rPr lang="de-DE" sz="1300" b="1" kern="1200" err="1">
              <a:latin typeface="Arial" panose="020B0604020202020204"/>
            </a:rPr>
            <a:t>Promise </a:t>
          </a:r>
          <a:r>
            <a:rPr lang="de-DE" sz="1300" b="0" kern="1200">
              <a:latin typeface="Arial" panose="020B0604020202020204"/>
            </a:rPr>
            <a:t>et d'</a:t>
          </a:r>
          <a:r>
            <a:rPr lang="de-DE" sz="1300" b="0" kern="1200" err="1">
              <a:latin typeface="Arial" panose="020B0604020202020204"/>
            </a:rPr>
            <a:t>autres partenaires.</a:t>
          </a:r>
          <a:endParaRPr lang="de-DE" sz="1300" b="0" kern="1200">
            <a:latin typeface="Arial" panose="020B0604020202020204"/>
          </a:endParaRPr>
        </a:p>
        <a:p>
          <a:pPr marL="114300" lvl="1" indent="-114300" algn="l" defTabSz="577850" rtl="0">
            <a:lnSpc>
              <a:spcPct val="90000"/>
            </a:lnSpc>
            <a:spcBef>
              <a:spcPct val="0"/>
            </a:spcBef>
            <a:spcAft>
              <a:spcPct val="15000"/>
            </a:spcAft>
            <a:buChar char="•"/>
          </a:pPr>
          <a:r>
            <a:rPr lang="en-GB" sz="1300" b="0" kern="1200"/>
            <a:t>Plate-forme d'</a:t>
          </a:r>
          <a:r>
            <a:rPr lang="en-GB" sz="1300" b="1" kern="1200"/>
            <a:t>échange Sud-Sud </a:t>
          </a:r>
          <a:r>
            <a:rPr lang="en-GB" sz="1300" b="0" kern="1200"/>
            <a:t>d'expériences fournies et d'enseignements tirés.</a:t>
          </a:r>
          <a:endParaRPr lang="de-DE" sz="1300" b="0" kern="1200">
            <a:latin typeface="Arial" panose="020B0604020202020204"/>
          </a:endParaRPr>
        </a:p>
      </dsp:txBody>
      <dsp:txXfrm rot="-5400000">
        <a:off x="1285925" y="1708648"/>
        <a:ext cx="9526270" cy="1078061"/>
      </dsp:txXfrm>
    </dsp:sp>
    <dsp:sp modelId="{9E8191BD-4371-43B5-942C-C274ACDAA82D}">
      <dsp:nvSpPr>
        <dsp:cNvPr id="0" name=""/>
        <dsp:cNvSpPr/>
      </dsp:nvSpPr>
      <dsp:spPr>
        <a:xfrm rot="5400000">
          <a:off x="-275555" y="3571381"/>
          <a:ext cx="1837036" cy="1285925"/>
        </a:xfrm>
        <a:prstGeom prst="chevron">
          <a:avLst/>
        </a:prstGeom>
        <a:solidFill>
          <a:schemeClr val="accent4">
            <a:hueOff val="10843266"/>
            <a:satOff val="-27879"/>
            <a:lumOff val="3333"/>
            <a:alphaOff val="0"/>
          </a:schemeClr>
        </a:solidFill>
        <a:ln w="12700" cap="flat" cmpd="sng" algn="ctr">
          <a:solidFill>
            <a:schemeClr val="accent4">
              <a:hueOff val="10843266"/>
              <a:satOff val="-27879"/>
              <a:lumOff val="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de-DE" sz="2000" kern="1200"/>
            <a:t> Résultat 3</a:t>
          </a:r>
          <a:endParaRPr lang="en-GB" sz="2000" kern="1200">
            <a:latin typeface="Arial" panose="020B0604020202020204"/>
          </a:endParaRPr>
        </a:p>
      </dsp:txBody>
      <dsp:txXfrm rot="-5400000">
        <a:off x="1" y="3938789"/>
        <a:ext cx="1285925" cy="551111"/>
      </dsp:txXfrm>
    </dsp:sp>
    <dsp:sp modelId="{3DA55A6E-5F5E-4529-8D98-FD3BF01AA35C}">
      <dsp:nvSpPr>
        <dsp:cNvPr id="0" name=""/>
        <dsp:cNvSpPr/>
      </dsp:nvSpPr>
      <dsp:spPr>
        <a:xfrm rot="5400000">
          <a:off x="5481183" y="-899432"/>
          <a:ext cx="1194073" cy="9584590"/>
        </a:xfrm>
        <a:prstGeom prst="round2SameRect">
          <a:avLst/>
        </a:prstGeom>
        <a:solidFill>
          <a:schemeClr val="lt1">
            <a:alpha val="90000"/>
            <a:hueOff val="0"/>
            <a:satOff val="0"/>
            <a:lumOff val="0"/>
            <a:alphaOff val="0"/>
          </a:schemeClr>
        </a:solidFill>
        <a:ln w="12700" cap="flat" cmpd="sng" algn="ctr">
          <a:solidFill>
            <a:schemeClr val="accent4">
              <a:hueOff val="10843266"/>
              <a:satOff val="-27879"/>
              <a:lumOff val="33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de-DE" sz="1300" b="1" kern="1200" err="1">
              <a:latin typeface="Arial" panose="020B0604020202020204"/>
            </a:rPr>
            <a:t> Promotion de l'approche </a:t>
          </a:r>
          <a:r>
            <a:rPr lang="de-DE" sz="1300" kern="1200">
              <a:latin typeface="Arial" panose="020B0604020202020204"/>
            </a:rPr>
            <a:t> SCALA </a:t>
          </a:r>
          <a:r>
            <a:rPr lang="de-DE" sz="1300" b="1" kern="1200">
              <a:latin typeface="Arial" panose="020B0604020202020204"/>
            </a:rPr>
            <a:t>PSE </a:t>
          </a:r>
          <a:r>
            <a:rPr lang="de-DE" sz="1300" kern="1200">
              <a:latin typeface="Arial" panose="020B0604020202020204"/>
            </a:rPr>
            <a:t>dans les </a:t>
          </a:r>
          <a:r>
            <a:rPr lang="de-DE" sz="1300" kern="1200" err="1">
              <a:latin typeface="Arial" panose="020B0604020202020204"/>
            </a:rPr>
            <a:t>forums </a:t>
          </a:r>
          <a:r>
            <a:rPr lang="de-DE" sz="1300" kern="1200">
              <a:latin typeface="Arial" panose="020B0604020202020204"/>
            </a:rPr>
            <a:t>régionaux et mondiaux</a:t>
          </a:r>
          <a:endParaRPr lang="de-DE" sz="1300" kern="1200"/>
        </a:p>
        <a:p>
          <a:pPr marL="114300" lvl="1" indent="-114300" algn="l" defTabSz="577850" rtl="0">
            <a:lnSpc>
              <a:spcPct val="90000"/>
            </a:lnSpc>
            <a:spcBef>
              <a:spcPct val="0"/>
            </a:spcBef>
            <a:spcAft>
              <a:spcPct val="15000"/>
            </a:spcAft>
            <a:buChar char="•"/>
          </a:pPr>
          <a:r>
            <a:rPr lang="de-DE" sz="1300" b="0" kern="1200" err="1">
              <a:latin typeface="Arial" panose="020B0604020202020204"/>
            </a:rPr>
            <a:t>Soutien du travail des </a:t>
          </a:r>
          <a:r>
            <a:rPr lang="de-DE" sz="1300" b="0" kern="1200">
              <a:latin typeface="Arial" panose="020B0604020202020204"/>
            </a:rPr>
            <a:t>pays SCALA sur l'ESP, </a:t>
          </a:r>
          <a:r>
            <a:rPr lang="de-DE" sz="1300" b="0" kern="1200" err="1">
              <a:latin typeface="Arial" panose="020B0604020202020204"/>
            </a:rPr>
            <a:t>y compris la cartographie de l'</a:t>
          </a:r>
          <a:r>
            <a:rPr lang="de-DE" sz="1300" b="0" kern="1200">
              <a:latin typeface="Arial" panose="020B0604020202020204"/>
            </a:rPr>
            <a:t>ESP et le </a:t>
          </a:r>
          <a:r>
            <a:rPr lang="de-DE" sz="1300" b="0" kern="1200" err="1">
              <a:latin typeface="Arial" panose="020B0604020202020204"/>
            </a:rPr>
            <a:t>renforcement des capacités</a:t>
          </a:r>
          <a:r>
            <a:rPr lang="de-DE" sz="1300" b="0" kern="1200">
              <a:latin typeface="Arial" panose="020B0604020202020204"/>
            </a:rPr>
            <a:t>, et </a:t>
          </a:r>
          <a:r>
            <a:rPr lang="de-DE" sz="1300" b="0" kern="1200" err="1">
              <a:latin typeface="Arial" panose="020B0604020202020204"/>
            </a:rPr>
            <a:t>saisie </a:t>
          </a:r>
          <a:r>
            <a:rPr lang="de-DE" sz="1300" b="0" kern="1200">
              <a:latin typeface="Arial" panose="020B0604020202020204"/>
            </a:rPr>
            <a:t>et </a:t>
          </a:r>
          <a:r>
            <a:rPr lang="de-DE" sz="1300" b="0" kern="1200" err="1">
              <a:latin typeface="Arial" panose="020B0604020202020204"/>
            </a:rPr>
            <a:t>partage des </a:t>
          </a:r>
          <a:r>
            <a:rPr lang="de-DE" sz="1300" b="1" kern="1200">
              <a:latin typeface="Arial" panose="020B0604020202020204"/>
            </a:rPr>
            <a:t>premiers </a:t>
          </a:r>
          <a:r>
            <a:rPr lang="de-DE" sz="1300" b="1" kern="1200" err="1">
              <a:latin typeface="Arial" panose="020B0604020202020204"/>
            </a:rPr>
            <a:t>enseignements.</a:t>
          </a:r>
          <a:endParaRPr lang="de-DE" sz="1300" b="0" kern="1200"/>
        </a:p>
        <a:p>
          <a:pPr marL="114300" lvl="1" indent="-114300" algn="l" defTabSz="577850" rtl="0">
            <a:lnSpc>
              <a:spcPct val="90000"/>
            </a:lnSpc>
            <a:spcBef>
              <a:spcPct val="0"/>
            </a:spcBef>
            <a:spcAft>
              <a:spcPct val="15000"/>
            </a:spcAft>
            <a:buChar char="•"/>
          </a:pPr>
          <a:r>
            <a:rPr lang="de-DE" sz="1300" b="1" kern="1200" dirty="0">
              <a:latin typeface="Arial" panose="020B0604020202020204"/>
            </a:rPr>
            <a:t>Soutien à 5 PMA (autres que les pays SCALA) </a:t>
          </a:r>
          <a:r>
            <a:rPr lang="de-DE" sz="1300" b="0" kern="1200" dirty="0">
              <a:latin typeface="Arial" panose="020B0604020202020204"/>
            </a:rPr>
            <a:t>déployé par le biais de la Facilité PSE </a:t>
          </a:r>
          <a:endParaRPr lang="de-DE" sz="1300" b="0" kern="1200" dirty="0"/>
        </a:p>
      </dsp:txBody>
      <dsp:txXfrm rot="-5400000">
        <a:off x="1285925" y="3354116"/>
        <a:ext cx="9526300" cy="10774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rPr lang="en-BD"/>
              <a:t>06/30/2022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rPr/>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30/06/2022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test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a:buChar char="•"/>
            </a:pPr>
            <a:r>
              <a:rPr lang="it-IT" dirty="0">
                <a:cs typeface="Calibri" panose="020F0502020204030204"/>
              </a:rPr>
              <a:t>Il s'agit d'un résumé i) de l'état d'avancement des pays dans leur phase de lancement et ii) des priorités de travail de chaque équipe nationale et des parties prenantes dans le cadre de SCALA. </a:t>
            </a:r>
            <a:endParaRPr lang="en-US" dirty="0"/>
          </a:p>
          <a:p>
            <a:pPr marL="171450" indent="-171450">
              <a:buFont typeface="Arial"/>
              <a:buChar char="•"/>
            </a:pPr>
            <a:endParaRPr lang="it-IT" dirty="0">
              <a:cs typeface="Calibri" panose="020F0502020204030204"/>
            </a:endParaRPr>
          </a:p>
          <a:p>
            <a:r>
              <a:rPr lang="it-IT" b="1" dirty="0">
                <a:cs typeface="Calibri" panose="020F0502020204030204"/>
              </a:rPr>
              <a:t>i. Progrès dans la phase de démarrage</a:t>
            </a:r>
          </a:p>
          <a:p>
            <a:r>
              <a:rPr lang="it-IT" dirty="0">
                <a:cs typeface="Calibri" panose="020F0502020204030204"/>
              </a:rPr>
              <a:t>7 pays ont terminé la phase de lancement et commencé la mise en œuvre </a:t>
            </a:r>
          </a:p>
          <a:p>
            <a:r>
              <a:rPr lang="it-IT" dirty="0">
                <a:cs typeface="Calibri" panose="020F0502020204030204"/>
              </a:rPr>
              <a:t>3 pays (Égypte, CiV et Thaïlande) doivent achever la mise en place du projet d'ici fin mai/juin. </a:t>
            </a:r>
          </a:p>
          <a:p>
            <a:r>
              <a:rPr lang="it-IT" dirty="0">
                <a:cs typeface="Calibri" panose="020F0502020204030204"/>
              </a:rPr>
              <a:t>Progrès au Népal après la signature de l'accord - la mise en place devrait être achevée au troisième trimestre.</a:t>
            </a:r>
          </a:p>
          <a:p>
            <a:r>
              <a:rPr lang="it-IT" dirty="0">
                <a:cs typeface="Calibri" panose="020F0502020204030204"/>
              </a:rPr>
              <a:t>L'Argentine toujours en retard. Le directeur de la FAO a écrit au gouvernement</a:t>
            </a:r>
          </a:p>
          <a:p>
            <a:endParaRPr lang="it-IT" dirty="0">
              <a:cs typeface="Calibri" panose="020F0502020204030204"/>
            </a:endParaRPr>
          </a:p>
          <a:p>
            <a:r>
              <a:rPr lang="it-IT" b="1" dirty="0">
                <a:cs typeface="Calibri" panose="020F0502020204030204"/>
              </a:rPr>
              <a:t>ii. Priorités des pays</a:t>
            </a:r>
          </a:p>
          <a:p>
            <a:pPr marL="171450" indent="-171450">
              <a:buFont typeface="Arial"/>
              <a:buChar char="•"/>
            </a:pPr>
            <a:r>
              <a:rPr lang="it-IT" dirty="0">
                <a:cs typeface="Calibri" panose="020F0502020204030204"/>
              </a:rPr>
              <a:t>Comme vous pouvez le voir en scannant à travers, </a:t>
            </a:r>
          </a:p>
          <a:p>
            <a:pPr marL="628650" lvl="1" indent="-171450">
              <a:buFont typeface="Arial"/>
              <a:buChar char="•"/>
            </a:pPr>
            <a:r>
              <a:rPr lang="it-IT" b="1" dirty="0">
                <a:cs typeface="Calibri" panose="020F0502020204030204"/>
              </a:rPr>
              <a:t>7 pays </a:t>
            </a:r>
            <a:r>
              <a:rPr lang="it-IT" dirty="0">
                <a:cs typeface="Calibri" panose="020F0502020204030204"/>
              </a:rPr>
              <a:t>travaillent sur les questions d'élevage (Costa Rica, Colombie, Argentine, Égypte, Ouganda, Éthiopie, Mongolie).</a:t>
            </a:r>
          </a:p>
          <a:p>
            <a:pPr marL="628650" lvl="1" indent="-171450">
              <a:buFont typeface="Arial"/>
              <a:buChar char="•"/>
            </a:pPr>
            <a:r>
              <a:rPr lang="it-IT" dirty="0">
                <a:cs typeface="Calibri" panose="020F0502020204030204"/>
              </a:rPr>
              <a:t>La chaîne de valeur de la canne à sucre est devenue une priorité dans </a:t>
            </a:r>
            <a:r>
              <a:rPr lang="it-IT" b="1" dirty="0">
                <a:cs typeface="Calibri" panose="020F0502020204030204"/>
              </a:rPr>
              <a:t>3 pays </a:t>
            </a:r>
            <a:r>
              <a:rPr lang="it-IT" dirty="0">
                <a:cs typeface="Calibri" panose="020F0502020204030204"/>
              </a:rPr>
              <a:t>(Colombie, Égypte, Thaïlande).</a:t>
            </a:r>
          </a:p>
          <a:p>
            <a:pPr marL="628650" lvl="1" indent="-171450">
              <a:buFont typeface="Arial"/>
              <a:buChar char="•"/>
            </a:pPr>
            <a:r>
              <a:rPr lang="it-IT" dirty="0">
                <a:cs typeface="Calibri" panose="020F0502020204030204"/>
              </a:rPr>
              <a:t>Presque tous les pays mènent des activités liées au MRV et au M&amp;E.</a:t>
            </a:r>
          </a:p>
          <a:p>
            <a:pPr marL="628650" lvl="1" indent="-171450">
              <a:buFont typeface="Arial"/>
              <a:buChar char="•"/>
            </a:pPr>
            <a:r>
              <a:rPr lang="it-IT" dirty="0">
                <a:cs typeface="Calibri" panose="020F0502020204030204"/>
              </a:rPr>
              <a:t>Au moins </a:t>
            </a:r>
            <a:r>
              <a:rPr lang="it-IT" b="1" dirty="0">
                <a:cs typeface="Calibri" panose="020F0502020204030204"/>
              </a:rPr>
              <a:t>trois pays </a:t>
            </a:r>
            <a:r>
              <a:rPr lang="it-IT" dirty="0">
                <a:cs typeface="Calibri" panose="020F0502020204030204"/>
              </a:rPr>
              <a:t>travaillent sur la planification infranationale (Colombie, Ouganda, Thaïlande).</a:t>
            </a:r>
          </a:p>
          <a:p>
            <a:pPr marL="628650" lvl="1" indent="-171450">
              <a:buFont typeface="Arial"/>
              <a:buChar char="•"/>
            </a:pPr>
            <a:r>
              <a:rPr lang="it-IT" dirty="0">
                <a:cs typeface="Calibri" panose="020F0502020204030204"/>
              </a:rPr>
              <a:t>L'égalité entre les sexes et l'inclusion sociale sont encouragées de diverses manières, notamment par des dialogues multipartites sur les opportunités commerciales de l'agroécologie au Sénégal, et par l'autonomisation des femmes et des jeunes dans la prise de décision en Ouganda.</a:t>
            </a:r>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60FFD6-ED8B-304A-80FA-A6A341C0BCA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8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solidFill>
                <a:srgbClr val="000000"/>
              </a:solidFill>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175454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Rapports de lancement :</a:t>
            </a:r>
            <a:br>
              <a:rPr lang="en-GB" sz="1200" dirty="0"/>
            </a:br>
            <a:r>
              <a:rPr lang="en-GB" sz="1200" dirty="0"/>
              <a:t>4 en ligne (Costa Rica, Ouganda, Ethiopie, Sénégal)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6 en cours (Mongolie, Colombie, Cambodge, Côte d'Ivoire, Egypte)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Appeler tous les pays à finaliser le rapport dès que possible</a:t>
            </a:r>
          </a:p>
          <a:p>
            <a:endParaRPr lang="de-DE" dirty="0"/>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08796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GB" b="1" dirty="0">
                <a:ea typeface="Calibri"/>
                <a:cs typeface="Calibri"/>
              </a:rPr>
              <a:t>5 pays </a:t>
            </a:r>
            <a:r>
              <a:rPr lang="en-GB" dirty="0">
                <a:ea typeface="Calibri"/>
                <a:cs typeface="Calibri"/>
              </a:rPr>
              <a:t>sont sur la bonne voie pour promouvoir des </a:t>
            </a:r>
            <a:r>
              <a:rPr lang="en-GB" b="1" dirty="0">
                <a:ea typeface="Calibri"/>
                <a:cs typeface="Calibri"/>
              </a:rPr>
              <a:t>approches transformatrices de genre </a:t>
            </a:r>
            <a:r>
              <a:rPr lang="en-GB" dirty="0">
                <a:ea typeface="Calibri"/>
                <a:cs typeface="Calibri"/>
              </a:rPr>
              <a:t>- conformément à la stratégie de genre de l'IKI. Ces pays - le Cambodge, l'Éthiopie, l'Ouganda, la Colombie et le Costa Rica - se caractérisent par un environnement très favorable à la prise en compte des questions de GSI. En outre, la GSI est pleinement prise en compte dans l'ensemble du plan de travail, ce qui crée les conditions permettant à SCALA de mettre en œuvre des mesures qui éliminent la discrimination et les inégalités fondées sur le sexe et, en contribuant à un changement transformateur des systèmes, démantèle la discrimination structurelle fondée sur le sexe.</a:t>
            </a:r>
          </a:p>
          <a:p>
            <a:pPr marL="171450" indent="-171450">
              <a:buFont typeface="Arial"/>
              <a:buChar char="•"/>
              <a:defRPr/>
            </a:pPr>
            <a:r>
              <a:rPr lang="en-GB" dirty="0">
                <a:ea typeface="Calibri"/>
                <a:cs typeface="Calibri"/>
              </a:rPr>
              <a:t>Par exemple, en Ouganda, l'</a:t>
            </a:r>
            <a:r>
              <a:rPr lang="en-US" dirty="0"/>
              <a:t>équipe conçoit une analyse de genre dans le cadre de l'évaluation du paysage au niveau des systèmes dans le corridor du bétail (résultat 1). En particulier, elle explorera les inégalités de genre dans l'accès et le contrôle des ressources et services clés, y compris la relation entre la sécurité foncière et la gestion des risques climatiques dans l'agriculture, en partenariat avec un cabinet de conseil national et l'Institut GIZ/Postdam pour la recherche sur l'impact climatique (PIK). </a:t>
            </a:r>
            <a:r>
              <a:rPr lang="en-GB" dirty="0"/>
              <a:t>Ceci sera lié à la </a:t>
            </a:r>
            <a:r>
              <a:rPr lang="en-US" dirty="0"/>
              <a:t>formation de parties prenantes clés sur le leadership des systèmes pour promouvoir la qualité de genre et l'inclusion sociale... en accord avec les plans nationaux de genre </a:t>
            </a:r>
            <a:r>
              <a:rPr lang="en-GB" dirty="0"/>
              <a:t>et la </a:t>
            </a:r>
            <a:r>
              <a:rPr lang="en-US" dirty="0"/>
              <a:t>préparation participative d'un plan d'action climatique inclusif et sensible au genre au niveau du district (résultat 2). Les efforts visant à évaluer les opportunités commerciales et à réunir les acteurs des secteurs public et privé donneront la priorité aux actions qui contribuent à l'égalité des sexes et à l'autonomisation des femmes, y compris la distribution équitable des bénéfices (résultat 3).</a:t>
            </a:r>
          </a:p>
          <a:p>
            <a:pPr marL="171450" indent="-171450">
              <a:buFont typeface="Arial"/>
              <a:buChar char="•"/>
              <a:defRPr/>
            </a:pPr>
            <a:endParaRPr lang="en-GB" dirty="0">
              <a:ea typeface="Calibri"/>
              <a:cs typeface="Calibri"/>
            </a:endParaRPr>
          </a:p>
          <a:p>
            <a:pPr marL="171450" indent="-171450">
              <a:buFont typeface="Arial"/>
              <a:buChar char="•"/>
              <a:defRPr/>
            </a:pPr>
            <a:r>
              <a:rPr lang="en-GB" b="1" dirty="0">
                <a:ea typeface="Calibri"/>
                <a:cs typeface="Calibri"/>
              </a:rPr>
              <a:t>2 pays </a:t>
            </a:r>
            <a:r>
              <a:rPr lang="en-GB" dirty="0">
                <a:ea typeface="Calibri"/>
                <a:cs typeface="Calibri"/>
              </a:rPr>
              <a:t>sont actuellement </a:t>
            </a:r>
            <a:r>
              <a:rPr lang="en-GB" dirty="0" err="1">
                <a:ea typeface="Calibri"/>
                <a:cs typeface="Calibri"/>
              </a:rPr>
              <a:t>classés </a:t>
            </a:r>
            <a:r>
              <a:rPr lang="en-GB" dirty="0">
                <a:ea typeface="Calibri"/>
                <a:cs typeface="Calibri"/>
              </a:rPr>
              <a:t>comme </a:t>
            </a:r>
            <a:r>
              <a:rPr lang="en-GB" b="1" dirty="0">
                <a:ea typeface="Calibri"/>
                <a:cs typeface="Calibri"/>
              </a:rPr>
              <a:t>sensibles au genre </a:t>
            </a:r>
            <a:r>
              <a:rPr lang="en-GB" dirty="0">
                <a:ea typeface="Calibri"/>
                <a:cs typeface="Calibri"/>
              </a:rPr>
              <a:t>; il s'agit des pays francophones Côte d'Ivoire et Sénégal. Alors qu'au Sénégal, il existe un environnement favorable à l'intégration du genre dans l'action climatique, grâce notamment aux efforts entrepris dans le cadre du processus du PAN, il n'est pas encore certain que les efforts de SCALA iront au-delà de certaines mesures visant à lutter contre la discrimination fondée sur le genre. Il en va de même au Sénégal.</a:t>
            </a:r>
          </a:p>
          <a:p>
            <a:pPr marL="171450" indent="-171450">
              <a:buFont typeface="Arial"/>
              <a:buChar char="•"/>
              <a:defRPr/>
            </a:pPr>
            <a:endParaRPr lang="en-GB" dirty="0">
              <a:ea typeface="Calibri"/>
              <a:cs typeface="Calibri"/>
            </a:endParaRPr>
          </a:p>
          <a:p>
            <a:pPr marL="171450" indent="-171450">
              <a:buFont typeface="Arial"/>
              <a:buChar char="•"/>
              <a:defRPr/>
            </a:pPr>
            <a:r>
              <a:rPr lang="en-GB" b="1" dirty="0">
                <a:ea typeface="Calibri"/>
                <a:cs typeface="Calibri"/>
              </a:rPr>
              <a:t>3 pays </a:t>
            </a:r>
            <a:r>
              <a:rPr lang="en-GB" dirty="0">
                <a:ea typeface="Calibri"/>
                <a:cs typeface="Calibri"/>
              </a:rPr>
              <a:t>sont classés comme </a:t>
            </a:r>
            <a:r>
              <a:rPr lang="en-GB" b="1" dirty="0">
                <a:ea typeface="Calibri"/>
                <a:cs typeface="Calibri"/>
              </a:rPr>
              <a:t>sensibles au genre </a:t>
            </a:r>
            <a:r>
              <a:rPr lang="en-GB" dirty="0">
                <a:ea typeface="Calibri"/>
                <a:cs typeface="Calibri"/>
              </a:rPr>
              <a:t>- la Mongolie, la Thaïlande et l'Egypte - en raison du contexte politique et culturel. Ces pays offrent des possibilités d'aborder d'autres questions sociales - notamment l'autonomisation des jeunes.</a:t>
            </a:r>
          </a:p>
          <a:p>
            <a:pPr marL="171450" indent="-171450">
              <a:buFont typeface="Arial"/>
              <a:buChar char="•"/>
              <a:defRPr/>
            </a:pPr>
            <a:endParaRPr lang="en-GB" dirty="0">
              <a:ea typeface="Calibri"/>
              <a:cs typeface="Calibri"/>
            </a:endParaRPr>
          </a:p>
          <a:p>
            <a:pPr marL="171450" indent="-171450">
              <a:buFont typeface="Arial"/>
              <a:buChar char="•"/>
              <a:defRPr/>
            </a:pPr>
            <a:r>
              <a:rPr lang="en-GB" dirty="0">
                <a:ea typeface="Calibri"/>
                <a:cs typeface="Calibri"/>
              </a:rPr>
              <a:t>Enfin, </a:t>
            </a:r>
            <a:r>
              <a:rPr lang="en-GB" b="1" dirty="0">
                <a:ea typeface="Calibri"/>
                <a:cs typeface="Calibri"/>
              </a:rPr>
              <a:t>2 pays</a:t>
            </a:r>
            <a:r>
              <a:rPr lang="en-GB" dirty="0">
                <a:ea typeface="Calibri"/>
                <a:cs typeface="Calibri"/>
              </a:rPr>
              <a:t>, l'Argentine et le Népal, compte tenu des retards, n'ont pas encore été classés. </a:t>
            </a:r>
          </a:p>
          <a:p>
            <a:pPr>
              <a:defRPr/>
            </a:pPr>
            <a:endParaRPr lang="en-GB" dirty="0">
              <a:ea typeface="Calibri"/>
              <a:cs typeface="Calibri"/>
            </a:endParaRPr>
          </a:p>
          <a:p>
            <a:pPr>
              <a:defRPr/>
            </a:pPr>
            <a:r>
              <a:rPr lang="en-GB" b="1" dirty="0">
                <a:ea typeface="Calibri"/>
                <a:cs typeface="Calibri"/>
              </a:rPr>
              <a:t>REMARQUE : Nous comprenons qu'en raison de la progression du pays, cela peut changer au fil du temps, notamment en ce qui concerne le soutien de l'équipe mondiale.</a:t>
            </a:r>
          </a:p>
          <a:p>
            <a:pPr>
              <a:defRPr/>
            </a:pPr>
            <a:endParaRPr lang="en-GB" dirty="0">
              <a:ea typeface="Calibri"/>
              <a:cs typeface="Calibri"/>
            </a:endParaRPr>
          </a:p>
          <a:p>
            <a:pPr>
              <a:defRPr/>
            </a:pPr>
            <a:r>
              <a:rPr lang="en-GB" dirty="0">
                <a:ea typeface="Calibri"/>
                <a:cs typeface="Calibri"/>
              </a:rPr>
              <a:t>Se concentrer sur la GSI sous chaque résultat comme suit :</a:t>
            </a:r>
            <a:endParaRPr lang="en-GB" dirty="0"/>
          </a:p>
          <a:p>
            <a:pPr>
              <a:defRPr/>
            </a:pPr>
            <a:r>
              <a:rPr lang="en-GB" dirty="0"/>
              <a:t>Résultat 1 - Les parties prenantes nationales utilisent des processus consultatifs socialement inclusifs et des données et informations tenant compte de la dimension de genre dans l'évaluation des solutions climatiques.</a:t>
            </a:r>
            <a:endParaRPr lang="en-GB" dirty="0">
              <a:ea typeface="Calibri"/>
              <a:cs typeface="Calibri"/>
            </a:endParaRPr>
          </a:p>
          <a:p>
            <a:pPr>
              <a:defRPr/>
            </a:pPr>
            <a:r>
              <a:rPr lang="en-GB" i="1" dirty="0">
                <a:ea typeface="Calibri"/>
                <a:cs typeface="Calibri"/>
              </a:rPr>
              <a:t>Les plans de travail doivent inclure :</a:t>
            </a:r>
            <a:endParaRPr lang="en-GB" dirty="0"/>
          </a:p>
          <a:p>
            <a:pPr>
              <a:defRPr/>
            </a:pPr>
            <a:r>
              <a:rPr lang="en-GB" dirty="0"/>
              <a:t>1. Les groupes de femmes et d'agriculteurs sont consultés et font partie de la mise en œuvre.</a:t>
            </a:r>
            <a:br>
              <a:rPr lang="en-GB" dirty="0">
                <a:cs typeface="+mn-lt"/>
              </a:rPr>
            </a:br>
            <a:r>
              <a:rPr lang="en-GB" dirty="0"/>
              <a:t>2. Analyse de genre dans les évaluations </a:t>
            </a:r>
            <a:br>
              <a:rPr lang="en-GB" dirty="0">
                <a:cs typeface="+mn-lt"/>
              </a:rPr>
            </a:br>
            <a:r>
              <a:rPr lang="en-GB" dirty="0"/>
              <a:t>3. Méthodes participatives/inclusives</a:t>
            </a:r>
            <a:endParaRPr lang="en-GB" dirty="0">
              <a:cs typeface="Calibri"/>
            </a:endParaRPr>
          </a:p>
          <a:p>
            <a:pPr>
              <a:defRPr/>
            </a:pPr>
            <a:endParaRPr lang="en-GB" dirty="0"/>
          </a:p>
          <a:p>
            <a:pPr>
              <a:defRPr/>
            </a:pPr>
            <a:endParaRPr lang="en-GB" dirty="0">
              <a:ea typeface="Calibri"/>
              <a:cs typeface="Calibri"/>
            </a:endParaRPr>
          </a:p>
        </p:txBody>
      </p:sp>
      <p:sp>
        <p:nvSpPr>
          <p:cNvPr id="4" name="Slide Number Placeholder 3"/>
          <p:cNvSpPr>
            <a:spLocks noGrp="1"/>
          </p:cNvSpPr>
          <p:nvPr>
            <p:ph type="sldNum" sz="quarter" idx="10"/>
          </p:nvPr>
        </p:nvSpPr>
        <p:spPr/>
        <p:txBody>
          <a:bodyPr/>
          <a:lstStyle/>
          <a:p>
            <a:fld id="{8660FFD6-ED8B-304A-80FA-A6A341C0BCA4}" type="slidenum">
              <a:rPr lang="it-IT" smtClean="0"/>
              <a:t>5</a:t>
            </a:fld>
            <a:endParaRPr lang="it-IT"/>
          </a:p>
        </p:txBody>
      </p:sp>
    </p:spTree>
    <p:extLst>
      <p:ext uri="{BB962C8B-B14F-4D97-AF65-F5344CB8AC3E}">
        <p14:creationId xmlns:p14="http://schemas.microsoft.com/office/powerpoint/2010/main" val="388973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Mise en œuvre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Une certaine dynamique dans la plupart des pays, l'accent étant mis sur les évaluations au niveau du système, qui constituent les activités de base du plan de travail SCALA.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5 pays ont pris des mesures initiales en vue d'une évaluation au niveau du système, 2 (Colombie et République tchèque) sont plus avancés dans leur évaluation au niveau du système.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Certains travaux initiaux de S&amp;E et de MRV ont commencé - les résultats et les enseignements seront très probablement disponibles en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Au niveau mondial, début de l'évaluation des besoins en matière de soutien à l'EPS et à l'ICF. </a:t>
            </a:r>
          </a:p>
          <a:p>
            <a:endParaRPr lang="de-DE"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55399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7</a:t>
            </a:fld>
            <a:endParaRPr lang="it-IT"/>
          </a:p>
        </p:txBody>
      </p:sp>
    </p:spTree>
    <p:extLst>
      <p:ext uri="{BB962C8B-B14F-4D97-AF65-F5344CB8AC3E}">
        <p14:creationId xmlns:p14="http://schemas.microsoft.com/office/powerpoint/2010/main" val="27037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60FFD6-ED8B-304A-80FA-A6A341C0BCA4}" type="slidenum">
              <a:rPr lang="it-IT" smtClean="0"/>
              <a:t>8</a:t>
            </a:fld>
            <a:endParaRPr lang="it-IT"/>
          </a:p>
        </p:txBody>
      </p:sp>
    </p:spTree>
    <p:extLst>
      <p:ext uri="{BB962C8B-B14F-4D97-AF65-F5344CB8AC3E}">
        <p14:creationId xmlns:p14="http://schemas.microsoft.com/office/powerpoint/2010/main" val="198178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D06FDF84-1AB5-4C0C-AB11-9741CF45244B}" type="slidenum">
              <a:rPr lang="de-DE" smtClean="0"/>
              <a:t>9</a:t>
            </a:fld>
            <a:endParaRPr lang="de-DE"/>
          </a:p>
        </p:txBody>
      </p:sp>
    </p:spTree>
    <p:extLst>
      <p:ext uri="{BB962C8B-B14F-4D97-AF65-F5344CB8AC3E}">
        <p14:creationId xmlns:p14="http://schemas.microsoft.com/office/powerpoint/2010/main" val="22808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fld id="{8660FFD6-ED8B-304A-80FA-A6A341C0BCA4}" type="slidenum">
              <a:rPr lang="it-IT" smtClean="0"/>
              <a:t>10</a:t>
            </a:fld>
            <a:endParaRPr lang="it-IT"/>
          </a:p>
        </p:txBody>
      </p:sp>
    </p:spTree>
    <p:extLst>
      <p:ext uri="{BB962C8B-B14F-4D97-AF65-F5344CB8AC3E}">
        <p14:creationId xmlns:p14="http://schemas.microsoft.com/office/powerpoint/2010/main" val="283149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err="1"/>
              <a:t>Page with text only</a:t>
            </a:r>
            <a:endParaRPr lang="en-US"/>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Text on 3 columns</a:t>
            </a:r>
            <a:endParaRPr lang="en-US"/>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3 photos with title and captions</a:t>
            </a:r>
            <a:endParaRPr lang="en-US"/>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Multiple photos, title over</a:t>
            </a:r>
            <a:endParaRPr lang="en-US"/>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text box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2900E678-E843-2A42-B8FE-A984D53C27D8}"/>
              </a:ext>
            </a:extLst>
          </p:cNvPr>
          <p:cNvSpPr/>
          <p:nvPr userDrawn="1"/>
        </p:nvSpPr>
        <p:spPr>
          <a:xfrm>
            <a:off x="1247633" y="1524000"/>
            <a:ext cx="4760684" cy="4720937"/>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601917" y="2978730"/>
            <a:ext cx="4075841" cy="2909452"/>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Nemo enim ipsam voluptatem quia voluptas sit aspernatur aut odit aut fugit, sed quia consequuntur magni dolores eos qui ratione voluptatem sequi nesciunt. </a:t>
            </a:r>
          </a:p>
        </p:txBody>
      </p:sp>
      <p:sp>
        <p:nvSpPr>
          <p:cNvPr id="12" name="Segnaposto contenuto 16">
            <a:extLst>
              <a:ext uri="{FF2B5EF4-FFF2-40B4-BE49-F238E27FC236}">
                <a16:creationId xmlns:a16="http://schemas.microsoft.com/office/drawing/2014/main" id="{8F187E7F-CC3B-1649-9E77-D283785A3320}"/>
              </a:ext>
            </a:extLst>
          </p:cNvPr>
          <p:cNvSpPr>
            <a:spLocks noGrp="1"/>
          </p:cNvSpPr>
          <p:nvPr>
            <p:ph sz="quarter" idx="10" hasCustomPrompt="1"/>
          </p:nvPr>
        </p:nvSpPr>
        <p:spPr>
          <a:xfrm>
            <a:off x="1601915" y="1850036"/>
            <a:ext cx="4075841"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3600" b="1" i="0" dirty="0" smtClean="0">
                <a:solidFill>
                  <a:schemeClr val="bg1"/>
                </a:solidFill>
                <a:latin typeface="Arial" panose="020B0604020202020204" pitchFamily="34" charset="0"/>
                <a:cs typeface="Arial"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1° BOX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4" name="Rettangolo 13">
            <a:extLst>
              <a:ext uri="{FF2B5EF4-FFF2-40B4-BE49-F238E27FC236}">
                <a16:creationId xmlns:a16="http://schemas.microsoft.com/office/drawing/2014/main" id="{D4AC2182-1709-0745-9F09-54DF5BEEBA5F}"/>
              </a:ext>
            </a:extLst>
          </p:cNvPr>
          <p:cNvSpPr/>
          <p:nvPr userDrawn="1"/>
        </p:nvSpPr>
        <p:spPr>
          <a:xfrm>
            <a:off x="6348090" y="1524000"/>
            <a:ext cx="4760684" cy="4720937"/>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6" name="Segnaposto contenuto 16">
            <a:extLst>
              <a:ext uri="{FF2B5EF4-FFF2-40B4-BE49-F238E27FC236}">
                <a16:creationId xmlns:a16="http://schemas.microsoft.com/office/drawing/2014/main" id="{AF252183-98C0-BA43-8A2B-966B0B709B32}"/>
              </a:ext>
            </a:extLst>
          </p:cNvPr>
          <p:cNvSpPr>
            <a:spLocks noGrp="1"/>
          </p:cNvSpPr>
          <p:nvPr>
            <p:ph sz="quarter" idx="17" hasCustomPrompt="1"/>
          </p:nvPr>
        </p:nvSpPr>
        <p:spPr>
          <a:xfrm>
            <a:off x="6644315" y="1850036"/>
            <a:ext cx="4101600"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3600" b="1" i="0" dirty="0" smtClean="0">
                <a:solidFill>
                  <a:schemeClr val="bg1"/>
                </a:solidFill>
                <a:latin typeface="Arial" panose="020B0604020202020204" pitchFamily="34" charset="0"/>
                <a:cs typeface="Arial"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2° BOX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Page with 2 different contents</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testo 2">
            <a:extLst>
              <a:ext uri="{FF2B5EF4-FFF2-40B4-BE49-F238E27FC236}">
                <a16:creationId xmlns:a16="http://schemas.microsoft.com/office/drawing/2014/main" id="{45E7D564-C507-DE4A-AB84-7C8308B13D0A}"/>
              </a:ext>
            </a:extLst>
          </p:cNvPr>
          <p:cNvSpPr>
            <a:spLocks noGrp="1"/>
          </p:cNvSpPr>
          <p:nvPr>
            <p:ph type="body" sz="quarter" idx="18" hasCustomPrompt="1"/>
          </p:nvPr>
        </p:nvSpPr>
        <p:spPr>
          <a:xfrm>
            <a:off x="6644314" y="2978730"/>
            <a:ext cx="4101601" cy="2909452"/>
          </a:xfrm>
          <a:prstGeom prst="rect">
            <a:avLst/>
          </a:prstGeom>
        </p:spPr>
        <p:txBody>
          <a:bodyPr/>
          <a:lstStyle>
            <a:lvl1pPr>
              <a:buSzPct val="150000"/>
              <a:buFont typeface="Arial" panose="020B0604020202020204" pitchFamily="34" charset="0"/>
              <a:buChar char="•"/>
              <a:defRPr sz="1600">
                <a:solidFill>
                  <a:schemeClr val="bg1"/>
                </a:solidFill>
                <a:latin typeface="+mn-lt"/>
              </a:defRPr>
            </a:lvl1pPr>
            <a:lvl2pPr>
              <a:buFont typeface="Arial" panose="020B0604020202020204" pitchFamily="34" charset="0"/>
              <a:buChar char="•"/>
              <a:defRPr sz="1400">
                <a:solidFill>
                  <a:schemeClr val="bg1"/>
                </a:solidFill>
                <a:latin typeface="+mn-lt"/>
              </a:defRPr>
            </a:lvl2pPr>
          </a:lstStyle>
          <a:p>
            <a:pPr lvl="0"/>
            <a:r>
              <a:rPr lang="it-IT"/>
              <a:t>Ut enim ad minima veniam, quis nostrum exercitationem ullam corporis suscipit laboriosam, nisi ut aliquid ex ea commodi consequatur? </a:t>
            </a:r>
          </a:p>
          <a:p>
            <a:pPr lvl="0"/>
            <a:r>
              <a:rPr lang="it-IT"/>
              <a:t>Quis autem vel eum iure reprehenderit qui in ea voluptate velit esse quam nihil molestiae consequatur, vel illum qui dolorem eum fugiat quo voluptas nulla pariatur</a:t>
            </a:r>
          </a:p>
        </p:txBody>
      </p:sp>
    </p:spTree>
    <p:extLst>
      <p:ext uri="{BB962C8B-B14F-4D97-AF65-F5344CB8AC3E}">
        <p14:creationId xmlns:p14="http://schemas.microsoft.com/office/powerpoint/2010/main" val="428372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Table</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Table</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Diagram</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Timeline</a:t>
            </a:r>
            <a:endParaRPr lang="en-US"/>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Timeline</a:t>
            </a:r>
            <a:endParaRPr lang="en-US"/>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err="1">
                <a:solidFill>
                  <a:schemeClr val="bg1"/>
                </a:solidFill>
                <a:latin typeface="Arial" panose="020B0604020202020204" pitchFamily="34" charset="0"/>
                <a:cs typeface="Arial" panose="020B0604020202020204" pitchFamily="34" charset="0"/>
              </a:rPr>
              <a:t>www.adaptation-undp.org</a:t>
            </a:r>
            <a:r>
              <a:rPr lang="it-IT" sz="180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err="1">
                <a:solidFill>
                  <a:schemeClr val="bg1"/>
                </a:solidFill>
                <a:latin typeface="Arial" panose="020B0604020202020204" pitchFamily="34" charset="0"/>
                <a:cs typeface="Arial" panose="020B0604020202020204" pitchFamily="34" charset="0"/>
              </a:rPr>
              <a:t>www.fao.org</a:t>
            </a:r>
            <a:r>
              <a:rPr lang="it-IT" b="0" i="0">
                <a:solidFill>
                  <a:schemeClr val="bg1"/>
                </a:solidFill>
                <a:latin typeface="Arial" panose="020B0604020202020204" pitchFamily="34" charset="0"/>
                <a:cs typeface="Arial" panose="020B0604020202020204" pitchFamily="34" charset="0"/>
              </a:rPr>
              <a:t>/in-</a:t>
            </a:r>
            <a:r>
              <a:rPr lang="it-IT" b="0" i="0" err="1">
                <a:solidFill>
                  <a:schemeClr val="bg1"/>
                </a:solidFill>
                <a:latin typeface="Arial" panose="020B0604020202020204" pitchFamily="34" charset="0"/>
                <a:cs typeface="Arial" panose="020B0604020202020204" pitchFamily="34" charset="0"/>
              </a:rPr>
              <a:t>action</a:t>
            </a:r>
            <a:r>
              <a:rPr lang="it-IT" b="0" i="0">
                <a:solidFill>
                  <a:schemeClr val="bg1"/>
                </a:solidFill>
                <a:latin typeface="Arial" panose="020B0604020202020204" pitchFamily="34" charset="0"/>
                <a:cs typeface="Arial" panose="020B0604020202020204" pitchFamily="34" charset="0"/>
              </a:rPr>
              <a:t>/scala</a:t>
            </a:r>
            <a:endParaRPr lang="it-IT" sz="1800" b="0" i="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pic>
        <p:nvPicPr>
          <p:cNvPr id="3" name="Picture 2">
            <a:extLst>
              <a:ext uri="{FF2B5EF4-FFF2-40B4-BE49-F238E27FC236}">
                <a16:creationId xmlns:a16="http://schemas.microsoft.com/office/drawing/2014/main" id="{982A872F-9687-2342-BA3A-BDFD62F22F12}"/>
              </a:ext>
            </a:extLst>
          </p:cNvPr>
          <p:cNvPicPr>
            <a:picLocks noChangeAspect="1"/>
          </p:cNvPicPr>
          <p:nvPr userDrawn="1"/>
        </p:nvPicPr>
        <p:blipFill rotWithShape="1">
          <a:blip r:embed="rId2"/>
          <a:srcRect t="12088" r="8437" b="42976"/>
          <a:stretch/>
        </p:blipFill>
        <p:spPr>
          <a:xfrm>
            <a:off x="9882336" y="1"/>
            <a:ext cx="2309664" cy="1817441"/>
          </a:xfrm>
          <a:prstGeom prst="rect">
            <a:avLst/>
          </a:prstGeom>
        </p:spPr>
      </p:pic>
      <p:sp>
        <p:nvSpPr>
          <p:cNvPr id="25" name="Google Shape;25;p6"/>
          <p:cNvSpPr txBox="1">
            <a:spLocks noGrp="1"/>
          </p:cNvSpPr>
          <p:nvPr>
            <p:ph type="title"/>
          </p:nvPr>
        </p:nvSpPr>
        <p:spPr>
          <a:xfrm>
            <a:off x="963167" y="593367"/>
            <a:ext cx="1026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425078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355-10F8-41BA-864E-577F4CB64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D86341A-B3F2-4837-8A14-757321A4F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9FE7DBD-7E08-4243-B42D-FE91930CB94A}"/>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718F1AD5-D713-43C4-9CEA-67E20469508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3FB9849-44F2-4086-AA4E-250E42BA0F40}"/>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32500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AAEFAA6-AD5A-1642-97FE-5D6EC44A20C5}"/>
              </a:ext>
            </a:extLst>
          </p:cNvPr>
          <p:cNvSpPr/>
          <p:nvPr userDrawn="1"/>
        </p:nvSpPr>
        <p:spPr>
          <a:xfrm>
            <a:off x="5833533" y="1"/>
            <a:ext cx="6358467" cy="6858001"/>
          </a:xfrm>
          <a:prstGeom prst="rect">
            <a:avLst/>
          </a:prstGeom>
          <a:solidFill>
            <a:srgbClr val="F18D7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799511" y="613067"/>
            <a:ext cx="4519159" cy="5328056"/>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chemeClr val="bg1">
                    <a:lumMod val="10000"/>
                  </a:schemeClr>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sp>
        <p:nvSpPr>
          <p:cNvPr id="12" name="Segnaposto contenuto 11">
            <a:extLst>
              <a:ext uri="{FF2B5EF4-FFF2-40B4-BE49-F238E27FC236}">
                <a16:creationId xmlns:a16="http://schemas.microsoft.com/office/drawing/2014/main" id="{3F9B1644-DEA8-EE49-AE09-17CDFEE3C5AA}"/>
              </a:ext>
            </a:extLst>
          </p:cNvPr>
          <p:cNvSpPr>
            <a:spLocks noGrp="1"/>
          </p:cNvSpPr>
          <p:nvPr>
            <p:ph sz="quarter" idx="15" hasCustomPrompt="1"/>
          </p:nvPr>
        </p:nvSpPr>
        <p:spPr>
          <a:xfrm>
            <a:off x="6215531" y="2876161"/>
            <a:ext cx="5176957" cy="299371"/>
          </a:xfrm>
          <a:prstGeom prst="rect">
            <a:avLst/>
          </a:prstGeom>
        </p:spPr>
        <p:txBody>
          <a:bodyPr/>
          <a:lstStyle>
            <a:lvl1pPr>
              <a:buFontTx/>
              <a:buNone/>
              <a:defRPr sz="1800" b="1" i="0">
                <a:solidFill>
                  <a:schemeClr val="bg1"/>
                </a:solidFill>
                <a:latin typeface="Arial Black" panose="020B0604020202020204" pitchFamily="34" charset="0"/>
                <a:cs typeface="Arial Black" panose="020B0604020202020204" pitchFamily="34" charset="0"/>
              </a:defRPr>
            </a:lvl1pPr>
          </a:lstStyle>
          <a:p>
            <a:pPr lvl="0"/>
            <a:r>
              <a:rPr lang="it-IT"/>
              <a:t>Title</a:t>
            </a:r>
          </a:p>
        </p:txBody>
      </p:sp>
      <p:sp>
        <p:nvSpPr>
          <p:cNvPr id="10" name="Segnaposto contenuto 12">
            <a:extLst>
              <a:ext uri="{FF2B5EF4-FFF2-40B4-BE49-F238E27FC236}">
                <a16:creationId xmlns:a16="http://schemas.microsoft.com/office/drawing/2014/main" id="{B1B65B19-2885-7C40-BEDC-0A0BD5842858}"/>
              </a:ext>
            </a:extLst>
          </p:cNvPr>
          <p:cNvSpPr>
            <a:spLocks noGrp="1"/>
          </p:cNvSpPr>
          <p:nvPr>
            <p:ph sz="quarter" idx="16" hasCustomPrompt="1"/>
          </p:nvPr>
        </p:nvSpPr>
        <p:spPr>
          <a:xfrm>
            <a:off x="6215530" y="3300098"/>
            <a:ext cx="5176959" cy="2346383"/>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chemeClr val="bg1">
                    <a:lumMod val="10000"/>
                  </a:schemeClr>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sp>
        <p:nvSpPr>
          <p:cNvPr id="11" name="Segnaposto immagine 18">
            <a:extLst>
              <a:ext uri="{FF2B5EF4-FFF2-40B4-BE49-F238E27FC236}">
                <a16:creationId xmlns:a16="http://schemas.microsoft.com/office/drawing/2014/main" id="{B026D2B4-821B-3249-B538-0AC1EE3C4F26}"/>
              </a:ext>
            </a:extLst>
          </p:cNvPr>
          <p:cNvSpPr>
            <a:spLocks noGrp="1"/>
          </p:cNvSpPr>
          <p:nvPr>
            <p:ph type="pic" sz="quarter" idx="14" hasCustomPrompt="1"/>
          </p:nvPr>
        </p:nvSpPr>
        <p:spPr>
          <a:xfrm>
            <a:off x="6215530" y="613067"/>
            <a:ext cx="5176959" cy="2073965"/>
          </a:xfrm>
          <a:prstGeom prst="rect">
            <a:avLst/>
          </a:prstGeom>
          <a:ln w="50800">
            <a:solidFill>
              <a:schemeClr val="bg1"/>
            </a:solidFill>
          </a:ln>
        </p:spPr>
        <p:txBody>
          <a:bodyPr/>
          <a:lstStyle>
            <a:lvl1pPr>
              <a:buFontTx/>
              <a:buNone/>
              <a:defRPr sz="1200" b="0">
                <a:solidFill>
                  <a:schemeClr val="bg1">
                    <a:lumMod val="10000"/>
                  </a:schemeClr>
                </a:solidFill>
              </a:defRPr>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9" name="Immagine 8">
            <a:extLst>
              <a:ext uri="{FF2B5EF4-FFF2-40B4-BE49-F238E27FC236}">
                <a16:creationId xmlns:a16="http://schemas.microsoft.com/office/drawing/2014/main" id="{AFC58C53-2D20-D942-AC5A-0150EAFA6F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426"/>
          <a:stretch/>
        </p:blipFill>
        <p:spPr>
          <a:xfrm>
            <a:off x="8901921" y="5827236"/>
            <a:ext cx="3290080" cy="850011"/>
          </a:xfrm>
          <a:prstGeom prst="rect">
            <a:avLst/>
          </a:prstGeom>
        </p:spPr>
      </p:pic>
    </p:spTree>
    <p:extLst>
      <p:ext uri="{BB962C8B-B14F-4D97-AF65-F5344CB8AC3E}">
        <p14:creationId xmlns:p14="http://schemas.microsoft.com/office/powerpoint/2010/main" val="175711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290EF9-1762-DC40-A443-4505E0024EB4}"/>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noFill/>
            </a:endParaRPr>
          </a:p>
        </p:txBody>
      </p:sp>
      <p:sp>
        <p:nvSpPr>
          <p:cNvPr id="2" name="Title 1"/>
          <p:cNvSpPr>
            <a:spLocks noGrp="1"/>
          </p:cNvSpPr>
          <p:nvPr>
            <p:ph type="title"/>
          </p:nvPr>
        </p:nvSpPr>
        <p:spPr>
          <a:xfrm>
            <a:off x="838200" y="365125"/>
            <a:ext cx="10515600" cy="782656"/>
          </a:xfrm>
          <a:prstGeom prst="rect">
            <a:avLst/>
          </a:prstGeom>
        </p:spPr>
        <p:txBody>
          <a:bodyPr>
            <a:noAutofit/>
          </a:bodyPr>
          <a:lstStyle>
            <a:lvl1pPr>
              <a:defRPr sz="3600">
                <a:solidFill>
                  <a:srgbClr val="002060"/>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2244091"/>
            <a:ext cx="5028096" cy="3609955"/>
          </a:xfrm>
          <a:prstGeom prst="rect">
            <a:avLst/>
          </a:prstGeom>
        </p:spPr>
        <p:txBody>
          <a:bodyPr>
            <a:noAutofit/>
          </a:bodyPr>
          <a:lstStyle>
            <a:lvl1pPr marL="0" indent="0">
              <a:buFontTx/>
              <a:buNone/>
              <a:defRPr lang="en-US" sz="2133" b="1" kern="1200" spc="-41" dirty="0">
                <a:solidFill>
                  <a:srgbClr val="25215A"/>
                </a:solidFill>
                <a:latin typeface="+mn-lt"/>
                <a:ea typeface="Arial" charset="0"/>
                <a:cs typeface="Arial" charset="0"/>
              </a:defRPr>
            </a:lvl1pPr>
            <a:lvl2pPr marL="0" indent="0" algn="l" defTabSz="914377" rtl="0" eaLnBrk="1" latinLnBrk="0" hangingPunct="1">
              <a:lnSpc>
                <a:spcPct val="90000"/>
              </a:lnSpc>
              <a:spcBef>
                <a:spcPts val="0"/>
              </a:spcBef>
              <a:buFont typeface="Arial" panose="020B0604020202020204" pitchFamily="34" charset="0"/>
              <a:buNone/>
              <a:defRPr lang="en-US" sz="1867" b="1" kern="1200" dirty="0">
                <a:solidFill>
                  <a:srgbClr val="FE376B"/>
                </a:solidFill>
                <a:latin typeface="+mn-lt"/>
                <a:ea typeface="Arial" charset="0"/>
                <a:cs typeface="Arial" charset="0"/>
              </a:defRPr>
            </a:lvl2pPr>
            <a:lvl3pPr marL="0" indent="0" algn="l" defTabSz="914377" rtl="0" eaLnBrk="1" latinLnBrk="0" hangingPunct="1">
              <a:lnSpc>
                <a:spcPct val="90000"/>
              </a:lnSpc>
              <a:spcBef>
                <a:spcPts val="600"/>
              </a:spcBef>
              <a:buFont typeface="Arial" panose="020B0604020202020204" pitchFamily="34" charset="0"/>
              <a:buNone/>
              <a:tabLst/>
              <a:defRPr lang="en-US" sz="1600" kern="1200" dirty="0">
                <a:solidFill>
                  <a:schemeClr val="tx1">
                    <a:lumMod val="85000"/>
                    <a:lumOff val="15000"/>
                  </a:schemeClr>
                </a:solidFill>
                <a:latin typeface="+mn-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FA1A0E9-31C8-DC4F-B2CC-6D8C91E344D9}"/>
              </a:ext>
            </a:extLst>
          </p:cNvPr>
          <p:cNvSpPr>
            <a:spLocks noGrp="1"/>
          </p:cNvSpPr>
          <p:nvPr>
            <p:ph idx="10"/>
          </p:nvPr>
        </p:nvSpPr>
        <p:spPr>
          <a:xfrm>
            <a:off x="6325704" y="2244091"/>
            <a:ext cx="5028096" cy="3609955"/>
          </a:xfrm>
          <a:prstGeom prst="rect">
            <a:avLst/>
          </a:prstGeom>
        </p:spPr>
        <p:txBody>
          <a:bodyPr>
            <a:noAutofit/>
          </a:bodyPr>
          <a:lstStyle>
            <a:lvl1pPr marL="0" indent="0">
              <a:buFontTx/>
              <a:buNone/>
              <a:defRPr lang="en-US" sz="2133" b="1" kern="1200" spc="-41" dirty="0">
                <a:solidFill>
                  <a:srgbClr val="25215A"/>
                </a:solidFill>
                <a:latin typeface="+mn-lt"/>
                <a:ea typeface="Arial" charset="0"/>
                <a:cs typeface="Arial" charset="0"/>
              </a:defRPr>
            </a:lvl1pPr>
            <a:lvl2pPr marL="0" indent="0" algn="l" defTabSz="914377" rtl="0" eaLnBrk="1" latinLnBrk="0" hangingPunct="1">
              <a:lnSpc>
                <a:spcPct val="90000"/>
              </a:lnSpc>
              <a:spcBef>
                <a:spcPts val="0"/>
              </a:spcBef>
              <a:buFont typeface="Arial" panose="020B0604020202020204" pitchFamily="34" charset="0"/>
              <a:buNone/>
              <a:defRPr lang="en-US" sz="1867" b="1" kern="1200" dirty="0">
                <a:solidFill>
                  <a:srgbClr val="FE376B"/>
                </a:solidFill>
                <a:latin typeface="+mn-lt"/>
                <a:ea typeface="Arial" charset="0"/>
                <a:cs typeface="Arial" charset="0"/>
              </a:defRPr>
            </a:lvl2pPr>
            <a:lvl3pPr marL="0" indent="0" algn="l" defTabSz="914377" rtl="0" eaLnBrk="1" latinLnBrk="0" hangingPunct="1">
              <a:lnSpc>
                <a:spcPct val="90000"/>
              </a:lnSpc>
              <a:spcBef>
                <a:spcPts val="600"/>
              </a:spcBef>
              <a:buFont typeface="Arial" panose="020B0604020202020204" pitchFamily="34" charset="0"/>
              <a:buNone/>
              <a:tabLst/>
              <a:defRPr lang="en-US" sz="1600" kern="1200" dirty="0">
                <a:solidFill>
                  <a:schemeClr val="tx1">
                    <a:lumMod val="85000"/>
                    <a:lumOff val="15000"/>
                  </a:schemeClr>
                </a:solidFill>
                <a:latin typeface="+mn-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2">
            <a:extLst>
              <a:ext uri="{FF2B5EF4-FFF2-40B4-BE49-F238E27FC236}">
                <a16:creationId xmlns:a16="http://schemas.microsoft.com/office/drawing/2014/main" id="{0D9BE122-E143-FF45-ACC1-21F2DE636B05}"/>
              </a:ext>
            </a:extLst>
          </p:cNvPr>
          <p:cNvSpPr>
            <a:spLocks noGrp="1"/>
          </p:cNvSpPr>
          <p:nvPr>
            <p:ph idx="11"/>
          </p:nvPr>
        </p:nvSpPr>
        <p:spPr>
          <a:xfrm>
            <a:off x="838200" y="1225803"/>
            <a:ext cx="10515600" cy="652748"/>
          </a:xfrm>
          <a:prstGeom prst="rect">
            <a:avLst/>
          </a:prstGeom>
        </p:spPr>
        <p:txBody>
          <a:bodyPr vert="horz" lIns="91440" tIns="45720" rIns="91440" bIns="45720" rtlCol="0">
            <a:noAutofit/>
          </a:bodyPr>
          <a:lstStyle>
            <a:lvl1pPr marL="0" indent="0">
              <a:buNone/>
              <a:defRPr sz="2133">
                <a:solidFill>
                  <a:srgbClr val="1B1A5B"/>
                </a:solidFill>
                <a:latin typeface="+mn-lt"/>
                <a:cs typeface="Arial" panose="020B0604020202020204" pitchFamily="34"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8FEA4177-4A86-8546-B457-5EE44357254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latin typeface="+mn-lt"/>
                <a:cs typeface="Arial" panose="020B0604020202020204" pitchFamily="34" charset="0"/>
              </a:defRPr>
            </a:lvl1pPr>
          </a:lstStyle>
          <a:p>
            <a:fld id="{7E076861-E7BF-D14C-B9B6-EBEFBE139BBC}" type="slidenum">
              <a:rPr lang="en-US" smtClean="0"/>
              <a:pPr/>
              <a:t>‹#›</a:t>
            </a:fld>
            <a:endParaRPr lang="en-US"/>
          </a:p>
        </p:txBody>
      </p:sp>
      <p:pic>
        <p:nvPicPr>
          <p:cNvPr id="11" name="Picture 10" descr="A black and white logo&#10;&#10;Description automatically generated with low confidence">
            <a:extLst>
              <a:ext uri="{FF2B5EF4-FFF2-40B4-BE49-F238E27FC236}">
                <a16:creationId xmlns:a16="http://schemas.microsoft.com/office/drawing/2014/main" id="{421DD7B8-8A9D-9C43-BAAE-DA5BC1753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9" y="6292691"/>
            <a:ext cx="1465088" cy="592307"/>
          </a:xfrm>
          <a:prstGeom prst="rect">
            <a:avLst/>
          </a:prstGeom>
        </p:spPr>
      </p:pic>
    </p:spTree>
    <p:extLst>
      <p:ext uri="{BB962C8B-B14F-4D97-AF65-F5344CB8AC3E}">
        <p14:creationId xmlns:p14="http://schemas.microsoft.com/office/powerpoint/2010/main" val="31068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name_slide 2">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5B77373-A5B1-0E47-9073-2DCA30DC8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76787" y="340910"/>
            <a:ext cx="2110551" cy="853255"/>
          </a:xfrm>
          <a:prstGeom prst="rect">
            <a:avLst/>
          </a:prstGeom>
        </p:spPr>
      </p:pic>
      <p:sp>
        <p:nvSpPr>
          <p:cNvPr id="8" name="Picture Placeholder 22">
            <a:extLst>
              <a:ext uri="{FF2B5EF4-FFF2-40B4-BE49-F238E27FC236}">
                <a16:creationId xmlns:a16="http://schemas.microsoft.com/office/drawing/2014/main" id="{D5E6BB9C-B32A-5448-B923-861F4555CC74}"/>
              </a:ext>
            </a:extLst>
          </p:cNvPr>
          <p:cNvSpPr>
            <a:spLocks noGrp="1"/>
          </p:cNvSpPr>
          <p:nvPr>
            <p:ph type="pic" sz="quarter" idx="10"/>
          </p:nvPr>
        </p:nvSpPr>
        <p:spPr>
          <a:xfrm>
            <a:off x="-4529971" y="236962"/>
            <a:ext cx="7039776" cy="7039781"/>
          </a:xfrm>
          <a:prstGeom prst="ellipse">
            <a:avLst/>
          </a:prstGeom>
          <a:ln w="25400">
            <a:noFill/>
          </a:ln>
        </p:spPr>
        <p:txBody>
          <a:bodyPr/>
          <a:lstStyle>
            <a:lvl1pPr marL="0" indent="0">
              <a:buNone/>
              <a:defRPr/>
            </a:lvl1pPr>
          </a:lstStyle>
          <a:p>
            <a:endParaRPr lang="en-US"/>
          </a:p>
        </p:txBody>
      </p:sp>
      <p:sp>
        <p:nvSpPr>
          <p:cNvPr id="9" name="Picture Placeholder 22">
            <a:extLst>
              <a:ext uri="{FF2B5EF4-FFF2-40B4-BE49-F238E27FC236}">
                <a16:creationId xmlns:a16="http://schemas.microsoft.com/office/drawing/2014/main" id="{D0FCF56C-CD5E-6945-8F3B-6ECCC786666D}"/>
              </a:ext>
            </a:extLst>
          </p:cNvPr>
          <p:cNvSpPr>
            <a:spLocks noGrp="1"/>
          </p:cNvSpPr>
          <p:nvPr>
            <p:ph type="pic" sz="quarter" idx="12"/>
          </p:nvPr>
        </p:nvSpPr>
        <p:spPr>
          <a:xfrm>
            <a:off x="404663" y="-90891"/>
            <a:ext cx="7039776" cy="7039781"/>
          </a:xfrm>
          <a:prstGeom prst="ellipse">
            <a:avLst/>
          </a:prstGeom>
          <a:ln w="25400">
            <a:noFill/>
          </a:ln>
        </p:spPr>
        <p:txBody>
          <a:bodyPr/>
          <a:lstStyle>
            <a:lvl1pPr marL="0" indent="0">
              <a:buNone/>
              <a:defRPr/>
            </a:lvl1pPr>
          </a:lstStyle>
          <a:p>
            <a:endParaRPr lang="en-US"/>
          </a:p>
        </p:txBody>
      </p:sp>
      <p:sp>
        <p:nvSpPr>
          <p:cNvPr id="10" name="Title 1">
            <a:extLst>
              <a:ext uri="{FF2B5EF4-FFF2-40B4-BE49-F238E27FC236}">
                <a16:creationId xmlns:a16="http://schemas.microsoft.com/office/drawing/2014/main" id="{762D67D7-1C3E-884C-80F5-69E8907FC1C3}"/>
              </a:ext>
            </a:extLst>
          </p:cNvPr>
          <p:cNvSpPr>
            <a:spLocks noGrp="1"/>
          </p:cNvSpPr>
          <p:nvPr>
            <p:ph type="ctrTitle"/>
          </p:nvPr>
        </p:nvSpPr>
        <p:spPr>
          <a:xfrm>
            <a:off x="7732583" y="3822153"/>
            <a:ext cx="4054755" cy="1274323"/>
          </a:xfrm>
          <a:prstGeom prst="rect">
            <a:avLst/>
          </a:prstGeom>
        </p:spPr>
        <p:txBody>
          <a:bodyPr wrap="square" anchor="b">
            <a:spAutoFit/>
          </a:bodyPr>
          <a:lstStyle>
            <a:lvl1pPr algn="l">
              <a:defRPr sz="4267" b="1">
                <a:solidFill>
                  <a:srgbClr val="1B1A5B"/>
                </a:solidFill>
                <a:latin typeface="+mn-lt"/>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50FADCF-77F3-BC49-93BC-2F2D3D3B77DD}"/>
              </a:ext>
            </a:extLst>
          </p:cNvPr>
          <p:cNvSpPr>
            <a:spLocks noGrp="1"/>
          </p:cNvSpPr>
          <p:nvPr>
            <p:ph type="subTitle" idx="1"/>
          </p:nvPr>
        </p:nvSpPr>
        <p:spPr>
          <a:xfrm>
            <a:off x="7732582" y="5456882"/>
            <a:ext cx="4054756" cy="861775"/>
          </a:xfrm>
          <a:prstGeom prst="rect">
            <a:avLst/>
          </a:prstGeom>
        </p:spPr>
        <p:txBody>
          <a:bodyPr wrap="square">
            <a:spAutoFit/>
          </a:bodyPr>
          <a:lstStyle>
            <a:lvl1pPr marL="0" indent="0" algn="l">
              <a:buNone/>
              <a:defRPr sz="2667">
                <a:solidFill>
                  <a:srgbClr val="999999"/>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927840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355-10F8-41BA-864E-577F4CB64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D86341A-B3F2-4837-8A14-757321A4F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9FE7DBD-7E08-4243-B42D-FE91930CB94A}"/>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718F1AD5-D713-43C4-9CEA-67E20469508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3FB9849-44F2-4086-AA4E-250E42BA0F40}"/>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52254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E9D6-C11A-4985-9D4F-14B98622D48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9881ED80-A2AC-4751-A998-725D791B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DCFF1BB-BAC8-4C39-ADDD-355022EB441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85F6228-1C4B-4A58-B908-70642F0DB92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C2BA6AA3-069A-43E5-9862-F1EEF1515A9A}"/>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645302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77F5-38C9-4016-96F7-0CD65268A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EDB6D8DC-BDD5-4BD2-BABA-CB12C5DAD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76A56-F97E-48DC-BD7F-F1C35FA4CC4B}"/>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55A2B98F-029C-4FEF-B010-0081530CB67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3D70E6C3-7A43-4C67-81A8-627975BCB54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78696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495C-DBA6-4EA7-98EF-5ED2D0F16CAA}"/>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4894A57C-7035-41CC-AB87-0E60E6FF4A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D4455D79-04E4-4286-8335-512B3A055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195602F-152C-489E-9970-CD4CFEAC0767}"/>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283C5EF3-2AC3-4051-85C7-92E8506ED99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C1F08FD4-DFB3-4AF3-BB1D-FB7105F6036C}"/>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49230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B6A8-988A-4CF5-A106-083F9F376DC6}"/>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08C05486-63D8-4755-966A-106251991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CD2E0-0B85-4786-8245-31A2F1DB5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1C8D7BC7-21A0-4011-A44A-D76CDE091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4115E-499C-4E78-A3B4-8808BDA7D2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FF2EDBC3-7EC3-4926-A0A8-7DA7E6E95D65}"/>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8" name="Footer Placeholder 7">
            <a:extLst>
              <a:ext uri="{FF2B5EF4-FFF2-40B4-BE49-F238E27FC236}">
                <a16:creationId xmlns:a16="http://schemas.microsoft.com/office/drawing/2014/main" id="{9E51E833-D0A9-42CD-B021-3E197575BF0B}"/>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B1116D90-E063-4C1D-8F2E-FB916B0916D9}"/>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1401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9E85-CB91-4ACA-9A4D-24788A9B9C10}"/>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F7819B7A-5DA1-45EC-A803-FEF36F6C21FE}"/>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4" name="Footer Placeholder 3">
            <a:extLst>
              <a:ext uri="{FF2B5EF4-FFF2-40B4-BE49-F238E27FC236}">
                <a16:creationId xmlns:a16="http://schemas.microsoft.com/office/drawing/2014/main" id="{1F4F5DAC-3D0A-4FF2-B6EF-DE1DD54452AE}"/>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4CCFCC2-B871-4F6B-9864-BE15FD12125B}"/>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3282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93665-569B-4C7F-BFF8-BBB98F6E448D}"/>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3" name="Footer Placeholder 2">
            <a:extLst>
              <a:ext uri="{FF2B5EF4-FFF2-40B4-BE49-F238E27FC236}">
                <a16:creationId xmlns:a16="http://schemas.microsoft.com/office/drawing/2014/main" id="{1341984A-B563-4E44-ADC9-C3F3FC43159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9FE3716-2CC4-4FA6-931A-731FC52B67E3}"/>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3224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01</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3F36-DCFB-42A4-84A0-5003A0807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F8AA2A37-3D92-4B0F-B6D1-41400081B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F6CA5D1B-82AA-4D5E-AF83-B39593F8D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F8BCE-2146-45C4-9034-84E68E36D3A7}"/>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023B10E1-A99C-4852-999A-016CA9608612}"/>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4A0F5B0F-1EB8-4EB9-8F77-7DD356D0737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786249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94F4-7A9C-4CA6-AAA8-9CA1EAF4D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9422A7D6-8297-4821-9550-8BBB95F22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BE8FE4E7-586F-4CEB-9FBE-F595F93E7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A1FA2-C7F3-4BEA-A067-26ABE619B2E3}"/>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AF17526F-2C88-43D9-A789-E1BDE29246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3A4371C7-39E7-47AE-9E31-E8E5EE45B60C}"/>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878405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739E-2387-4CD5-93FD-5DDA5DEB3E6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ACC0A52-99BA-4AA1-97C0-9F47C617F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B0B1AD6-2639-4ECF-9549-137996ECD16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69B1AD35-0454-4047-9BBC-6E3BB7E292A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E64C381-24A3-4F7D-A78A-0CEB2072FF9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49503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6B326-5320-4788-979B-E476C3D280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7818A3B-6879-44F9-A968-11B27BDC5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BE7144F-0092-443C-BF78-52EA1D21BD5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63CE707-19AB-426F-A635-3CED3DA98C6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F64648B-DF44-4487-B9A7-A173F8C27AEF}"/>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91030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24574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err="1"/>
              <a:t>Page with text only</a:t>
            </a:r>
            <a:endParaRPr lang="en-US"/>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355572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87026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02</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03</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04</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05</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801" r:id="rId19"/>
    <p:sldLayoutId id="2147483704" r:id="rId20"/>
    <p:sldLayoutId id="2147483711" r:id="rId21"/>
    <p:sldLayoutId id="2147483781" r:id="rId22"/>
    <p:sldLayoutId id="2147483782" r:id="rId23"/>
    <p:sldLayoutId id="2147483783" r:id="rId24"/>
    <p:sldLayoutId id="2147483784" r:id="rId25"/>
    <p:sldLayoutId id="2147483785" r:id="rId26"/>
    <p:sldLayoutId id="2147483702" r:id="rId27"/>
    <p:sldLayoutId id="2147483786" r:id="rId28"/>
    <p:sldLayoutId id="2147483800" r:id="rId29"/>
    <p:sldLayoutId id="2147483804" r:id="rId30"/>
    <p:sldLayoutId id="2147483805" r:id="rId31"/>
    <p:sldLayoutId id="2147483807" r:id="rId32"/>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E9DF8-F048-43D3-B5C8-A223E71F6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de-DE"/>
          </a:p>
        </p:txBody>
      </p:sp>
      <p:sp>
        <p:nvSpPr>
          <p:cNvPr id="3" name="Text Placeholder 2">
            <a:extLst>
              <a:ext uri="{FF2B5EF4-FFF2-40B4-BE49-F238E27FC236}">
                <a16:creationId xmlns:a16="http://schemas.microsoft.com/office/drawing/2014/main" id="{DAD604BC-DB36-4EF1-BF42-4B4957B45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lang="de-DE"/>
          </a:p>
        </p:txBody>
      </p:sp>
      <p:sp>
        <p:nvSpPr>
          <p:cNvPr id="4" name="Date Placeholder 3">
            <a:extLst>
              <a:ext uri="{FF2B5EF4-FFF2-40B4-BE49-F238E27FC236}">
                <a16:creationId xmlns:a16="http://schemas.microsoft.com/office/drawing/2014/main" id="{4DA32400-46FC-473F-B169-082417F43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1D51939-0D96-4F74-8D2B-DC58A4FAD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577F6985-9638-47FD-A0E7-A1DAF5075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455F7-0D6A-40FD-B291-79E3A3C188E3}" type="slidenum">
              <a:rPr lang="de-DE" smtClean="0"/>
              <a:t>‹#›</a:t>
            </a:fld>
            <a:endParaRPr lang="de-DE"/>
          </a:p>
        </p:txBody>
      </p:sp>
    </p:spTree>
    <p:extLst>
      <p:ext uri="{BB962C8B-B14F-4D97-AF65-F5344CB8AC3E}">
        <p14:creationId xmlns:p14="http://schemas.microsoft.com/office/powerpoint/2010/main" val="395080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8" r:id="rId12"/>
    <p:sldLayoutId id="2147483809" r:id="rId13"/>
    <p:sldLayoutId id="214748381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eepl.com/pro?cta=edit-document"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9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9F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3296CD-A63C-4D4F-AAD6-347B6E792551}"/>
              </a:ext>
            </a:extLst>
          </p:cNvPr>
          <p:cNvSpPr txBox="1"/>
          <p:nvPr/>
        </p:nvSpPr>
        <p:spPr>
          <a:xfrm>
            <a:off x="289301" y="2779889"/>
            <a:ext cx="6222794" cy="461665"/>
          </a:xfrm>
          <a:prstGeom prst="rect">
            <a:avLst/>
          </a:prstGeom>
          <a:noFill/>
        </p:spPr>
        <p:txBody>
          <a:bodyPr wrap="none" rtlCol="0">
            <a:spAutoFit/>
          </a:bodyPr>
          <a:lstStyle/>
          <a:p>
            <a:r>
              <a:rPr lang="de-DE" sz="2400" noProof="1">
                <a:solidFill>
                  <a:srgbClr val="0F2B46"/>
                </a:solidFill>
                <a:latin typeface="Helvetica" pitchFamily="2" charset="0"/>
              </a:rPr>
              <a:t>Abonnez-vous à DeepL Pro pour éditer ce document.</a:t>
            </a:r>
          </a:p>
        </p:txBody>
      </p:sp>
      <p:sp>
        <p:nvSpPr>
          <p:cNvPr id="8" name="TextBox 7">
            <a:extLst>
              <a:ext uri="{FF2B5EF4-FFF2-40B4-BE49-F238E27FC236}">
                <a16:creationId xmlns:a16="http://schemas.microsoft.com/office/drawing/2014/main" id="{1DDA699B-AA79-2E42-83E3-ACBDD53F87D8}"/>
              </a:ext>
            </a:extLst>
          </p:cNvPr>
          <p:cNvSpPr txBox="1"/>
          <p:nvPr/>
        </p:nvSpPr>
        <p:spPr>
          <a:xfrm>
            <a:off x="289301" y="3241554"/>
            <a:ext cx="4887235" cy="369332"/>
          </a:xfrm>
          <a:prstGeom prst="rect">
            <a:avLst/>
          </a:prstGeom>
          <a:noFill/>
        </p:spPr>
        <p:txBody>
          <a:bodyPr wrap="none" rtlCol="0">
            <a:spAutoFit/>
          </a:bodyPr>
          <a:lstStyle/>
          <a:p>
            <a:r>
              <a:rPr lang="de-DE" noProof="1">
                <a:solidFill>
                  <a:srgbClr val="0F2B46"/>
                </a:solidFill>
                <a:latin typeface="Helvetica" pitchFamily="2" charset="0"/>
              </a:rPr>
              <a:t>Visitez </a:t>
            </a:r>
            <a:r>
              <a:rPr lang="de-DE" noProof="1">
                <a:solidFill>
                  <a:srgbClr val="006494"/>
                </a:solidFill>
                <a:latin typeface="Helvetica" pitchFamily="2" charset="0"/>
                <a:hlinkClick r:id="rId2"/>
              </a:rPr>
              <a:t>www.DeepL.com/pro</a:t>
            </a:r>
            <a:r>
              <a:rPr lang="de-DE" noProof="1">
                <a:solidFill>
                  <a:srgbClr val="0F2B46"/>
                </a:solidFill>
                <a:latin typeface="Helvetica" pitchFamily="2" charset="0"/>
              </a:rPr>
              <a:t> pour en savoir plus.</a:t>
            </a:r>
          </a:p>
        </p:txBody>
      </p:sp>
      <p:pic>
        <p:nvPicPr>
          <p:cNvPr id="3" name="Picture 2">
            <a:extLst>
              <a:ext uri="{FF2B5EF4-FFF2-40B4-BE49-F238E27FC236}">
                <a16:creationId xmlns:a16="http://schemas.microsoft.com/office/drawing/2014/main" id="{91465485-E747-EF46-84F2-5C5CB0F90C9B}"/>
              </a:ext>
            </a:extLst>
          </p:cNvPr>
          <p:cNvPicPr>
            <a:picLocks noChangeAspect="1"/>
          </p:cNvPicPr>
          <p:nvPr/>
        </p:nvPicPr>
        <p:blipFill>
          <a:blip r:embed="rId3"/>
          <a:stretch>
            <a:fillRect/>
          </a:stretch>
        </p:blipFill>
        <p:spPr>
          <a:xfrm>
            <a:off x="400512" y="1215557"/>
            <a:ext cx="2616200" cy="889000"/>
          </a:xfrm>
          <a:prstGeom prst="rect">
            <a:avLst/>
          </a:prstGeom>
        </p:spPr>
      </p:pic>
    </p:spTree>
    <p:extLst>
      <p:ext uri="{BB962C8B-B14F-4D97-AF65-F5344CB8AC3E}">
        <p14:creationId xmlns:p14="http://schemas.microsoft.com/office/powerpoint/2010/main" val="141236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egnaposto testo 15">
            <a:extLst>
              <a:ext uri="{FF2B5EF4-FFF2-40B4-BE49-F238E27FC236}">
                <a16:creationId xmlns:a16="http://schemas.microsoft.com/office/drawing/2014/main" id="{02FC649B-A42C-88EA-D058-166CCA6AD6F0}"/>
              </a:ext>
            </a:extLst>
          </p:cNvPr>
          <p:cNvSpPr txBox="1">
            <a:spLocks/>
          </p:cNvSpPr>
          <p:nvPr/>
        </p:nvSpPr>
        <p:spPr>
          <a:xfrm>
            <a:off x="3553577" y="1056510"/>
            <a:ext cx="2697124" cy="5068186"/>
          </a:xfrm>
          <a:prstGeom prst="rect">
            <a:avLst/>
          </a:prstGeom>
          <a:ln w="12700">
            <a:noFill/>
          </a:ln>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kern="1200">
                <a:solidFill>
                  <a:srgbClr val="4C4C4C"/>
                </a:solidFill>
                <a:latin typeface="+mn-lt"/>
                <a:ea typeface="+mn-ea"/>
                <a:cs typeface="+mn-cs"/>
              </a:defRPr>
            </a:lvl1pPr>
            <a:lvl2pPr marL="6858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2pPr>
            <a:lvl3pPr marL="11430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3pPr>
            <a:lvl4pPr marL="16002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4pPr>
            <a:lvl5pPr marL="20574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5" name="Subtitle 4">
            <a:extLst>
              <a:ext uri="{FF2B5EF4-FFF2-40B4-BE49-F238E27FC236}">
                <a16:creationId xmlns:a16="http://schemas.microsoft.com/office/drawing/2014/main" id="{33FDC3F3-FF95-3B64-FE9A-C501AB929D11}"/>
              </a:ext>
            </a:extLst>
          </p:cNvPr>
          <p:cNvSpPr>
            <a:spLocks noGrp="1"/>
          </p:cNvSpPr>
          <p:nvPr>
            <p:ph type="subTitle" idx="1"/>
          </p:nvPr>
        </p:nvSpPr>
        <p:spPr>
          <a:xfrm>
            <a:off x="750491" y="348835"/>
            <a:ext cx="6753640" cy="526746"/>
          </a:xfrm>
        </p:spPr>
        <p:txBody>
          <a:bodyPr lIns="91440" tIns="45720" rIns="91440" bIns="45720" anchor="t"/>
          <a:lstStyle/>
          <a:p>
            <a:r>
              <a:rPr lang="de-DE" err="1">
                <a:latin typeface="Arial"/>
                <a:cs typeface="Arial"/>
              </a:rPr>
              <a:t>Réalisations </a:t>
            </a:r>
            <a:r>
              <a:rPr lang="de-DE">
                <a:latin typeface="Arial"/>
                <a:cs typeface="Arial"/>
              </a:rPr>
              <a:t>mondiales </a:t>
            </a:r>
            <a:r>
              <a:rPr lang="de-DE" err="1">
                <a:latin typeface="Arial"/>
                <a:cs typeface="Arial"/>
              </a:rPr>
              <a:t>attendues </a:t>
            </a:r>
            <a:r>
              <a:rPr lang="de-DE">
                <a:latin typeface="Arial"/>
                <a:cs typeface="Arial"/>
              </a:rPr>
              <a:t>en 2022</a:t>
            </a:r>
          </a:p>
        </p:txBody>
      </p:sp>
      <p:graphicFrame>
        <p:nvGraphicFramePr>
          <p:cNvPr id="13" name="Diagram 12">
            <a:extLst>
              <a:ext uri="{FF2B5EF4-FFF2-40B4-BE49-F238E27FC236}">
                <a16:creationId xmlns:a16="http://schemas.microsoft.com/office/drawing/2014/main" id="{225FF871-8AAA-FAF1-95FB-2C0DDC820A2C}"/>
              </a:ext>
            </a:extLst>
          </p:cNvPr>
          <p:cNvGraphicFramePr/>
          <p:nvPr>
            <p:extLst>
              <p:ext uri="{D42A27DB-BD31-4B8C-83A1-F6EECF244321}">
                <p14:modId xmlns:p14="http://schemas.microsoft.com/office/powerpoint/2010/main" val="381797958"/>
              </p:ext>
            </p:extLst>
          </p:nvPr>
        </p:nvGraphicFramePr>
        <p:xfrm>
          <a:off x="750270" y="1350353"/>
          <a:ext cx="10870516" cy="5137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89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5" name="Segnaposto grafico 4">
                <a:extLst>
                  <a:ext uri="{FF2B5EF4-FFF2-40B4-BE49-F238E27FC236}">
                    <a16:creationId xmlns:a16="http://schemas.microsoft.com/office/drawing/2014/main" id="{A7C58105-DE9A-784B-AA2F-4A4460132BB9}"/>
                  </a:ext>
                </a:extLst>
              </p:cNvPr>
              <p:cNvGraphicFramePr>
                <a:graphicFrameLocks noGrp="1"/>
              </p:cNvGraphicFramePr>
              <p:nvPr>
                <p:ph type="chart" sz="quarter" idx="14"/>
                <p:extLst>
                  <p:ext uri="{D42A27DB-BD31-4B8C-83A1-F6EECF244321}">
                    <p14:modId xmlns:p14="http://schemas.microsoft.com/office/powerpoint/2010/main" val="977669513"/>
                  </p:ext>
                </p:extLst>
              </p:nvPr>
            </p:nvGraphicFramePr>
            <p:xfrm>
              <a:off x="-312515" y="329061"/>
              <a:ext cx="12504515" cy="6933235"/>
            </p:xfrm>
            <a:graphic>
              <a:graphicData uri="http://schemas.microsoft.com/office/drawing/2014/chartex">
                <cx:chart xmlns:cx="http://schemas.microsoft.com/office/drawing/2014/chartex" xmlns:r="http://schemas.openxmlformats.org/officeDocument/2006/relationships" r:id="rId3"/>
              </a:graphicData>
            </a:graphic>
          </p:graphicFrame>
        </mc:Choice>
        <mc:Fallback xmlns:asvg="http://schemas.microsoft.com/office/drawing/2016/SVG/main" xmlns:a14="http://schemas.microsoft.com/office/drawing/2010/main" xmlns:cx="http://schemas.microsoft.com/office/drawing/2014/chartex" xmlns:p14="http://schemas.microsoft.com/office/powerpoint/2010/main" xmlns:a16="http://schemas.microsoft.com/office/drawing/2014/main" xmlns="">
          <p:pic>
            <p:nvPicPr>
              <p:cNvPr id="5" name="Segnaposto grafico 4">
                <a:extLst>
                  <a:ext uri="{FF2B5EF4-FFF2-40B4-BE49-F238E27FC236}">
                    <a16:creationId xmlns:a16="http://schemas.microsoft.com/office/drawing/2014/main" id="{A7C58105-DE9A-784B-AA2F-4A4460132BB9}"/>
                  </a:ext>
                </a:extLst>
              </p:cNvPr>
              <p:cNvPicPr>
                <a:picLocks noGrp="1" noRot="1" noChangeAspect="1" noMove="1" noResize="1" noEditPoints="1" noAdjustHandles="1" noChangeArrowheads="1" noChangeShapeType="1"/>
              </p:cNvPicPr>
              <p:nvPr/>
            </p:nvPicPr>
            <p:blipFill>
              <a:blip r:embed="rId4"/>
              <a:stretch>
                <a:fillRect/>
              </a:stretch>
            </p:blipFill>
            <p:spPr>
              <a:xfrm>
                <a:off x="-312515" y="329061"/>
                <a:ext cx="12504515" cy="6933235"/>
              </a:xfrm>
              <a:prstGeom prst="rect">
                <a:avLst/>
              </a:prstGeom>
            </p:spPr>
          </p:pic>
        </mc:Fallback>
      </mc:AlternateContent>
      <p:sp>
        <p:nvSpPr>
          <p:cNvPr id="4" name="Rectangle 3">
            <a:extLst>
              <a:ext uri="{FF2B5EF4-FFF2-40B4-BE49-F238E27FC236}">
                <a16:creationId xmlns:a16="http://schemas.microsoft.com/office/drawing/2014/main" id="{94782852-4198-484B-91B7-2A7726A6CD9C}"/>
              </a:ext>
            </a:extLst>
          </p:cNvPr>
          <p:cNvSpPr/>
          <p:nvPr/>
        </p:nvSpPr>
        <p:spPr>
          <a:xfrm>
            <a:off x="3060" y="6402375"/>
            <a:ext cx="12192000" cy="82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0095CE"/>
              </a:solidFill>
              <a:effectLst/>
              <a:uLnTx/>
              <a:uFillTx/>
              <a:latin typeface="Arial" panose="020B0604020202020204"/>
              <a:ea typeface="+mn-ea"/>
              <a:cs typeface="+mn-cs"/>
            </a:endParaRPr>
          </a:p>
        </p:txBody>
      </p:sp>
      <p:sp>
        <p:nvSpPr>
          <p:cNvPr id="3" name="Titolo 2">
            <a:extLst>
              <a:ext uri="{FF2B5EF4-FFF2-40B4-BE49-F238E27FC236}">
                <a16:creationId xmlns:a16="http://schemas.microsoft.com/office/drawing/2014/main" id="{AC7A2485-93ED-B740-ABD8-E2D96548F7D2}"/>
              </a:ext>
            </a:extLst>
          </p:cNvPr>
          <p:cNvSpPr>
            <a:spLocks noGrp="1"/>
          </p:cNvSpPr>
          <p:nvPr>
            <p:ph type="title"/>
          </p:nvPr>
        </p:nvSpPr>
        <p:spPr>
          <a:xfrm>
            <a:off x="754467" y="100992"/>
            <a:ext cx="7182623" cy="593151"/>
          </a:xfrm>
        </p:spPr>
        <p:txBody>
          <a:bodyPr>
            <a:normAutofit/>
          </a:bodyPr>
          <a:lstStyle/>
          <a:p>
            <a:r>
              <a:rPr lang="it-IT" b="1" dirty="0">
                <a:solidFill>
                  <a:srgbClr val="0095CE"/>
                </a:solidFill>
              </a:rPr>
              <a:t>PROGRÈS DU PAYS : INCEPTION</a:t>
            </a:r>
          </a:p>
        </p:txBody>
      </p:sp>
      <p:grpSp>
        <p:nvGrpSpPr>
          <p:cNvPr id="2" name="Gruppo 1">
            <a:extLst>
              <a:ext uri="{FF2B5EF4-FFF2-40B4-BE49-F238E27FC236}">
                <a16:creationId xmlns:a16="http://schemas.microsoft.com/office/drawing/2014/main" id="{AEA0AB97-C7D7-DB40-84FC-4ADE2FDDB1FB}"/>
              </a:ext>
            </a:extLst>
          </p:cNvPr>
          <p:cNvGrpSpPr/>
          <p:nvPr/>
        </p:nvGrpSpPr>
        <p:grpSpPr>
          <a:xfrm>
            <a:off x="2130548" y="1638498"/>
            <a:ext cx="8731457" cy="3400140"/>
            <a:chOff x="2771050" y="2118692"/>
            <a:chExt cx="7168405" cy="2516622"/>
          </a:xfrm>
        </p:grpSpPr>
        <p:sp>
          <p:nvSpPr>
            <p:cNvPr id="8" name="CasellaDiTesto 7">
              <a:extLst>
                <a:ext uri="{FF2B5EF4-FFF2-40B4-BE49-F238E27FC236}">
                  <a16:creationId xmlns:a16="http://schemas.microsoft.com/office/drawing/2014/main" id="{E3DDC644-D66B-DC42-9731-9E3330DE9C71}"/>
                </a:ext>
              </a:extLst>
            </p:cNvPr>
            <p:cNvSpPr txBox="1"/>
            <p:nvPr/>
          </p:nvSpPr>
          <p:spPr>
            <a:xfrm>
              <a:off x="3200223" y="3653690"/>
              <a:ext cx="774070"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Colombie</a:t>
              </a:r>
            </a:p>
          </p:txBody>
        </p:sp>
        <p:sp>
          <p:nvSpPr>
            <p:cNvPr id="15" name="CasellaDiTesto 14">
              <a:extLst>
                <a:ext uri="{FF2B5EF4-FFF2-40B4-BE49-F238E27FC236}">
                  <a16:creationId xmlns:a16="http://schemas.microsoft.com/office/drawing/2014/main" id="{B9E9B829-1D88-5148-908F-785B41EE2334}"/>
                </a:ext>
              </a:extLst>
            </p:cNvPr>
            <p:cNvSpPr txBox="1"/>
            <p:nvPr/>
          </p:nvSpPr>
          <p:spPr>
            <a:xfrm>
              <a:off x="3411088" y="4407512"/>
              <a:ext cx="776056" cy="227802"/>
            </a:xfrm>
            <a:prstGeom prst="rect">
              <a:avLst/>
            </a:prstGeom>
            <a:solidFill>
              <a:schemeClr val="accent4">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Argentine</a:t>
              </a:r>
            </a:p>
          </p:txBody>
        </p:sp>
        <p:grpSp>
          <p:nvGrpSpPr>
            <p:cNvPr id="16" name="Gruppo 15">
              <a:extLst>
                <a:ext uri="{FF2B5EF4-FFF2-40B4-BE49-F238E27FC236}">
                  <a16:creationId xmlns:a16="http://schemas.microsoft.com/office/drawing/2014/main" id="{B47D7E6E-EE57-4E4A-BDCF-34AF777DB4AC}"/>
                </a:ext>
              </a:extLst>
            </p:cNvPr>
            <p:cNvGrpSpPr/>
            <p:nvPr/>
          </p:nvGrpSpPr>
          <p:grpSpPr>
            <a:xfrm>
              <a:off x="2771050" y="3167233"/>
              <a:ext cx="1151881" cy="345016"/>
              <a:chOff x="3440048" y="3211288"/>
              <a:chExt cx="1151881" cy="379528"/>
            </a:xfrm>
          </p:grpSpPr>
          <p:pic>
            <p:nvPicPr>
              <p:cNvPr id="17"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0177" y="3211288"/>
                <a:ext cx="301752" cy="331931"/>
              </a:xfrm>
              <a:prstGeom prst="rect">
                <a:avLst/>
              </a:prstGeom>
            </p:spPr>
          </p:pic>
          <p:sp>
            <p:nvSpPr>
              <p:cNvPr id="18" name="CasellaDiTesto 17">
                <a:extLst>
                  <a:ext uri="{FF2B5EF4-FFF2-40B4-BE49-F238E27FC236}">
                    <a16:creationId xmlns:a16="http://schemas.microsoft.com/office/drawing/2014/main" id="{82887583-941E-C24E-8524-13675A5036CD}"/>
                  </a:ext>
                </a:extLst>
              </p:cNvPr>
              <p:cNvSpPr txBox="1"/>
              <p:nvPr/>
            </p:nvSpPr>
            <p:spPr>
              <a:xfrm>
                <a:off x="3440048" y="3340230"/>
                <a:ext cx="879733" cy="250586"/>
              </a:xfrm>
              <a:prstGeom prst="rect">
                <a:avLst/>
              </a:prstGeom>
              <a:solidFill>
                <a:srgbClr val="92D050"/>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Costa Rica</a:t>
                </a:r>
              </a:p>
            </p:txBody>
          </p:sp>
        </p:grpSp>
        <p:sp>
          <p:nvSpPr>
            <p:cNvPr id="21" name="CasellaDiTesto 20">
              <a:extLst>
                <a:ext uri="{FF2B5EF4-FFF2-40B4-BE49-F238E27FC236}">
                  <a16:creationId xmlns:a16="http://schemas.microsoft.com/office/drawing/2014/main" id="{4ED87E53-85A4-3E40-BE0C-BD4385E6AC82}"/>
                </a:ext>
              </a:extLst>
            </p:cNvPr>
            <p:cNvSpPr txBox="1"/>
            <p:nvPr/>
          </p:nvSpPr>
          <p:spPr>
            <a:xfrm>
              <a:off x="4838438" y="3418622"/>
              <a:ext cx="977689"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Côte d'Ivoire</a:t>
              </a:r>
            </a:p>
          </p:txBody>
        </p:sp>
        <p:sp>
          <p:nvSpPr>
            <p:cNvPr id="24" name="CasellaDiTesto 23">
              <a:extLst>
                <a:ext uri="{FF2B5EF4-FFF2-40B4-BE49-F238E27FC236}">
                  <a16:creationId xmlns:a16="http://schemas.microsoft.com/office/drawing/2014/main" id="{0881A96B-C639-CE4D-8829-6DA4E503C797}"/>
                </a:ext>
              </a:extLst>
            </p:cNvPr>
            <p:cNvSpPr txBox="1"/>
            <p:nvPr/>
          </p:nvSpPr>
          <p:spPr>
            <a:xfrm>
              <a:off x="6150641" y="2784393"/>
              <a:ext cx="542911"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Égypte</a:t>
              </a:r>
            </a:p>
          </p:txBody>
        </p:sp>
        <p:sp>
          <p:nvSpPr>
            <p:cNvPr id="27" name="CasellaDiTesto 26">
              <a:extLst>
                <a:ext uri="{FF2B5EF4-FFF2-40B4-BE49-F238E27FC236}">
                  <a16:creationId xmlns:a16="http://schemas.microsoft.com/office/drawing/2014/main" id="{B06AA557-FFEA-F14D-8C5B-5482C902CBC3}"/>
                </a:ext>
              </a:extLst>
            </p:cNvPr>
            <p:cNvSpPr txBox="1"/>
            <p:nvPr/>
          </p:nvSpPr>
          <p:spPr>
            <a:xfrm>
              <a:off x="6394560" y="3253458"/>
              <a:ext cx="691201"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00000"/>
                  </a:solidFill>
                  <a:effectLst/>
                  <a:uLnTx/>
                  <a:uFillTx/>
                  <a:latin typeface="Arial" panose="020B0604020202020204"/>
                  <a:ea typeface="+mn-ea"/>
                  <a:cs typeface="+mn-cs"/>
                </a:rPr>
                <a:t>Éthiopie</a:t>
              </a:r>
            </a:p>
          </p:txBody>
        </p:sp>
        <p:sp>
          <p:nvSpPr>
            <p:cNvPr id="30" name="CasellaDiTesto 29">
              <a:extLst>
                <a:ext uri="{FF2B5EF4-FFF2-40B4-BE49-F238E27FC236}">
                  <a16:creationId xmlns:a16="http://schemas.microsoft.com/office/drawing/2014/main" id="{5B62D35F-9794-FD48-A35C-5D04F125C20E}"/>
                </a:ext>
              </a:extLst>
            </p:cNvPr>
            <p:cNvSpPr txBox="1"/>
            <p:nvPr/>
          </p:nvSpPr>
          <p:spPr>
            <a:xfrm>
              <a:off x="4819211" y="3018900"/>
              <a:ext cx="722873"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Sénégal</a:t>
              </a:r>
            </a:p>
          </p:txBody>
        </p:sp>
        <p:sp>
          <p:nvSpPr>
            <p:cNvPr id="33" name="CasellaDiTesto 32">
              <a:extLst>
                <a:ext uri="{FF2B5EF4-FFF2-40B4-BE49-F238E27FC236}">
                  <a16:creationId xmlns:a16="http://schemas.microsoft.com/office/drawing/2014/main" id="{7932FD9F-302C-F642-8E7A-6362B8886036}"/>
                </a:ext>
              </a:extLst>
            </p:cNvPr>
            <p:cNvSpPr txBox="1"/>
            <p:nvPr/>
          </p:nvSpPr>
          <p:spPr>
            <a:xfrm>
              <a:off x="6175311" y="3535871"/>
              <a:ext cx="695852"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Ouganda</a:t>
              </a:r>
            </a:p>
          </p:txBody>
        </p:sp>
        <p:sp>
          <p:nvSpPr>
            <p:cNvPr id="36" name="CasellaDiTesto 35">
              <a:extLst>
                <a:ext uri="{FF2B5EF4-FFF2-40B4-BE49-F238E27FC236}">
                  <a16:creationId xmlns:a16="http://schemas.microsoft.com/office/drawing/2014/main" id="{F52F623E-8F35-7546-B516-C6163839DD8A}"/>
                </a:ext>
              </a:extLst>
            </p:cNvPr>
            <p:cNvSpPr txBox="1"/>
            <p:nvPr/>
          </p:nvSpPr>
          <p:spPr>
            <a:xfrm>
              <a:off x="7575264" y="2680959"/>
              <a:ext cx="542911" cy="227802"/>
            </a:xfrm>
            <a:prstGeom prst="rect">
              <a:avLst/>
            </a:prstGeom>
            <a:solidFill>
              <a:srgbClr val="FFCC66"/>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Népal</a:t>
              </a:r>
            </a:p>
          </p:txBody>
        </p:sp>
        <p:sp>
          <p:nvSpPr>
            <p:cNvPr id="39" name="CasellaDiTesto 38">
              <a:extLst>
                <a:ext uri="{FF2B5EF4-FFF2-40B4-BE49-F238E27FC236}">
                  <a16:creationId xmlns:a16="http://schemas.microsoft.com/office/drawing/2014/main" id="{5B3A6807-6918-584C-99CD-5AB67FE3E2C2}"/>
                </a:ext>
              </a:extLst>
            </p:cNvPr>
            <p:cNvSpPr txBox="1"/>
            <p:nvPr/>
          </p:nvSpPr>
          <p:spPr>
            <a:xfrm>
              <a:off x="7679678" y="2118692"/>
              <a:ext cx="746420" cy="227803"/>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Mongolie</a:t>
              </a:r>
            </a:p>
          </p:txBody>
        </p:sp>
        <p:sp>
          <p:nvSpPr>
            <p:cNvPr id="42" name="CasellaDiTesto 41">
              <a:extLst>
                <a:ext uri="{FF2B5EF4-FFF2-40B4-BE49-F238E27FC236}">
                  <a16:creationId xmlns:a16="http://schemas.microsoft.com/office/drawing/2014/main" id="{CC9D9B97-4968-3047-A47D-B281ABA68AE4}"/>
                </a:ext>
              </a:extLst>
            </p:cNvPr>
            <p:cNvSpPr txBox="1"/>
            <p:nvPr/>
          </p:nvSpPr>
          <p:spPr>
            <a:xfrm>
              <a:off x="7794549" y="3024799"/>
              <a:ext cx="746420"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Thaïlande</a:t>
              </a:r>
            </a:p>
          </p:txBody>
        </p:sp>
        <p:sp>
          <p:nvSpPr>
            <p:cNvPr id="45" name="CasellaDiTesto 44">
              <a:extLst>
                <a:ext uri="{FF2B5EF4-FFF2-40B4-BE49-F238E27FC236}">
                  <a16:creationId xmlns:a16="http://schemas.microsoft.com/office/drawing/2014/main" id="{1DE5A263-E89C-7145-AD10-5130584A9EF5}"/>
                </a:ext>
              </a:extLst>
            </p:cNvPr>
            <p:cNvSpPr txBox="1"/>
            <p:nvPr/>
          </p:nvSpPr>
          <p:spPr>
            <a:xfrm>
              <a:off x="9097618" y="3024799"/>
              <a:ext cx="841837"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Cambodge</a:t>
              </a:r>
            </a:p>
          </p:txBody>
        </p:sp>
      </p:grpSp>
      <p:pic>
        <p:nvPicPr>
          <p:cNvPr id="47" name="Elemento grafico 16" descr="Indicatore con riempimento a tinta unita">
            <a:extLst>
              <a:ext uri="{FF2B5EF4-FFF2-40B4-BE49-F238E27FC236}">
                <a16:creationId xmlns:a16="http://schemas.microsoft.com/office/drawing/2014/main" id="{AFE0EC15-5DAF-1B48-BCC9-F8A8D0EF94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52" y="3338107"/>
            <a:ext cx="367548" cy="407682"/>
          </a:xfrm>
          <a:prstGeom prst="rect">
            <a:avLst/>
          </a:prstGeom>
        </p:spPr>
      </p:pic>
      <p:pic>
        <p:nvPicPr>
          <p:cNvPr id="48" name="Elemento grafico 16" descr="Indicatore con riempimento a tinta unita">
            <a:extLst>
              <a:ext uri="{FF2B5EF4-FFF2-40B4-BE49-F238E27FC236}">
                <a16:creationId xmlns:a16="http://schemas.microsoft.com/office/drawing/2014/main" id="{EDC5ECC2-BA33-7A46-89F0-8F68729C6C8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11822" y="4711323"/>
            <a:ext cx="367548" cy="407682"/>
          </a:xfrm>
          <a:prstGeom prst="rect">
            <a:avLst/>
          </a:prstGeom>
        </p:spPr>
      </p:pic>
      <p:pic>
        <p:nvPicPr>
          <p:cNvPr id="49" name="Elemento grafico 16" descr="Indicatore con riempimento a tinta unita">
            <a:extLst>
              <a:ext uri="{FF2B5EF4-FFF2-40B4-BE49-F238E27FC236}">
                <a16:creationId xmlns:a16="http://schemas.microsoft.com/office/drawing/2014/main" id="{92E9F29F-736D-7B46-B0F0-408D0EBF3A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82623" y="2884143"/>
            <a:ext cx="367548" cy="407682"/>
          </a:xfrm>
          <a:prstGeom prst="rect">
            <a:avLst/>
          </a:prstGeom>
        </p:spPr>
      </p:pic>
      <p:pic>
        <p:nvPicPr>
          <p:cNvPr id="50" name="Elemento grafico 16" descr="Indicatore con riempimento a tinta unita">
            <a:extLst>
              <a:ext uri="{FF2B5EF4-FFF2-40B4-BE49-F238E27FC236}">
                <a16:creationId xmlns:a16="http://schemas.microsoft.com/office/drawing/2014/main" id="{2404F360-BF73-1F43-A4AD-0448CA971B6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10025" y="3225159"/>
            <a:ext cx="367548" cy="407682"/>
          </a:xfrm>
          <a:prstGeom prst="rect">
            <a:avLst/>
          </a:prstGeom>
        </p:spPr>
      </p:pic>
      <p:pic>
        <p:nvPicPr>
          <p:cNvPr id="52" name="Elemento grafico 16" descr="Indicatore con riempimento a tinta unita">
            <a:extLst>
              <a:ext uri="{FF2B5EF4-FFF2-40B4-BE49-F238E27FC236}">
                <a16:creationId xmlns:a16="http://schemas.microsoft.com/office/drawing/2014/main" id="{2D0EDDF1-CCC0-F347-B4BE-0654C068D3D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52580" y="3462321"/>
            <a:ext cx="367548" cy="407682"/>
          </a:xfrm>
          <a:prstGeom prst="rect">
            <a:avLst/>
          </a:prstGeom>
        </p:spPr>
      </p:pic>
      <p:pic>
        <p:nvPicPr>
          <p:cNvPr id="53" name="Elemento grafico 16" descr="Indicatore con riempimento a tinta unita">
            <a:extLst>
              <a:ext uri="{FF2B5EF4-FFF2-40B4-BE49-F238E27FC236}">
                <a16:creationId xmlns:a16="http://schemas.microsoft.com/office/drawing/2014/main" id="{58A3CD19-DBC8-C542-9BC1-DD53DF41DFC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9837" y="3109615"/>
            <a:ext cx="367548" cy="407682"/>
          </a:xfrm>
          <a:prstGeom prst="rect">
            <a:avLst/>
          </a:prstGeom>
        </p:spPr>
      </p:pic>
      <p:pic>
        <p:nvPicPr>
          <p:cNvPr id="54" name="Elemento grafico 16" descr="Indicatore con riempimento a tinta unita">
            <a:extLst>
              <a:ext uri="{FF2B5EF4-FFF2-40B4-BE49-F238E27FC236}">
                <a16:creationId xmlns:a16="http://schemas.microsoft.com/office/drawing/2014/main" id="{2F6A2E63-EFF6-0B44-A8E3-BFF7F824615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31726" y="2446093"/>
            <a:ext cx="367548" cy="407682"/>
          </a:xfrm>
          <a:prstGeom prst="rect">
            <a:avLst/>
          </a:prstGeom>
        </p:spPr>
      </p:pic>
      <p:pic>
        <p:nvPicPr>
          <p:cNvPr id="55" name="Elemento grafico 16" descr="Indicatore con riempimento a tinta unita">
            <a:extLst>
              <a:ext uri="{FF2B5EF4-FFF2-40B4-BE49-F238E27FC236}">
                <a16:creationId xmlns:a16="http://schemas.microsoft.com/office/drawing/2014/main" id="{E8D8520D-4F71-134C-863D-113A717EA4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36131" y="1649701"/>
            <a:ext cx="367548" cy="407689"/>
          </a:xfrm>
          <a:prstGeom prst="rect">
            <a:avLst/>
          </a:prstGeom>
        </p:spPr>
      </p:pic>
      <p:pic>
        <p:nvPicPr>
          <p:cNvPr id="56" name="Elemento grafico 16" descr="Indicatore con riempimento a tinta unita">
            <a:extLst>
              <a:ext uri="{FF2B5EF4-FFF2-40B4-BE49-F238E27FC236}">
                <a16:creationId xmlns:a16="http://schemas.microsoft.com/office/drawing/2014/main" id="{EFDC6FA9-B2E2-DC40-9C1D-9C31DE593A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11446" y="2372174"/>
            <a:ext cx="367548" cy="407689"/>
          </a:xfrm>
          <a:prstGeom prst="rect">
            <a:avLst/>
          </a:prstGeom>
        </p:spPr>
      </p:pic>
      <p:pic>
        <p:nvPicPr>
          <p:cNvPr id="57" name="Elemento grafico 16" descr="Indicatore con riempimento a tinta unita">
            <a:extLst>
              <a:ext uri="{FF2B5EF4-FFF2-40B4-BE49-F238E27FC236}">
                <a16:creationId xmlns:a16="http://schemas.microsoft.com/office/drawing/2014/main" id="{656001D1-F96A-5C49-92BB-11814C6CE6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59231" y="2797417"/>
            <a:ext cx="367548" cy="407689"/>
          </a:xfrm>
          <a:prstGeom prst="rect">
            <a:avLst/>
          </a:prstGeom>
        </p:spPr>
      </p:pic>
      <p:pic>
        <p:nvPicPr>
          <p:cNvPr id="58" name="Elemento grafico 16" descr="Indicatore con riempimento a tinta unita">
            <a:extLst>
              <a:ext uri="{FF2B5EF4-FFF2-40B4-BE49-F238E27FC236}">
                <a16:creationId xmlns:a16="http://schemas.microsoft.com/office/drawing/2014/main" id="{1CFE27B8-E1FD-C043-9AE6-24CDA4541F0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43005" y="2967771"/>
            <a:ext cx="367548" cy="407689"/>
          </a:xfrm>
          <a:prstGeom prst="rect">
            <a:avLst/>
          </a:prstGeom>
        </p:spPr>
      </p:pic>
      <p:sp>
        <p:nvSpPr>
          <p:cNvPr id="63" name="Line Callout 1 (Border and Accent Bar) 62">
            <a:extLst>
              <a:ext uri="{FF2B5EF4-FFF2-40B4-BE49-F238E27FC236}">
                <a16:creationId xmlns:a16="http://schemas.microsoft.com/office/drawing/2014/main" id="{D27F01BE-8517-3745-8121-9D345699FDC2}"/>
              </a:ext>
            </a:extLst>
          </p:cNvPr>
          <p:cNvSpPr/>
          <p:nvPr/>
        </p:nvSpPr>
        <p:spPr>
          <a:xfrm rot="10800000" flipH="1" flipV="1">
            <a:off x="107210" y="1626712"/>
            <a:ext cx="1867294" cy="1442720"/>
          </a:xfrm>
          <a:prstGeom prst="accentBorderCallout1">
            <a:avLst>
              <a:gd name="adj1" fmla="val 52427"/>
              <a:gd name="adj2" fmla="val 101893"/>
              <a:gd name="adj3" fmla="val 109944"/>
              <a:gd name="adj4" fmla="val 133340"/>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95CE"/>
                </a:solidFill>
                <a:effectLst/>
                <a:uLnTx/>
                <a:uFillTx/>
                <a:latin typeface="Arial" panose="020B0604020202020204"/>
                <a:ea typeface="Calibri" panose="020F0502020204030204" pitchFamily="34" charset="0"/>
                <a:cs typeface="+mn-cs"/>
              </a:rPr>
              <a:t>Chaînes de valeur du café et du bétail (viande bovine) </a:t>
            </a:r>
            <a:r>
              <a:rPr kumimoji="0" lang="en-US" sz="900" b="1"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et agriculture familiale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Mécanisme pilote de traçabilité du bétail et norme de certification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Mise en œuvre de RECSOIL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Agents pathogènes résistants au climat et exploitations agricoles familiales</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75" name="Line Callout 1 (Border and Accent Bar) 74">
            <a:extLst>
              <a:ext uri="{FF2B5EF4-FFF2-40B4-BE49-F238E27FC236}">
                <a16:creationId xmlns:a16="http://schemas.microsoft.com/office/drawing/2014/main" id="{87D7DC90-134B-0443-91DA-54F9C00C37E1}"/>
              </a:ext>
            </a:extLst>
          </p:cNvPr>
          <p:cNvSpPr/>
          <p:nvPr/>
        </p:nvSpPr>
        <p:spPr>
          <a:xfrm rot="10800000" flipH="1" flipV="1">
            <a:off x="149444" y="3844571"/>
            <a:ext cx="2086053" cy="1264583"/>
          </a:xfrm>
          <a:prstGeom prst="accentBorderCallout1">
            <a:avLst>
              <a:gd name="adj1" fmla="val 54592"/>
              <a:gd name="adj2" fmla="val 104231"/>
              <a:gd name="adj3" fmla="val 11914"/>
              <a:gd name="adj4" fmla="val 140231"/>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Système </a:t>
            </a:r>
            <a:r>
              <a:rPr kumimoji="0" lang="en-GB" sz="900" b="1" i="0" u="none" strike="noStrike" kern="1200" cap="none" spc="0" normalizeH="0" baseline="0" noProof="0" err="1">
                <a:ln>
                  <a:noFill/>
                </a:ln>
                <a:solidFill>
                  <a:srgbClr val="0095CE"/>
                </a:solidFill>
                <a:effectLst/>
                <a:uLnTx/>
                <a:uFillTx/>
                <a:latin typeface="Arial" panose="020B0604020202020204"/>
                <a:ea typeface="+mn-ea"/>
                <a:cs typeface="Calibri" panose="020F0502020204030204" pitchFamily="34" charset="0"/>
              </a:rPr>
              <a:t>agroalimentaire</a:t>
            </a: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 sous-secteurs multiples </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(5 sous-secteurs agricoles : riz, maïs, viande et lait, canne à sucre et cacao)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Politique et plateformes d'action sensibles au genre au niveau territorial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Les universités locales analysent les impacts du CC sur le système en se concentrant sur l'agrobiodiversité.</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76" name="Line Callout 1 (Border and Accent Bar) 75">
            <a:extLst>
              <a:ext uri="{FF2B5EF4-FFF2-40B4-BE49-F238E27FC236}">
                <a16:creationId xmlns:a16="http://schemas.microsoft.com/office/drawing/2014/main" id="{4F49B4FA-B94F-264B-8554-06762BA5E631}"/>
              </a:ext>
            </a:extLst>
          </p:cNvPr>
          <p:cNvSpPr/>
          <p:nvPr/>
        </p:nvSpPr>
        <p:spPr>
          <a:xfrm rot="10800000" flipH="1" flipV="1">
            <a:off x="756095" y="5388489"/>
            <a:ext cx="2007106" cy="454663"/>
          </a:xfrm>
          <a:prstGeom prst="accentBorderCallout1">
            <a:avLst>
              <a:gd name="adj1" fmla="val 56343"/>
              <a:gd name="adj2" fmla="val 101455"/>
              <a:gd name="adj3" fmla="val -75248"/>
              <a:gd name="adj4" fmla="val 138327"/>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Système à confirmer</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77" name="Line Callout 1 (Border and Accent Bar) 76">
            <a:extLst>
              <a:ext uri="{FF2B5EF4-FFF2-40B4-BE49-F238E27FC236}">
                <a16:creationId xmlns:a16="http://schemas.microsoft.com/office/drawing/2014/main" id="{DA1144B9-492B-CE49-8FF7-387F8CE0E73B}"/>
              </a:ext>
            </a:extLst>
          </p:cNvPr>
          <p:cNvSpPr/>
          <p:nvPr/>
        </p:nvSpPr>
        <p:spPr>
          <a:xfrm rot="10800000" flipH="1" flipV="1">
            <a:off x="2493197" y="1435372"/>
            <a:ext cx="1968782" cy="1232994"/>
          </a:xfrm>
          <a:prstGeom prst="accentBorderCallout1">
            <a:avLst>
              <a:gd name="adj1" fmla="val 55725"/>
              <a:gd name="adj2" fmla="val 101980"/>
              <a:gd name="adj3" fmla="val 115001"/>
              <a:gd name="adj4" fmla="val 140419"/>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Système de culture de millet/arachide et de maraîchage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Promotion des pratiques et technologies </a:t>
            </a: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Calibri" panose="020F0502020204030204" pitchFamily="34" charset="0"/>
              </a:rPr>
              <a:t>agro-écologiques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au niveau local pour atteindre les objectifs de la NDC.</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Dialogue multi-acteurs sur les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opportunités commerciales en agroécologie </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78" name="Line Callout 1 (Border and Accent Bar) 77">
            <a:extLst>
              <a:ext uri="{FF2B5EF4-FFF2-40B4-BE49-F238E27FC236}">
                <a16:creationId xmlns:a16="http://schemas.microsoft.com/office/drawing/2014/main" id="{4D400907-50E0-BD4B-8630-FB413AD0B112}"/>
              </a:ext>
            </a:extLst>
          </p:cNvPr>
          <p:cNvSpPr/>
          <p:nvPr/>
        </p:nvSpPr>
        <p:spPr>
          <a:xfrm rot="10800000" flipH="1" flipV="1">
            <a:off x="4161135" y="3877742"/>
            <a:ext cx="1764063" cy="1041653"/>
          </a:xfrm>
          <a:prstGeom prst="accentBorderCallout1">
            <a:avLst>
              <a:gd name="adj1" fmla="val 50144"/>
              <a:gd name="adj2" fmla="val 102358"/>
              <a:gd name="adj3" fmla="val -46293"/>
              <a:gd name="adj4" fmla="val 103954"/>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Chaîne de valeur du cacao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Conservation des sols, agroforesterie et couverture forestière pour l'</a:t>
            </a:r>
            <a:r>
              <a:rPr kumimoji="0" lang="en-GB" sz="900" b="0" i="0" u="none" strike="noStrike" kern="1200" cap="none" spc="0" normalizeH="0" baseline="0" noProof="0" err="1">
                <a:ln>
                  <a:noFill/>
                </a:ln>
                <a:solidFill>
                  <a:srgbClr val="000000"/>
                </a:solidFill>
                <a:effectLst/>
                <a:uLnTx/>
                <a:uFillTx/>
                <a:latin typeface="Arial" panose="020B0604020202020204"/>
                <a:ea typeface="+mn-ea"/>
                <a:cs typeface="Calibri" panose="020F0502020204030204" pitchFamily="34" charset="0"/>
              </a:rPr>
              <a:t>atténuation </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et l'</a:t>
            </a:r>
            <a:r>
              <a:rPr kumimoji="0" lang="en-GB" sz="900" b="0" i="0" u="none" strike="noStrike" kern="1200" cap="none" spc="0" normalizeH="0" baseline="0" noProof="0" err="1">
                <a:ln>
                  <a:noFill/>
                </a:ln>
                <a:solidFill>
                  <a:srgbClr val="000000"/>
                </a:solidFill>
                <a:effectLst/>
                <a:uLnTx/>
                <a:uFillTx/>
                <a:latin typeface="Arial" panose="020B0604020202020204"/>
                <a:ea typeface="+mn-ea"/>
                <a:cs typeface="Calibri" panose="020F0502020204030204" pitchFamily="34" charset="0"/>
              </a:rPr>
              <a:t>adaptation.</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MRV et M&amp;E des NDC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Projets de co-conception avec les acteurs de la CV du cacao</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80" name="Line Callout 1 (Border and Accent Bar) 79">
            <a:extLst>
              <a:ext uri="{FF2B5EF4-FFF2-40B4-BE49-F238E27FC236}">
                <a16:creationId xmlns:a16="http://schemas.microsoft.com/office/drawing/2014/main" id="{D2A16FFD-D14F-3B4A-8B0D-1838C5B5890F}"/>
              </a:ext>
            </a:extLst>
          </p:cNvPr>
          <p:cNvSpPr/>
          <p:nvPr/>
        </p:nvSpPr>
        <p:spPr>
          <a:xfrm rot="10800000" flipH="1" flipV="1">
            <a:off x="5036204" y="779495"/>
            <a:ext cx="2432715" cy="1050888"/>
          </a:xfrm>
          <a:prstGeom prst="accentBorderCallout1">
            <a:avLst>
              <a:gd name="adj1" fmla="val 106471"/>
              <a:gd name="adj2" fmla="val -1413"/>
              <a:gd name="adj3" fmla="val 166299"/>
              <a:gd name="adj4" fmla="val 63150"/>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Sous-secteurs agricoles multiples </a:t>
            </a:r>
            <a:br>
              <a:rPr kumimoji="0" lang="en-GB" sz="900" b="0"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(élevage, horticulture, cultures, production et protection des plantes) pour informer le PAN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Chaîne de valeur de la canne à sucre </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options d'adaptation</a:t>
            </a:r>
          </a:p>
        </p:txBody>
      </p:sp>
      <p:sp>
        <p:nvSpPr>
          <p:cNvPr id="82" name="Line Callout 1 (Border and Accent Bar) 81">
            <a:extLst>
              <a:ext uri="{FF2B5EF4-FFF2-40B4-BE49-F238E27FC236}">
                <a16:creationId xmlns:a16="http://schemas.microsoft.com/office/drawing/2014/main" id="{7C14F286-AA3C-4B4B-9CC1-1D314423FEAA}"/>
              </a:ext>
            </a:extLst>
          </p:cNvPr>
          <p:cNvSpPr/>
          <p:nvPr/>
        </p:nvSpPr>
        <p:spPr>
          <a:xfrm rot="10800000" flipV="1">
            <a:off x="7919062" y="3572337"/>
            <a:ext cx="1621903" cy="1478234"/>
          </a:xfrm>
          <a:prstGeom prst="accentBorderCallout1">
            <a:avLst>
              <a:gd name="adj1" fmla="val 50935"/>
              <a:gd name="adj2" fmla="val 101639"/>
              <a:gd name="adj3" fmla="val -6969"/>
              <a:gd name="adj4" fmla="val 133414"/>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l" defTabSz="457200" rtl="0" eaLnBrk="1" fontAlgn="auto" latinLnBrk="0" hangingPunct="1">
              <a:lnSpc>
                <a:spcPct val="100000"/>
              </a:lnSpc>
              <a:spcBef>
                <a:spcPts val="0"/>
              </a:spcBef>
              <a:spcAft>
                <a:spcPts val="0"/>
              </a:spcAft>
              <a:buClrTx/>
              <a:buSzTx/>
              <a:tabLst/>
              <a:defRPr/>
            </a:pP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Paysage d'élevage/petits ruminants et bassin versant dans les zones agro-écologiques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Système de S&amp;E basé sur le web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Leadership des systèmes sensibles au genre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Tables rondes public-privé sur les stratégies de réduction des risques.</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a:endParaRPr>
          </a:p>
        </p:txBody>
      </p:sp>
      <p:sp>
        <p:nvSpPr>
          <p:cNvPr id="84" name="Line Callout 1 (Border and Accent Bar) 83">
            <a:extLst>
              <a:ext uri="{FF2B5EF4-FFF2-40B4-BE49-F238E27FC236}">
                <a16:creationId xmlns:a16="http://schemas.microsoft.com/office/drawing/2014/main" id="{2ACD0CF7-2993-3341-A051-D6FB1EC2443F}"/>
              </a:ext>
            </a:extLst>
          </p:cNvPr>
          <p:cNvSpPr/>
          <p:nvPr/>
        </p:nvSpPr>
        <p:spPr>
          <a:xfrm rot="10800000" flipH="1" flipV="1">
            <a:off x="5628302" y="4989130"/>
            <a:ext cx="2185530" cy="1687022"/>
          </a:xfrm>
          <a:prstGeom prst="accentBorderCallout1">
            <a:avLst>
              <a:gd name="adj1" fmla="val 1947"/>
              <a:gd name="adj2" fmla="val 102593"/>
              <a:gd name="adj3" fmla="val -76084"/>
              <a:gd name="adj4" fmla="val 67666"/>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Paysage du couloir du bétail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Améliorer le cadre national de suivi et d'évaluation et rendre opérationnel le système MRV.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et promouvoir un système intégré d'alerte précoce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Accroître les financements innovants pour le climat, y compris les mécanismes de financement d'impact.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Donner aux femmes et aux jeunes les moyens de participer à la prise de décision et d'en tirer des avantages économiques. </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85" name="Line Callout 1 (Border and Accent Bar) 84">
            <a:extLst>
              <a:ext uri="{FF2B5EF4-FFF2-40B4-BE49-F238E27FC236}">
                <a16:creationId xmlns:a16="http://schemas.microsoft.com/office/drawing/2014/main" id="{306EB900-F7EE-1645-8DD2-41CBAE1B819F}"/>
              </a:ext>
            </a:extLst>
          </p:cNvPr>
          <p:cNvSpPr/>
          <p:nvPr/>
        </p:nvSpPr>
        <p:spPr>
          <a:xfrm rot="10800000" flipV="1">
            <a:off x="10131862" y="3360831"/>
            <a:ext cx="1752830" cy="725964"/>
          </a:xfrm>
          <a:prstGeom prst="accentBorderCallout1">
            <a:avLst>
              <a:gd name="adj1" fmla="val 46098"/>
              <a:gd name="adj2" fmla="val 101791"/>
              <a:gd name="adj3" fmla="val -8533"/>
              <a:gd name="adj4" fmla="val 126273"/>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Agroforesterie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Projet de norme carbone au niveau communautaire, amélioration du MRV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Stratégie de réduction des risques pour l'EPS</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86" name="Line Callout 1 (Border and Accent Bar) 85">
            <a:extLst>
              <a:ext uri="{FF2B5EF4-FFF2-40B4-BE49-F238E27FC236}">
                <a16:creationId xmlns:a16="http://schemas.microsoft.com/office/drawing/2014/main" id="{F8BFE24C-11F4-5C44-BCE3-8867698E5639}"/>
              </a:ext>
            </a:extLst>
          </p:cNvPr>
          <p:cNvSpPr/>
          <p:nvPr/>
        </p:nvSpPr>
        <p:spPr>
          <a:xfrm rot="10800000" flipV="1">
            <a:off x="9436686" y="5255539"/>
            <a:ext cx="2242537" cy="1341491"/>
          </a:xfrm>
          <a:prstGeom prst="accentBorderCallout1">
            <a:avLst>
              <a:gd name="adj1" fmla="val 48731"/>
              <a:gd name="adj2" fmla="val 102317"/>
              <a:gd name="adj3" fmla="val -163034"/>
              <a:gd name="adj4" fmla="val 99756"/>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lang="en-US" sz="900" b="1">
                <a:solidFill>
                  <a:srgbClr val="0095CE"/>
                </a:solidFill>
                <a:latin typeface="Arial" panose="020B0604020202020204"/>
              </a:rPr>
              <a:t>Canne à sucre dans le bassin du fleuve Chao Phraya</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Définir une typologie des options d'adaptation dans l'agriculture, y compris les pratiques, les technologies et la sagesse locale.</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Plan de mise en œuvre fondé sur des preuves pour les priorités des NDC agricoles au niveau local </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91" name="Line Callout 1 (Border and Accent Bar) 90">
            <a:extLst>
              <a:ext uri="{FF2B5EF4-FFF2-40B4-BE49-F238E27FC236}">
                <a16:creationId xmlns:a16="http://schemas.microsoft.com/office/drawing/2014/main" id="{3E061B05-3A62-6647-9E80-A2EA473EA05E}"/>
              </a:ext>
            </a:extLst>
          </p:cNvPr>
          <p:cNvSpPr/>
          <p:nvPr/>
        </p:nvSpPr>
        <p:spPr>
          <a:xfrm rot="10800000" flipV="1">
            <a:off x="9932904" y="367677"/>
            <a:ext cx="1968782" cy="1153775"/>
          </a:xfrm>
          <a:prstGeom prst="accentBorderCallout1">
            <a:avLst>
              <a:gd name="adj1" fmla="val 47055"/>
              <a:gd name="adj2" fmla="val 101606"/>
              <a:gd name="adj3" fmla="val 111226"/>
              <a:gd name="adj4" fmla="val 146642"/>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rPr>
              <a:t>Gestion du bétail et des pâturages</a:t>
            </a:r>
            <a:endParaRPr kumimoji="0" lang="en-GB" sz="900" b="0" i="0" u="none" strike="noStrike" kern="1200" cap="none" spc="0" normalizeH="0" baseline="0" noProof="0">
              <a:ln>
                <a:noFill/>
              </a:ln>
              <a:solidFill>
                <a:srgbClr val="0095CE"/>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Système de marquage du budget climatique pour le secteur de l'élevage et des cultures arables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identifier les instruments financiers réalisables pour faire participer le secteur privé à l'industrie du cachemire.</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92" name="Line Callout 1 (Border and Accent Bar) 91">
            <a:extLst>
              <a:ext uri="{FF2B5EF4-FFF2-40B4-BE49-F238E27FC236}">
                <a16:creationId xmlns:a16="http://schemas.microsoft.com/office/drawing/2014/main" id="{B4D37C3D-67AD-CB44-8818-E16E61E3042E}"/>
              </a:ext>
            </a:extLst>
          </p:cNvPr>
          <p:cNvSpPr/>
          <p:nvPr/>
        </p:nvSpPr>
        <p:spPr>
          <a:xfrm rot="10800000" flipV="1">
            <a:off x="10084070" y="1881831"/>
            <a:ext cx="1968783" cy="407689"/>
          </a:xfrm>
          <a:prstGeom prst="accentBorderCallout1">
            <a:avLst>
              <a:gd name="adj1" fmla="val 44132"/>
              <a:gd name="adj2" fmla="val 102011"/>
              <a:gd name="adj3" fmla="val 119019"/>
              <a:gd name="adj4" fmla="val 171822"/>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Système à confirmer</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43" name="CasellaDiTesto 14">
            <a:extLst>
              <a:ext uri="{FF2B5EF4-FFF2-40B4-BE49-F238E27FC236}">
                <a16:creationId xmlns:a16="http://schemas.microsoft.com/office/drawing/2014/main" id="{157C8262-1A15-4C5E-C35D-5866F1AF5A15}"/>
              </a:ext>
            </a:extLst>
          </p:cNvPr>
          <p:cNvSpPr txBox="1"/>
          <p:nvPr/>
        </p:nvSpPr>
        <p:spPr>
          <a:xfrm>
            <a:off x="247196" y="6245599"/>
            <a:ext cx="462885" cy="23083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F4D5F40-F038-DA6A-096B-495F3C494F4B}"/>
              </a:ext>
            </a:extLst>
          </p:cNvPr>
          <p:cNvSpPr txBox="1"/>
          <p:nvPr/>
        </p:nvSpPr>
        <p:spPr>
          <a:xfrm>
            <a:off x="675659" y="6219726"/>
            <a:ext cx="1449692" cy="230832"/>
          </a:xfrm>
          <a:prstGeom prst="rect">
            <a:avLst/>
          </a:prstGeom>
          <a:noFill/>
        </p:spPr>
        <p:txBody>
          <a:bodyPr wrap="square" rtlCol="0">
            <a:spAutoFit/>
          </a:bodyPr>
          <a:lstStyle/>
          <a:p>
            <a:r>
              <a:rPr lang="de-DE" sz="900">
                <a:solidFill>
                  <a:schemeClr val="bg1">
                    <a:lumMod val="10000"/>
                  </a:schemeClr>
                </a:solidFill>
              </a:rPr>
              <a:t>Création achevéed</a:t>
            </a:r>
          </a:p>
        </p:txBody>
      </p:sp>
      <p:sp>
        <p:nvSpPr>
          <p:cNvPr id="59" name="CasellaDiTesto 14">
            <a:extLst>
              <a:ext uri="{FF2B5EF4-FFF2-40B4-BE49-F238E27FC236}">
                <a16:creationId xmlns:a16="http://schemas.microsoft.com/office/drawing/2014/main" id="{85FE509A-D4E6-860F-F5DA-445EFB519C11}"/>
              </a:ext>
            </a:extLst>
          </p:cNvPr>
          <p:cNvSpPr txBox="1"/>
          <p:nvPr/>
        </p:nvSpPr>
        <p:spPr>
          <a:xfrm>
            <a:off x="244136" y="6571850"/>
            <a:ext cx="462885" cy="23083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0601EF6E-8A92-9DBC-1E13-3EA7402B4013}"/>
              </a:ext>
            </a:extLst>
          </p:cNvPr>
          <p:cNvSpPr txBox="1"/>
          <p:nvPr/>
        </p:nvSpPr>
        <p:spPr>
          <a:xfrm>
            <a:off x="701819" y="6529487"/>
            <a:ext cx="1727307" cy="369332"/>
          </a:xfrm>
          <a:prstGeom prst="rect">
            <a:avLst/>
          </a:prstGeom>
          <a:noFill/>
        </p:spPr>
        <p:txBody>
          <a:bodyPr wrap="square" rtlCol="0">
            <a:spAutoFit/>
          </a:bodyPr>
          <a:lstStyle/>
          <a:p>
            <a:r>
              <a:rPr lang="de-DE" sz="900">
                <a:solidFill>
                  <a:schemeClr val="bg1">
                    <a:lumMod val="10000"/>
                  </a:schemeClr>
                </a:solidFill>
              </a:rPr>
              <a:t>Incept. probablement terminé d'ici fin mai 22</a:t>
            </a:r>
          </a:p>
        </p:txBody>
      </p:sp>
      <p:sp>
        <p:nvSpPr>
          <p:cNvPr id="61" name="CasellaDiTesto 14">
            <a:extLst>
              <a:ext uri="{FF2B5EF4-FFF2-40B4-BE49-F238E27FC236}">
                <a16:creationId xmlns:a16="http://schemas.microsoft.com/office/drawing/2014/main" id="{FC2CCDDB-8299-D5C9-5267-890AC2FDFDF7}"/>
              </a:ext>
            </a:extLst>
          </p:cNvPr>
          <p:cNvSpPr txBox="1"/>
          <p:nvPr/>
        </p:nvSpPr>
        <p:spPr>
          <a:xfrm>
            <a:off x="2568440" y="6254887"/>
            <a:ext cx="462885" cy="230832"/>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A761833F-E142-27A2-98B3-1B0E5A556A34}"/>
              </a:ext>
            </a:extLst>
          </p:cNvPr>
          <p:cNvSpPr txBox="1"/>
          <p:nvPr/>
        </p:nvSpPr>
        <p:spPr>
          <a:xfrm>
            <a:off x="3012287" y="6196428"/>
            <a:ext cx="1449692" cy="369332"/>
          </a:xfrm>
          <a:prstGeom prst="rect">
            <a:avLst/>
          </a:prstGeom>
          <a:noFill/>
        </p:spPr>
        <p:txBody>
          <a:bodyPr wrap="square" rtlCol="0">
            <a:spAutoFit/>
          </a:bodyPr>
          <a:lstStyle/>
          <a:p>
            <a:r>
              <a:rPr lang="de-DE" sz="900">
                <a:solidFill>
                  <a:schemeClr val="bg1">
                    <a:lumMod val="10000"/>
                  </a:schemeClr>
                </a:solidFill>
              </a:rPr>
              <a:t>Incept. à terminer d'ici fin août 22</a:t>
            </a:r>
          </a:p>
        </p:txBody>
      </p:sp>
      <p:sp>
        <p:nvSpPr>
          <p:cNvPr id="64" name="CasellaDiTesto 14">
            <a:extLst>
              <a:ext uri="{FF2B5EF4-FFF2-40B4-BE49-F238E27FC236}">
                <a16:creationId xmlns:a16="http://schemas.microsoft.com/office/drawing/2014/main" id="{788417FD-594E-2670-8541-BFDE52D465E2}"/>
              </a:ext>
            </a:extLst>
          </p:cNvPr>
          <p:cNvSpPr txBox="1"/>
          <p:nvPr/>
        </p:nvSpPr>
        <p:spPr>
          <a:xfrm>
            <a:off x="2570299" y="6639545"/>
            <a:ext cx="462885" cy="230832"/>
          </a:xfrm>
          <a:prstGeom prst="rect">
            <a:avLst/>
          </a:prstGeom>
          <a:solidFill>
            <a:schemeClr val="accent4">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420811AC-6728-E69E-CD7D-34487CDD825B}"/>
              </a:ext>
            </a:extLst>
          </p:cNvPr>
          <p:cNvSpPr txBox="1"/>
          <p:nvPr/>
        </p:nvSpPr>
        <p:spPr>
          <a:xfrm>
            <a:off x="3031325" y="6634239"/>
            <a:ext cx="1449692" cy="230832"/>
          </a:xfrm>
          <a:prstGeom prst="rect">
            <a:avLst/>
          </a:prstGeom>
          <a:noFill/>
        </p:spPr>
        <p:txBody>
          <a:bodyPr wrap="square" rtlCol="0">
            <a:spAutoFit/>
          </a:bodyPr>
          <a:lstStyle/>
          <a:p>
            <a:r>
              <a:rPr lang="de-DE" sz="900">
                <a:solidFill>
                  <a:schemeClr val="bg1">
                    <a:lumMod val="10000"/>
                  </a:schemeClr>
                </a:solidFill>
              </a:rPr>
              <a:t>Retard important</a:t>
            </a:r>
          </a:p>
        </p:txBody>
      </p:sp>
    </p:spTree>
    <p:extLst>
      <p:ext uri="{BB962C8B-B14F-4D97-AF65-F5344CB8AC3E}">
        <p14:creationId xmlns:p14="http://schemas.microsoft.com/office/powerpoint/2010/main" val="185469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742951" y="2723478"/>
            <a:ext cx="10404764" cy="921752"/>
          </a:xfrm>
        </p:spPr>
        <p:txBody>
          <a:bodyPr>
            <a:noAutofit/>
          </a:bodyPr>
          <a:lstStyle/>
          <a:p>
            <a:pPr indent="0" algn="ctr"/>
            <a:endParaRPr/>
          </a:p>
          <a:p>
            <a:pPr indent="0" algn="ctr"/>
            <a:endParaRPr lang="it-IT" sz="2000" i="1" dirty="0">
              <a:solidFill>
                <a:srgbClr val="000000"/>
              </a:solidFill>
            </a:endParaRPr>
          </a:p>
        </p:txBody>
      </p:sp>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a:xfrm>
            <a:off x="742951" y="4955788"/>
            <a:ext cx="10404764" cy="593151"/>
          </a:xfrm>
        </p:spPr>
        <p:txBody>
          <a:bodyPr>
            <a:noAutofit/>
          </a:bodyPr>
          <a:lstStyle/>
          <a:p>
            <a:pPr algn="ctr"/>
            <a:r>
              <a:rPr lang="en-US" sz="1600"/>
              <a:t>Renforcer l'ambition climatique en matière d'utilisation des terres et d'agriculture par le biais des NDC et des PAN (SCALA</a:t>
            </a:r>
            <a:r>
              <a:rPr lang="en-US" b="0"/>
              <a:t>)</a:t>
            </a:r>
            <a:endParaRPr lang="it-IT"/>
          </a:p>
        </p:txBody>
      </p:sp>
    </p:spTree>
    <p:extLst>
      <p:ext uri="{BB962C8B-B14F-4D97-AF65-F5344CB8AC3E}">
        <p14:creationId xmlns:p14="http://schemas.microsoft.com/office/powerpoint/2010/main" val="316966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able&#10;&#10;Description automatically generated">
            <a:extLst>
              <a:ext uri="{FF2B5EF4-FFF2-40B4-BE49-F238E27FC236}">
                <a16:creationId xmlns:a16="http://schemas.microsoft.com/office/drawing/2014/main" id="{5FDE8207-5182-702E-C2C5-0DC364E7142C}"/>
              </a:ext>
            </a:extLst>
          </p:cNvPr>
          <p:cNvPicPr>
            <a:picLocks noChangeAspect="1"/>
          </p:cNvPicPr>
          <p:nvPr/>
        </p:nvPicPr>
        <p:blipFill>
          <a:blip r:embed="rId3"/>
          <a:stretch>
            <a:fillRect/>
          </a:stretch>
        </p:blipFill>
        <p:spPr>
          <a:xfrm>
            <a:off x="911864" y="876925"/>
            <a:ext cx="5451461" cy="5830139"/>
          </a:xfrm>
          <a:prstGeom prst="rect">
            <a:avLst/>
          </a:prstGeom>
        </p:spPr>
      </p:pic>
      <p:sp>
        <p:nvSpPr>
          <p:cNvPr id="22" name="Titolo 2">
            <a:extLst>
              <a:ext uri="{FF2B5EF4-FFF2-40B4-BE49-F238E27FC236}">
                <a16:creationId xmlns:a16="http://schemas.microsoft.com/office/drawing/2014/main" id="{A739B3FF-C3A7-6971-03A7-6C930CA3EBD6}"/>
              </a:ext>
            </a:extLst>
          </p:cNvPr>
          <p:cNvSpPr>
            <a:spLocks noGrp="1"/>
          </p:cNvSpPr>
          <p:nvPr>
            <p:ph type="title"/>
          </p:nvPr>
        </p:nvSpPr>
        <p:spPr>
          <a:xfrm>
            <a:off x="754467" y="100992"/>
            <a:ext cx="7182623" cy="593151"/>
          </a:xfrm>
        </p:spPr>
        <p:txBody>
          <a:bodyPr>
            <a:normAutofit/>
          </a:bodyPr>
          <a:lstStyle/>
          <a:p>
            <a:r>
              <a:rPr lang="it-IT" b="1" dirty="0">
                <a:solidFill>
                  <a:srgbClr val="0095CE"/>
                </a:solidFill>
              </a:rPr>
              <a:t>RÉSULTATS DE LA CRÉATION</a:t>
            </a:r>
          </a:p>
        </p:txBody>
      </p:sp>
      <p:pic>
        <p:nvPicPr>
          <p:cNvPr id="28" name="Picture 27" descr="Text&#10;&#10;Description automatically generated">
            <a:extLst>
              <a:ext uri="{FF2B5EF4-FFF2-40B4-BE49-F238E27FC236}">
                <a16:creationId xmlns:a16="http://schemas.microsoft.com/office/drawing/2014/main" id="{9F8F9084-883C-9CC5-9C41-47043467749B}"/>
              </a:ext>
            </a:extLst>
          </p:cNvPr>
          <p:cNvPicPr>
            <a:picLocks noChangeAspect="1"/>
          </p:cNvPicPr>
          <p:nvPr/>
        </p:nvPicPr>
        <p:blipFill>
          <a:blip r:embed="rId4"/>
          <a:stretch>
            <a:fillRect/>
          </a:stretch>
        </p:blipFill>
        <p:spPr>
          <a:xfrm>
            <a:off x="7937090" y="2565840"/>
            <a:ext cx="1757530" cy="2172719"/>
          </a:xfrm>
          <a:prstGeom prst="rect">
            <a:avLst/>
          </a:prstGeom>
          <a:ln>
            <a:noFill/>
          </a:ln>
          <a:effectLst>
            <a:outerShdw blurRad="292100" dist="139700" dir="2700000" algn="tl" rotWithShape="0">
              <a:srgbClr val="333333">
                <a:alpha val="65000"/>
              </a:srgbClr>
            </a:outerShdw>
          </a:effectLst>
        </p:spPr>
      </p:pic>
      <p:pic>
        <p:nvPicPr>
          <p:cNvPr id="31" name="Picture 30" descr="Text, letter&#10;&#10;Description automatically generated">
            <a:extLst>
              <a:ext uri="{FF2B5EF4-FFF2-40B4-BE49-F238E27FC236}">
                <a16:creationId xmlns:a16="http://schemas.microsoft.com/office/drawing/2014/main" id="{BEB9017C-015C-4272-8784-747077570437}"/>
              </a:ext>
            </a:extLst>
          </p:cNvPr>
          <p:cNvPicPr>
            <a:picLocks noChangeAspect="1"/>
          </p:cNvPicPr>
          <p:nvPr/>
        </p:nvPicPr>
        <p:blipFill>
          <a:blip r:embed="rId5"/>
          <a:stretch>
            <a:fillRect/>
          </a:stretch>
        </p:blipFill>
        <p:spPr>
          <a:xfrm>
            <a:off x="6772129" y="1183112"/>
            <a:ext cx="2293998" cy="2648854"/>
          </a:xfrm>
          <a:prstGeom prst="rect">
            <a:avLst/>
          </a:prstGeom>
          <a:ln>
            <a:noFill/>
          </a:ln>
          <a:effectLst>
            <a:outerShdw blurRad="292100" dist="139700" dir="2700000" algn="tl" rotWithShape="0">
              <a:srgbClr val="333333">
                <a:alpha val="65000"/>
              </a:srgbClr>
            </a:outerShdw>
          </a:effectLst>
        </p:spPr>
      </p:pic>
      <p:pic>
        <p:nvPicPr>
          <p:cNvPr id="32" name="Picture 31" descr="Text, letter&#10;&#10;Description automatically generated">
            <a:extLst>
              <a:ext uri="{FF2B5EF4-FFF2-40B4-BE49-F238E27FC236}">
                <a16:creationId xmlns:a16="http://schemas.microsoft.com/office/drawing/2014/main" id="{510BC52C-B0B0-2813-DEA9-E5B9834DEF51}"/>
              </a:ext>
            </a:extLst>
          </p:cNvPr>
          <p:cNvPicPr>
            <a:picLocks noChangeAspect="1"/>
          </p:cNvPicPr>
          <p:nvPr/>
        </p:nvPicPr>
        <p:blipFill>
          <a:blip r:embed="rId6"/>
          <a:stretch>
            <a:fillRect/>
          </a:stretch>
        </p:blipFill>
        <p:spPr>
          <a:xfrm>
            <a:off x="6783050" y="3812011"/>
            <a:ext cx="2293998" cy="2710300"/>
          </a:xfrm>
          <a:prstGeom prst="rect">
            <a:avLst/>
          </a:prstGeom>
          <a:ln>
            <a:noFill/>
          </a:ln>
          <a:effectLst>
            <a:outerShdw blurRad="292100" dist="139700" dir="2700000" algn="tl" rotWithShape="0">
              <a:srgbClr val="333333">
                <a:alpha val="65000"/>
              </a:srgbClr>
            </a:outerShdw>
          </a:effectLst>
        </p:spPr>
      </p:pic>
      <p:pic>
        <p:nvPicPr>
          <p:cNvPr id="33" name="Picture 32" descr="Text&#10;&#10;Description automatically generated">
            <a:extLst>
              <a:ext uri="{FF2B5EF4-FFF2-40B4-BE49-F238E27FC236}">
                <a16:creationId xmlns:a16="http://schemas.microsoft.com/office/drawing/2014/main" id="{5C0A39EA-0F40-C29A-265D-4FB784DF3F56}"/>
              </a:ext>
            </a:extLst>
          </p:cNvPr>
          <p:cNvPicPr>
            <a:picLocks noChangeAspect="1"/>
          </p:cNvPicPr>
          <p:nvPr/>
        </p:nvPicPr>
        <p:blipFill>
          <a:blip r:embed="rId7"/>
          <a:stretch>
            <a:fillRect/>
          </a:stretch>
        </p:blipFill>
        <p:spPr>
          <a:xfrm>
            <a:off x="9058632" y="1140789"/>
            <a:ext cx="2110073" cy="2671222"/>
          </a:xfrm>
          <a:prstGeom prst="rect">
            <a:avLst/>
          </a:prstGeom>
          <a:ln>
            <a:noFill/>
          </a:ln>
          <a:effectLst>
            <a:outerShdw blurRad="292100" dist="139700" dir="2700000" algn="tl" rotWithShape="0">
              <a:srgbClr val="333333">
                <a:alpha val="65000"/>
              </a:srgbClr>
            </a:outerShdw>
          </a:effectLst>
        </p:spPr>
      </p:pic>
      <p:pic>
        <p:nvPicPr>
          <p:cNvPr id="34" name="Picture 33" descr="Text&#10;&#10;Description automatically generated">
            <a:extLst>
              <a:ext uri="{FF2B5EF4-FFF2-40B4-BE49-F238E27FC236}">
                <a16:creationId xmlns:a16="http://schemas.microsoft.com/office/drawing/2014/main" id="{DE5A2BAC-7DBB-7844-425A-8898325E696F}"/>
              </a:ext>
            </a:extLst>
          </p:cNvPr>
          <p:cNvPicPr>
            <a:picLocks noChangeAspect="1"/>
          </p:cNvPicPr>
          <p:nvPr/>
        </p:nvPicPr>
        <p:blipFill>
          <a:blip r:embed="rId4"/>
          <a:stretch>
            <a:fillRect/>
          </a:stretch>
        </p:blipFill>
        <p:spPr>
          <a:xfrm>
            <a:off x="9051137" y="3831966"/>
            <a:ext cx="2142679" cy="2700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06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ottotitolo 14">
            <a:extLst>
              <a:ext uri="{FF2B5EF4-FFF2-40B4-BE49-F238E27FC236}">
                <a16:creationId xmlns:a16="http://schemas.microsoft.com/office/drawing/2014/main" id="{BB1FE761-5C76-784E-B757-2FB12AACF530}"/>
              </a:ext>
            </a:extLst>
          </p:cNvPr>
          <p:cNvSpPr>
            <a:spLocks noGrp="1"/>
          </p:cNvSpPr>
          <p:nvPr>
            <p:ph type="subTitle" idx="1"/>
          </p:nvPr>
        </p:nvSpPr>
        <p:spPr>
          <a:xfrm>
            <a:off x="986622" y="395425"/>
            <a:ext cx="10897511" cy="981996"/>
          </a:xfrm>
        </p:spPr>
        <p:txBody>
          <a:bodyPr lIns="91440" tIns="45720" rIns="91440" bIns="45720" anchor="t">
            <a:normAutofit fontScale="85000" lnSpcReduction="10000"/>
          </a:bodyPr>
          <a:lstStyle/>
          <a:p>
            <a:r>
              <a:rPr lang="it-IT" sz="3200" b="1" dirty="0">
                <a:latin typeface="Arial"/>
                <a:cs typeface="Arial"/>
              </a:rPr>
              <a:t>Priorités nationales : Transversales - Genre et inclusion sociale </a:t>
            </a:r>
            <a:br>
              <a:rPr lang="it-IT" sz="3200" b="1" dirty="0">
                <a:latin typeface="Arial"/>
                <a:cs typeface="Arial"/>
              </a:rPr>
            </a:br>
            <a:endParaRPr lang="it-IT" sz="3200" b="1" dirty="0"/>
          </a:p>
        </p:txBody>
      </p:sp>
      <p:sp>
        <p:nvSpPr>
          <p:cNvPr id="16" name="Segnaposto testo 15">
            <a:extLst>
              <a:ext uri="{FF2B5EF4-FFF2-40B4-BE49-F238E27FC236}">
                <a16:creationId xmlns:a16="http://schemas.microsoft.com/office/drawing/2014/main" id="{9C38FD2D-37B2-D543-BFC4-2380371EC6CA}"/>
              </a:ext>
            </a:extLst>
          </p:cNvPr>
          <p:cNvSpPr>
            <a:spLocks noGrp="1"/>
          </p:cNvSpPr>
          <p:nvPr>
            <p:ph type="body" sz="quarter" idx="10"/>
          </p:nvPr>
        </p:nvSpPr>
        <p:spPr>
          <a:xfrm>
            <a:off x="392579" y="1377421"/>
            <a:ext cx="4725157" cy="5135139"/>
          </a:xfrm>
        </p:spPr>
        <p:txBody>
          <a:bodyPr lIns="91440" tIns="45720" rIns="91440" bIns="45720" anchor="t"/>
          <a:lstStyle/>
          <a:p>
            <a:pPr fontAlgn="base"/>
            <a:endParaRPr lang="en-US" sz="1800" b="1">
              <a:solidFill>
                <a:schemeClr val="accent6"/>
              </a:solidFill>
              <a:cs typeface="Arial"/>
            </a:endParaRPr>
          </a:p>
          <a:p>
            <a:endParaRPr lang="it-IT" sz="1800"/>
          </a:p>
          <a:p>
            <a:endParaRPr lang="it-IT"/>
          </a:p>
        </p:txBody>
      </p:sp>
      <p:graphicFrame>
        <p:nvGraphicFramePr>
          <p:cNvPr id="19" name="Table 18">
            <a:extLst>
              <a:ext uri="{FF2B5EF4-FFF2-40B4-BE49-F238E27FC236}">
                <a16:creationId xmlns:a16="http://schemas.microsoft.com/office/drawing/2014/main" id="{BFEA0755-D07E-3EC8-7E7F-1E5742754488}"/>
              </a:ext>
            </a:extLst>
          </p:cNvPr>
          <p:cNvGraphicFramePr>
            <a:graphicFrameLocks noGrp="1"/>
          </p:cNvGraphicFramePr>
          <p:nvPr>
            <p:extLst>
              <p:ext uri="{D42A27DB-BD31-4B8C-83A1-F6EECF244321}">
                <p14:modId xmlns:p14="http://schemas.microsoft.com/office/powerpoint/2010/main" val="1618711432"/>
              </p:ext>
            </p:extLst>
          </p:nvPr>
        </p:nvGraphicFramePr>
        <p:xfrm>
          <a:off x="1352205" y="1162034"/>
          <a:ext cx="9721418" cy="5423445"/>
        </p:xfrm>
        <a:graphic>
          <a:graphicData uri="http://schemas.openxmlformats.org/drawingml/2006/table">
            <a:tbl>
              <a:tblPr firstRow="1" bandRow="1">
                <a:tableStyleId>{5940675A-B579-460E-94D1-54222C63F5DA}</a:tableStyleId>
              </a:tblPr>
              <a:tblGrid>
                <a:gridCol w="925974">
                  <a:extLst>
                    <a:ext uri="{9D8B030D-6E8A-4147-A177-3AD203B41FA5}">
                      <a16:colId xmlns:a16="http://schemas.microsoft.com/office/drawing/2014/main" val="3833934832"/>
                    </a:ext>
                  </a:extLst>
                </a:gridCol>
                <a:gridCol w="1061012">
                  <a:extLst>
                    <a:ext uri="{9D8B030D-6E8A-4147-A177-3AD203B41FA5}">
                      <a16:colId xmlns:a16="http://schemas.microsoft.com/office/drawing/2014/main" val="333966385"/>
                    </a:ext>
                  </a:extLst>
                </a:gridCol>
                <a:gridCol w="2074186">
                  <a:extLst>
                    <a:ext uri="{9D8B030D-6E8A-4147-A177-3AD203B41FA5}">
                      <a16:colId xmlns:a16="http://schemas.microsoft.com/office/drawing/2014/main" val="2650888640"/>
                    </a:ext>
                  </a:extLst>
                </a:gridCol>
                <a:gridCol w="2074186">
                  <a:extLst>
                    <a:ext uri="{9D8B030D-6E8A-4147-A177-3AD203B41FA5}">
                      <a16:colId xmlns:a16="http://schemas.microsoft.com/office/drawing/2014/main" val="1991752915"/>
                    </a:ext>
                  </a:extLst>
                </a:gridCol>
                <a:gridCol w="2074186">
                  <a:extLst>
                    <a:ext uri="{9D8B030D-6E8A-4147-A177-3AD203B41FA5}">
                      <a16:colId xmlns:a16="http://schemas.microsoft.com/office/drawing/2014/main" val="2875057920"/>
                    </a:ext>
                  </a:extLst>
                </a:gridCol>
                <a:gridCol w="1511874">
                  <a:extLst>
                    <a:ext uri="{9D8B030D-6E8A-4147-A177-3AD203B41FA5}">
                      <a16:colId xmlns:a16="http://schemas.microsoft.com/office/drawing/2014/main" val="378342736"/>
                    </a:ext>
                  </a:extLst>
                </a:gridCol>
              </a:tblGrid>
              <a:tr h="270075">
                <a:tc rowSpan="2">
                  <a:txBody>
                    <a:bodyPr/>
                    <a:lstStyle/>
                    <a:p>
                      <a:pPr marL="0" lvl="0" algn="ctr">
                        <a:spcBef>
                          <a:spcPts val="0"/>
                        </a:spcBef>
                        <a:spcAft>
                          <a:spcPts val="0"/>
                        </a:spcAft>
                        <a:buNone/>
                      </a:pPr>
                      <a:endParaRPr lang="es-ES" sz="1600" b="1" kern="1200" dirty="0">
                        <a:effectLst/>
                      </a:endParaRPr>
                    </a:p>
                    <a:p>
                      <a:pPr marL="0" lvl="0" algn="ctr">
                        <a:spcBef>
                          <a:spcPts val="0"/>
                        </a:spcBef>
                        <a:spcAft>
                          <a:spcPts val="0"/>
                        </a:spcAft>
                        <a:buNone/>
                      </a:pPr>
                      <a:r>
                        <a:rPr lang="es-ES" sz="1400" b="1" kern="1200" dirty="0" err="1">
                          <a:effectLst/>
                        </a:rPr>
                        <a:t>Région</a:t>
                      </a:r>
                      <a:endParaRPr lang="en-GB" sz="1600" b="1" kern="1200" dirty="0">
                        <a:effectLst/>
                      </a:endParaRPr>
                    </a:p>
                  </a:txBody>
                  <a:tcPr marL="0" marR="0" marT="0" marB="0"/>
                </a:tc>
                <a:tc rowSpan="2">
                  <a:txBody>
                    <a:bodyPr/>
                    <a:lstStyle/>
                    <a:p>
                      <a:pPr marL="0" lvl="0" algn="ctr" rtl="0">
                        <a:spcBef>
                          <a:spcPts val="0"/>
                        </a:spcBef>
                        <a:spcAft>
                          <a:spcPts val="0"/>
                        </a:spcAft>
                        <a:buNone/>
                      </a:pPr>
                      <a:endParaRPr lang="en-GB" sz="1400" b="1" kern="1200" dirty="0">
                        <a:effectLst/>
                      </a:endParaRPr>
                    </a:p>
                    <a:p>
                      <a:pPr marL="0" lvl="0" algn="ctr" rtl="0">
                        <a:spcBef>
                          <a:spcPts val="0"/>
                        </a:spcBef>
                        <a:spcAft>
                          <a:spcPts val="0"/>
                        </a:spcAft>
                        <a:buNone/>
                      </a:pPr>
                      <a:r>
                        <a:rPr lang="en-GB" sz="1400" b="1" kern="1200" dirty="0">
                          <a:effectLst/>
                        </a:rPr>
                        <a:t>Pays</a:t>
                      </a:r>
                      <a:endParaRPr lang="en-GB" sz="1400" b="1" dirty="0">
                        <a:effectLst/>
                      </a:endParaRPr>
                    </a:p>
                  </a:txBody>
                  <a:tcPr marL="0" marR="0" marT="0" marB="0"/>
                </a:tc>
                <a:tc gridSpan="3">
                  <a:txBody>
                    <a:bodyPr/>
                    <a:lstStyle/>
                    <a:p>
                      <a:pPr marL="0" lvl="0" algn="ctr">
                        <a:spcBef>
                          <a:spcPts val="0"/>
                        </a:spcBef>
                        <a:spcAft>
                          <a:spcPts val="0"/>
                        </a:spcAft>
                        <a:buNone/>
                      </a:pPr>
                      <a:r>
                        <a:rPr lang="en-GB" sz="1400" b="1">
                          <a:effectLst/>
                        </a:rPr>
                        <a:t>La GSI est intégrée dans le plan de travail ?</a:t>
                      </a:r>
                    </a:p>
                  </a:txBody>
                  <a:tcPr marL="0" marR="0" marT="0" marB="0"/>
                </a:tc>
                <a:tc hMerge="1">
                  <a:txBody>
                    <a:bodyPr/>
                    <a:lstStyle/>
                    <a:p>
                      <a:endParaRPr lang="en-US"/>
                    </a:p>
                  </a:txBody>
                  <a:tcPr marL="0" marR="0" marT="0" marB="0"/>
                </a:tc>
                <a:tc hMerge="1">
                  <a:txBody>
                    <a:bodyPr/>
                    <a:lstStyle/>
                    <a:p>
                      <a:endParaRPr lang="en-US"/>
                    </a:p>
                  </a:txBody>
                  <a:tcPr marL="0" marR="0" marT="0" marB="0"/>
                </a:tc>
                <a:tc rowSpan="2">
                  <a:txBody>
                    <a:bodyPr/>
                    <a:lstStyle/>
                    <a:p>
                      <a:pPr marL="0" lvl="0" algn="ctr" rtl="0">
                        <a:spcBef>
                          <a:spcPts val="0"/>
                        </a:spcBef>
                        <a:spcAft>
                          <a:spcPts val="0"/>
                        </a:spcAft>
                        <a:buNone/>
                      </a:pPr>
                      <a:r>
                        <a:rPr lang="en-GB" sz="1400" b="1" kern="1200" dirty="0">
                          <a:effectLst/>
                        </a:rPr>
                        <a:t>Environnement favorable</a:t>
                      </a:r>
                      <a:endParaRPr lang="en-GB" sz="1400" b="1" dirty="0">
                        <a:effectLst/>
                      </a:endParaRPr>
                    </a:p>
                    <a:p>
                      <a:pPr marL="0" lvl="0" algn="l" rtl="0">
                        <a:spcBef>
                          <a:spcPts val="0"/>
                        </a:spcBef>
                        <a:spcAft>
                          <a:spcPts val="0"/>
                        </a:spcAft>
                        <a:buNone/>
                      </a:pPr>
                      <a:endParaRPr lang="en-GB" sz="1400" b="1" kern="1200" dirty="0">
                        <a:effectLst/>
                      </a:endParaRPr>
                    </a:p>
                  </a:txBody>
                  <a:tcPr marL="0" marR="0" marT="0" marB="0"/>
                </a:tc>
                <a:extLst>
                  <a:ext uri="{0D108BD9-81ED-4DB2-BD59-A6C34878D82A}">
                    <a16:rowId xmlns:a16="http://schemas.microsoft.com/office/drawing/2014/main" val="3333953743"/>
                  </a:ext>
                </a:extLst>
              </a:tr>
              <a:tr h="434050">
                <a:tc vMerge="1">
                  <a:txBody>
                    <a:bodyPr/>
                    <a:lstStyle/>
                    <a:p>
                      <a:endParaRPr lang="en-GB"/>
                    </a:p>
                  </a:txBody>
                  <a:tcPr/>
                </a:tc>
                <a:tc vMerge="1">
                  <a:txBody>
                    <a:bodyPr/>
                    <a:lstStyle/>
                    <a:p>
                      <a:endParaRPr lang="en-US"/>
                    </a:p>
                  </a:txBody>
                  <a:tcPr marL="0" marR="0" marT="0" marB="0"/>
                </a:tc>
                <a:tc>
                  <a:txBody>
                    <a:bodyPr/>
                    <a:lstStyle/>
                    <a:p>
                      <a:pPr marL="0" algn="ctr" rtl="0" eaLnBrk="1" latinLnBrk="0" hangingPunct="1">
                        <a:spcBef>
                          <a:spcPts val="0"/>
                        </a:spcBef>
                        <a:spcAft>
                          <a:spcPts val="0"/>
                        </a:spcAft>
                      </a:pPr>
                      <a:r>
                        <a:rPr lang="en-GB" sz="1400" b="1" kern="1200" dirty="0">
                          <a:effectLst/>
                        </a:rPr>
                        <a:t>Résultat 1</a:t>
                      </a:r>
                      <a:endParaRPr lang="en-GB" sz="1400" b="1" dirty="0">
                        <a:effectLst/>
                      </a:endParaRPr>
                    </a:p>
                    <a:p>
                      <a:pPr marL="0" algn="l" rtl="0" eaLnBrk="1" latinLnBrk="0" hangingPunct="1">
                        <a:spcBef>
                          <a:spcPts val="0"/>
                        </a:spcBef>
                        <a:spcAft>
                          <a:spcPts val="0"/>
                        </a:spcAft>
                      </a:pPr>
                      <a:endParaRPr lang="en-GB" sz="1400" b="1" dirty="0">
                        <a:effectLst/>
                      </a:endParaRPr>
                    </a:p>
                  </a:txBody>
                  <a:tcPr marL="0" marR="0" marT="0" marB="0"/>
                </a:tc>
                <a:tc>
                  <a:txBody>
                    <a:bodyPr/>
                    <a:lstStyle/>
                    <a:p>
                      <a:pPr marL="0" algn="ctr" rtl="0" eaLnBrk="1" latinLnBrk="0" hangingPunct="1">
                        <a:spcBef>
                          <a:spcPts val="0"/>
                        </a:spcBef>
                        <a:spcAft>
                          <a:spcPts val="0"/>
                        </a:spcAft>
                      </a:pPr>
                      <a:r>
                        <a:rPr lang="en-GB" sz="1400" b="1" kern="1200" dirty="0">
                          <a:effectLst/>
                        </a:rPr>
                        <a:t>Résultat 2</a:t>
                      </a:r>
                      <a:endParaRPr lang="en-GB" sz="1400" b="1" dirty="0">
                        <a:effectLst/>
                      </a:endParaRPr>
                    </a:p>
                  </a:txBody>
                  <a:tcPr marL="0" marR="0" marT="0" marB="0"/>
                </a:tc>
                <a:tc>
                  <a:txBody>
                    <a:bodyPr/>
                    <a:lstStyle/>
                    <a:p>
                      <a:pPr marL="0" algn="ctr" rtl="0" eaLnBrk="1" latinLnBrk="0" hangingPunct="1">
                        <a:spcBef>
                          <a:spcPts val="0"/>
                        </a:spcBef>
                        <a:spcAft>
                          <a:spcPts val="0"/>
                        </a:spcAft>
                      </a:pPr>
                      <a:r>
                        <a:rPr lang="en-GB" sz="1400" b="1" kern="1200" dirty="0">
                          <a:effectLst/>
                        </a:rPr>
                        <a:t>Résultat 3</a:t>
                      </a:r>
                      <a:endParaRPr lang="en-GB" sz="1400" b="1" dirty="0">
                        <a:effectLst/>
                      </a:endParaRPr>
                    </a:p>
                    <a:p>
                      <a:pPr marL="0" algn="l" rtl="0" eaLnBrk="1" latinLnBrk="0" hangingPunct="1">
                        <a:spcBef>
                          <a:spcPts val="0"/>
                        </a:spcBef>
                        <a:spcAft>
                          <a:spcPts val="0"/>
                        </a:spcAft>
                      </a:pPr>
                      <a:endParaRPr lang="en-GB" sz="1400" b="1" kern="1200" dirty="0">
                        <a:effectLst/>
                      </a:endParaRPr>
                    </a:p>
                  </a:txBody>
                  <a:tcPr marL="0" marR="0" marT="0" marB="0"/>
                </a:tc>
                <a:tc vMerge="1">
                  <a:txBody>
                    <a:bodyPr/>
                    <a:lstStyle/>
                    <a:p>
                      <a:endParaRPr lang="en-US"/>
                    </a:p>
                  </a:txBody>
                  <a:tcPr marL="0" marR="0" marT="0" marB="0"/>
                </a:tc>
                <a:extLst>
                  <a:ext uri="{0D108BD9-81ED-4DB2-BD59-A6C34878D82A}">
                    <a16:rowId xmlns:a16="http://schemas.microsoft.com/office/drawing/2014/main" val="1985617831"/>
                  </a:ext>
                </a:extLst>
              </a:tr>
              <a:tr h="370840">
                <a:tc rowSpan="4">
                  <a:txBody>
                    <a:bodyPr/>
                    <a:lstStyle/>
                    <a:p>
                      <a:pPr marL="0" lvl="0" algn="ctr">
                        <a:spcBef>
                          <a:spcPts val="0"/>
                        </a:spcBef>
                        <a:spcAft>
                          <a:spcPts val="0"/>
                        </a:spcAft>
                        <a:buNone/>
                      </a:pPr>
                      <a:r>
                        <a:rPr lang="en-GB" sz="1400" b="1" kern="1200" dirty="0">
                          <a:effectLst/>
                        </a:rPr>
                        <a:t>Asie</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Cambodge</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2896350246"/>
                  </a:ext>
                </a:extLst>
              </a:tr>
              <a:tr h="370840">
                <a:tc vMerge="1">
                  <a:txBody>
                    <a:bodyPr/>
                    <a:lstStyle/>
                    <a:p>
                      <a:endParaRPr lang="en-US"/>
                    </a:p>
                  </a:txBody>
                  <a:tcPr marL="0" marR="0" marT="0" marB="0">
                    <a:solidFill>
                      <a:schemeClr val="accent4">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Mongolie</a:t>
                      </a:r>
                      <a:endParaRPr lang="en-GB" sz="1400" b="1"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i="0" kern="1200">
                        <a:effectLst/>
                        <a:highlight>
                          <a:srgbClr val="FFFF00"/>
                        </a:highligh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i="0" kern="1200">
                          <a:effectLst/>
                        </a:rPr>
                        <a:t>En cours de développement</a:t>
                      </a:r>
                      <a:endParaRPr lang="en-GB" sz="2400" i="0">
                        <a:effectLst/>
                      </a:endParaRPr>
                    </a:p>
                  </a:txBody>
                  <a:tcPr marL="0" marR="0" marT="0" marB="0" anchor="ctr">
                    <a:solidFill>
                      <a:schemeClr val="accent4">
                        <a:lumMod val="20000"/>
                        <a:lumOff val="8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Faible</a:t>
                      </a:r>
                      <a:endParaRPr lang="en-GB" sz="2400" dirty="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3015707005"/>
                  </a:ext>
                </a:extLst>
              </a:tr>
              <a:tr h="370840">
                <a:tc vMerge="1">
                  <a:txBody>
                    <a:bodyPr/>
                    <a:lstStyle/>
                    <a:p>
                      <a:endParaRPr lang="en-US"/>
                    </a:p>
                  </a:txBody>
                  <a:tcPr marL="0" marR="0" marT="0" marB="0">
                    <a:solidFill>
                      <a:schemeClr val="bg2"/>
                    </a:solidFill>
                  </a:tcPr>
                </a:tc>
                <a:tc>
                  <a:txBody>
                    <a:bodyPr/>
                    <a:lstStyle/>
                    <a:p>
                      <a:pPr marL="0" algn="ctr" rtl="0" eaLnBrk="1" latinLnBrk="0" hangingPunct="1">
                        <a:spcBef>
                          <a:spcPts val="0"/>
                        </a:spcBef>
                        <a:spcAft>
                          <a:spcPts val="0"/>
                        </a:spcAft>
                      </a:pPr>
                      <a:r>
                        <a:rPr lang="en-GB" sz="1400" b="1" kern="1200" dirty="0">
                          <a:effectLst/>
                        </a:rPr>
                        <a:t>Népal</a:t>
                      </a:r>
                      <a:endParaRPr lang="en-GB" sz="1400" b="1"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dirty="0">
                          <a:effectLst/>
                        </a:rPr>
                        <a:t>-</a:t>
                      </a:r>
                      <a:endParaRPr lang="en-GB" sz="2400"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Moyen</a:t>
                      </a:r>
                      <a:endParaRPr lang="en-GB" sz="2400">
                        <a:effectLst/>
                      </a:endParaRPr>
                    </a:p>
                  </a:txBody>
                  <a:tcPr marL="0" marR="0" marT="0" marB="0" anchor="ctr">
                    <a:solidFill>
                      <a:schemeClr val="bg2"/>
                    </a:solidFill>
                  </a:tcPr>
                </a:tc>
                <a:extLst>
                  <a:ext uri="{0D108BD9-81ED-4DB2-BD59-A6C34878D82A}">
                    <a16:rowId xmlns:a16="http://schemas.microsoft.com/office/drawing/2014/main" val="2714703862"/>
                  </a:ext>
                </a:extLst>
              </a:tr>
              <a:tr h="370840">
                <a:tc vMerge="1">
                  <a:txBody>
                    <a:bodyPr/>
                    <a:lstStyle/>
                    <a:p>
                      <a:endParaRPr lang="en-US"/>
                    </a:p>
                  </a:txBody>
                  <a:tcPr marL="0" marR="0" marT="0" marB="0">
                    <a:solidFill>
                      <a:schemeClr val="accent4">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Thaïlande</a:t>
                      </a:r>
                      <a:endParaRPr lang="en-GB" sz="1400" b="1" dirty="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cours d'élaboration, possibilité de mettre l'accent sur la jeunesse</a:t>
                      </a:r>
                      <a:endParaRPr lang="en-GB" sz="24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En cours de développement</a:t>
                      </a:r>
                      <a:endParaRPr lang="en-GB" sz="2400"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a:effectLst/>
                        </a:rPr>
                        <a:t>Faible</a:t>
                      </a:r>
                      <a:endParaRPr lang="en-GB" sz="240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943081476"/>
                  </a:ext>
                </a:extLst>
              </a:tr>
              <a:tr h="370840">
                <a:tc rowSpan="5">
                  <a:txBody>
                    <a:bodyPr/>
                    <a:lstStyle/>
                    <a:p>
                      <a:pPr marL="0" lvl="0" algn="ctr">
                        <a:spcBef>
                          <a:spcPts val="0"/>
                        </a:spcBef>
                        <a:spcAft>
                          <a:spcPts val="0"/>
                        </a:spcAft>
                        <a:buNone/>
                      </a:pPr>
                      <a:r>
                        <a:rPr lang="en-GB" sz="1400" b="1" kern="1200" dirty="0">
                          <a:effectLst/>
                        </a:rPr>
                        <a:t>Afrique</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Égypte</a:t>
                      </a:r>
                      <a:endParaRPr lang="en-GB" sz="1400" b="1"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cours de développement</a:t>
                      </a:r>
                      <a:endParaRPr lang="en-GB" sz="240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dirty="0">
                          <a:effectLst/>
                        </a:rPr>
                        <a:t>En cours de développement</a:t>
                      </a:r>
                      <a:endParaRPr lang="en-GB" sz="2400"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a:effectLst/>
                        </a:rPr>
                        <a:t>Moyen</a:t>
                      </a:r>
                      <a:endParaRPr lang="en-GB" sz="240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3898939603"/>
                  </a:ext>
                </a:extLst>
              </a:tr>
              <a:tr h="370840">
                <a:tc vMerge="1">
                  <a:txBody>
                    <a:bodyPr/>
                    <a:lstStyle/>
                    <a:p>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Éthiopie</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3348515269"/>
                  </a:ext>
                </a:extLst>
              </a:tr>
              <a:tr h="370840">
                <a:tc vMerge="1">
                  <a:txBody>
                    <a:bodyPr/>
                    <a:lstStyle/>
                    <a:p>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Ouganda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4251392237"/>
                  </a:ext>
                </a:extLst>
              </a:tr>
              <a:tr h="370840">
                <a:tc vMerge="1">
                  <a:txBody>
                    <a:bodyPr/>
                    <a:lstStyle/>
                    <a:p>
                      <a:endParaRPr lang="en-US"/>
                    </a:p>
                  </a:txBody>
                  <a:tcPr marL="0" marR="0" marT="0" marB="0">
                    <a:solidFill>
                      <a:schemeClr val="accent6">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Côte d'Ivoire</a:t>
                      </a:r>
                      <a:endParaRPr lang="en-GB" sz="1400" b="1" dirty="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a:effectLst/>
                        </a:rPr>
                        <a:t>En cours de développement </a:t>
                      </a:r>
                    </a:p>
                  </a:txBody>
                  <a:tcPr marL="0" marR="0" marT="0" marB="0" anchor="ctr">
                    <a:solidFill>
                      <a:schemeClr val="accent6">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cours de développement</a:t>
                      </a:r>
                      <a:endParaRPr lang="en-GB" sz="24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54494050"/>
                  </a:ext>
                </a:extLst>
              </a:tr>
              <a:tr h="370840">
                <a:tc vMerge="1">
                  <a:txBody>
                    <a:bodyPr/>
                    <a:lstStyle/>
                    <a:p>
                      <a:endParaRPr lang="en-US"/>
                    </a:p>
                  </a:txBody>
                  <a:tcPr marL="0" marR="0" marT="0" marB="0">
                    <a:solidFill>
                      <a:schemeClr val="accent6">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Sénégal</a:t>
                      </a:r>
                      <a:endParaRPr lang="en-GB" sz="1400" b="1" dirty="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cours de développement</a:t>
                      </a:r>
                      <a:endParaRPr lang="en-GB" sz="24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Moyen</a:t>
                      </a:r>
                      <a:endParaRPr lang="en-GB" sz="240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2063354206"/>
                  </a:ext>
                </a:extLst>
              </a:tr>
              <a:tr h="370840">
                <a:tc rowSpan="3">
                  <a:txBody>
                    <a:bodyPr/>
                    <a:lstStyle/>
                    <a:p>
                      <a:pPr marL="0" lvl="0" algn="ctr">
                        <a:spcBef>
                          <a:spcPts val="0"/>
                        </a:spcBef>
                        <a:spcAft>
                          <a:spcPts val="0"/>
                        </a:spcAft>
                        <a:buNone/>
                      </a:pPr>
                      <a:r>
                        <a:rPr lang="en-GB" sz="1400" b="1" kern="1200" dirty="0">
                          <a:effectLst/>
                        </a:rPr>
                        <a:t>Amérique Latine</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Argentine</a:t>
                      </a:r>
                      <a:endParaRPr lang="en-GB" sz="1400" b="1"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dirty="0">
                          <a:effectLst/>
                        </a:rPr>
                        <a:t>Moyen</a:t>
                      </a:r>
                      <a:endParaRPr lang="en-GB" sz="2400" dirty="0">
                        <a:effectLst/>
                      </a:endParaRPr>
                    </a:p>
                  </a:txBody>
                  <a:tcPr marL="0" marR="0" marT="0" marB="0" anchor="ctr">
                    <a:solidFill>
                      <a:schemeClr val="bg2"/>
                    </a:solidFill>
                  </a:tcPr>
                </a:tc>
                <a:extLst>
                  <a:ext uri="{0D108BD9-81ED-4DB2-BD59-A6C34878D82A}">
                    <a16:rowId xmlns:a16="http://schemas.microsoft.com/office/drawing/2014/main" val="819558333"/>
                  </a:ext>
                </a:extLst>
              </a:tr>
              <a:tr h="370840">
                <a:tc vMerge="1">
                  <a:txBody>
                    <a:bodyPr/>
                    <a:lstStyle/>
                    <a:p>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Colombie</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4245642523"/>
                  </a:ext>
                </a:extLst>
              </a:tr>
              <a:tr h="370840">
                <a:tc vMerge="1">
                  <a:txBody>
                    <a:bodyPr/>
                    <a:lstStyle/>
                    <a:p>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Costa Rica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lvl="0" algn="ctr">
                        <a:spcBef>
                          <a:spcPts val="0"/>
                        </a:spcBef>
                        <a:spcAft>
                          <a:spcPts val="0"/>
                        </a:spcAft>
                        <a:buNone/>
                      </a:pPr>
                      <a:r>
                        <a:rPr lang="en-GB" sz="1400" kern="1200">
                          <a:effectLst/>
                        </a:rPr>
                        <a:t>En cours de développement</a:t>
                      </a:r>
                      <a:endParaRPr lang="en-US" sz="2400"/>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Fort</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329408370"/>
                  </a:ext>
                </a:extLst>
              </a:tr>
            </a:tbl>
          </a:graphicData>
        </a:graphic>
      </p:graphicFrame>
      <p:graphicFrame>
        <p:nvGraphicFramePr>
          <p:cNvPr id="23" name="Table 22">
            <a:extLst>
              <a:ext uri="{FF2B5EF4-FFF2-40B4-BE49-F238E27FC236}">
                <a16:creationId xmlns:a16="http://schemas.microsoft.com/office/drawing/2014/main" id="{1585B018-9960-7632-3CE3-55137710C4AB}"/>
              </a:ext>
            </a:extLst>
          </p:cNvPr>
          <p:cNvGraphicFramePr>
            <a:graphicFrameLocks noGrp="1"/>
          </p:cNvGraphicFramePr>
          <p:nvPr>
            <p:extLst>
              <p:ext uri="{D42A27DB-BD31-4B8C-83A1-F6EECF244321}">
                <p14:modId xmlns:p14="http://schemas.microsoft.com/office/powerpoint/2010/main" val="1467918026"/>
              </p:ext>
            </p:extLst>
          </p:nvPr>
        </p:nvGraphicFramePr>
        <p:xfrm>
          <a:off x="2736516" y="6566914"/>
          <a:ext cx="6209620" cy="335280"/>
        </p:xfrm>
        <a:graphic>
          <a:graphicData uri="http://schemas.openxmlformats.org/drawingml/2006/table">
            <a:tbl>
              <a:tblPr firstRow="1" bandRow="1">
                <a:tableStyleId>{5940675A-B579-460E-94D1-54222C63F5DA}</a:tableStyleId>
              </a:tblPr>
              <a:tblGrid>
                <a:gridCol w="1552405">
                  <a:extLst>
                    <a:ext uri="{9D8B030D-6E8A-4147-A177-3AD203B41FA5}">
                      <a16:colId xmlns:a16="http://schemas.microsoft.com/office/drawing/2014/main" val="2468245664"/>
                    </a:ext>
                  </a:extLst>
                </a:gridCol>
                <a:gridCol w="1552405">
                  <a:extLst>
                    <a:ext uri="{9D8B030D-6E8A-4147-A177-3AD203B41FA5}">
                      <a16:colId xmlns:a16="http://schemas.microsoft.com/office/drawing/2014/main" val="2005948660"/>
                    </a:ext>
                  </a:extLst>
                </a:gridCol>
                <a:gridCol w="1552405">
                  <a:extLst>
                    <a:ext uri="{9D8B030D-6E8A-4147-A177-3AD203B41FA5}">
                      <a16:colId xmlns:a16="http://schemas.microsoft.com/office/drawing/2014/main" val="3539431536"/>
                    </a:ext>
                  </a:extLst>
                </a:gridCol>
                <a:gridCol w="1552405">
                  <a:extLst>
                    <a:ext uri="{9D8B030D-6E8A-4147-A177-3AD203B41FA5}">
                      <a16:colId xmlns:a16="http://schemas.microsoft.com/office/drawing/2014/main" val="566195089"/>
                    </a:ext>
                  </a:extLst>
                </a:gridCol>
              </a:tblGrid>
              <a:tr h="192911">
                <a:tc>
                  <a:txBody>
                    <a:bodyPr/>
                    <a:lstStyle/>
                    <a:p>
                      <a:pPr marL="0" lvl="0" algn="ctr">
                        <a:spcBef>
                          <a:spcPts val="0"/>
                        </a:spcBef>
                        <a:spcAft>
                          <a:spcPts val="0"/>
                        </a:spcAft>
                        <a:buNone/>
                      </a:pPr>
                      <a:r>
                        <a:rPr lang="en-GB" sz="1100" kern="1200" dirty="0">
                          <a:effectLst/>
                        </a:rPr>
                        <a:t>A confirmer : 2</a:t>
                      </a:r>
                    </a:p>
                  </a:txBody>
                  <a:tcPr marL="0" marR="0" marT="0" marB="0" anchor="ctr">
                    <a:solidFill>
                      <a:schemeClr val="bg2"/>
                    </a:solidFill>
                  </a:tcPr>
                </a:tc>
                <a:tc>
                  <a:txBody>
                    <a:bodyPr/>
                    <a:lstStyle/>
                    <a:p>
                      <a:pPr marL="0" algn="ctr" rtl="0" eaLnBrk="1" latinLnBrk="0" hangingPunct="1">
                        <a:spcBef>
                          <a:spcPts val="0"/>
                        </a:spcBef>
                        <a:spcAft>
                          <a:spcPts val="0"/>
                        </a:spcAft>
                      </a:pPr>
                      <a:r>
                        <a:rPr lang="en-GB" sz="1100" kern="1200">
                          <a:effectLst/>
                        </a:rPr>
                        <a:t>Sensible au genre : 3</a:t>
                      </a:r>
                      <a:endParaRPr lang="en-GB">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100" kern="1200">
                          <a:effectLst/>
                        </a:rPr>
                        <a:t>Sensible au genre : 2</a:t>
                      </a:r>
                      <a:endParaRPr lang="en-GB">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100" kern="1200" dirty="0">
                          <a:effectLst/>
                        </a:rPr>
                        <a:t>Transformation de genre : 5</a:t>
                      </a:r>
                      <a:endParaRPr lang="en-GB"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988267763"/>
                  </a:ext>
                </a:extLst>
              </a:tr>
            </a:tbl>
          </a:graphicData>
        </a:graphic>
      </p:graphicFrame>
      <p:pic>
        <p:nvPicPr>
          <p:cNvPr id="2" name="Graphic 2" descr="Tick with solid fill">
            <a:extLst>
              <a:ext uri="{FF2B5EF4-FFF2-40B4-BE49-F238E27FC236}">
                <a16:creationId xmlns:a16="http://schemas.microsoft.com/office/drawing/2014/main" id="{58F672F3-4C3E-FBB2-D6C8-1CA5EB08C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3824" y="1968906"/>
            <a:ext cx="239211" cy="229565"/>
          </a:xfrm>
          <a:prstGeom prst="rect">
            <a:avLst/>
          </a:prstGeom>
        </p:spPr>
      </p:pic>
      <p:pic>
        <p:nvPicPr>
          <p:cNvPr id="8" name="Graphic 2" descr="Tick with solid fill">
            <a:extLst>
              <a:ext uri="{FF2B5EF4-FFF2-40B4-BE49-F238E27FC236}">
                <a16:creationId xmlns:a16="http://schemas.microsoft.com/office/drawing/2014/main" id="{6F7E8B5F-949B-F92C-8845-C60FFD4A5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8" y="1968906"/>
            <a:ext cx="239211" cy="229565"/>
          </a:xfrm>
          <a:prstGeom prst="rect">
            <a:avLst/>
          </a:prstGeom>
        </p:spPr>
      </p:pic>
      <p:pic>
        <p:nvPicPr>
          <p:cNvPr id="9" name="Graphic 2" descr="Tick with solid fill">
            <a:extLst>
              <a:ext uri="{FF2B5EF4-FFF2-40B4-BE49-F238E27FC236}">
                <a16:creationId xmlns:a16="http://schemas.microsoft.com/office/drawing/2014/main" id="{9305E5E8-4551-4D8A-2F6C-6FEBAB10A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1968906"/>
            <a:ext cx="239211" cy="229565"/>
          </a:xfrm>
          <a:prstGeom prst="rect">
            <a:avLst/>
          </a:prstGeom>
        </p:spPr>
      </p:pic>
      <p:pic>
        <p:nvPicPr>
          <p:cNvPr id="10" name="Graphic 2" descr="Tick with solid fill">
            <a:extLst>
              <a:ext uri="{FF2B5EF4-FFF2-40B4-BE49-F238E27FC236}">
                <a16:creationId xmlns:a16="http://schemas.microsoft.com/office/drawing/2014/main" id="{1D21C341-C560-CB47-E28F-D9C53C38DE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2338740"/>
            <a:ext cx="239211" cy="229565"/>
          </a:xfrm>
          <a:prstGeom prst="rect">
            <a:avLst/>
          </a:prstGeom>
        </p:spPr>
      </p:pic>
      <p:pic>
        <p:nvPicPr>
          <p:cNvPr id="11" name="Graphic 2" descr="Tick with solid fill">
            <a:extLst>
              <a:ext uri="{FF2B5EF4-FFF2-40B4-BE49-F238E27FC236}">
                <a16:creationId xmlns:a16="http://schemas.microsoft.com/office/drawing/2014/main" id="{04CA0760-7F3F-A98D-3EC5-EFC215B35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2303329"/>
            <a:ext cx="239211" cy="229565"/>
          </a:xfrm>
          <a:prstGeom prst="rect">
            <a:avLst/>
          </a:prstGeom>
        </p:spPr>
      </p:pic>
      <p:pic>
        <p:nvPicPr>
          <p:cNvPr id="12" name="Graphic 2" descr="Tick with solid fill">
            <a:extLst>
              <a:ext uri="{FF2B5EF4-FFF2-40B4-BE49-F238E27FC236}">
                <a16:creationId xmlns:a16="http://schemas.microsoft.com/office/drawing/2014/main" id="{E8BD5A64-D7CE-E161-CFCA-A60CD9F08F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351" y="3017102"/>
            <a:ext cx="239211" cy="229565"/>
          </a:xfrm>
          <a:prstGeom prst="rect">
            <a:avLst/>
          </a:prstGeom>
        </p:spPr>
      </p:pic>
      <p:pic>
        <p:nvPicPr>
          <p:cNvPr id="13" name="Graphic 2" descr="Tick with solid fill">
            <a:extLst>
              <a:ext uri="{FF2B5EF4-FFF2-40B4-BE49-F238E27FC236}">
                <a16:creationId xmlns:a16="http://schemas.microsoft.com/office/drawing/2014/main" id="{EAAB7503-2C18-8956-EA90-B6E09C276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3824" y="3419295"/>
            <a:ext cx="239211" cy="229565"/>
          </a:xfrm>
          <a:prstGeom prst="rect">
            <a:avLst/>
          </a:prstGeom>
        </p:spPr>
      </p:pic>
      <p:pic>
        <p:nvPicPr>
          <p:cNvPr id="14" name="Graphic 2" descr="Tick with solid fill">
            <a:extLst>
              <a:ext uri="{FF2B5EF4-FFF2-40B4-BE49-F238E27FC236}">
                <a16:creationId xmlns:a16="http://schemas.microsoft.com/office/drawing/2014/main" id="{5462598F-F99D-38E9-C2A4-31B8ACF6F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3798392"/>
            <a:ext cx="239211" cy="229565"/>
          </a:xfrm>
          <a:prstGeom prst="rect">
            <a:avLst/>
          </a:prstGeom>
        </p:spPr>
      </p:pic>
      <p:pic>
        <p:nvPicPr>
          <p:cNvPr id="17" name="Graphic 2" descr="Tick with solid fill">
            <a:extLst>
              <a:ext uri="{FF2B5EF4-FFF2-40B4-BE49-F238E27FC236}">
                <a16:creationId xmlns:a16="http://schemas.microsoft.com/office/drawing/2014/main" id="{8C74132B-0AB9-C1F8-93BA-3E208FC5D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351" y="3782067"/>
            <a:ext cx="239211" cy="229565"/>
          </a:xfrm>
          <a:prstGeom prst="rect">
            <a:avLst/>
          </a:prstGeom>
        </p:spPr>
      </p:pic>
      <p:pic>
        <p:nvPicPr>
          <p:cNvPr id="18" name="Graphic 2" descr="Tick with solid fill">
            <a:extLst>
              <a:ext uri="{FF2B5EF4-FFF2-40B4-BE49-F238E27FC236}">
                <a16:creationId xmlns:a16="http://schemas.microsoft.com/office/drawing/2014/main" id="{AB779788-465D-CF15-DECE-3A390E4F3D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7" y="3785238"/>
            <a:ext cx="239211" cy="229565"/>
          </a:xfrm>
          <a:prstGeom prst="rect">
            <a:avLst/>
          </a:prstGeom>
        </p:spPr>
      </p:pic>
      <p:pic>
        <p:nvPicPr>
          <p:cNvPr id="20" name="Graphic 2" descr="Tick with solid fill">
            <a:extLst>
              <a:ext uri="{FF2B5EF4-FFF2-40B4-BE49-F238E27FC236}">
                <a16:creationId xmlns:a16="http://schemas.microsoft.com/office/drawing/2014/main" id="{D17F4BEA-CDF6-D0DB-CB5B-A7E788BE1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9" y="4135195"/>
            <a:ext cx="239211" cy="229565"/>
          </a:xfrm>
          <a:prstGeom prst="rect">
            <a:avLst/>
          </a:prstGeom>
        </p:spPr>
      </p:pic>
      <p:pic>
        <p:nvPicPr>
          <p:cNvPr id="21" name="Graphic 2" descr="Tick with solid fill">
            <a:extLst>
              <a:ext uri="{FF2B5EF4-FFF2-40B4-BE49-F238E27FC236}">
                <a16:creationId xmlns:a16="http://schemas.microsoft.com/office/drawing/2014/main" id="{E7C31737-A96B-EA7F-B4B1-80DDAD54A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4512165"/>
            <a:ext cx="239211" cy="229565"/>
          </a:xfrm>
          <a:prstGeom prst="rect">
            <a:avLst/>
          </a:prstGeom>
        </p:spPr>
      </p:pic>
      <p:pic>
        <p:nvPicPr>
          <p:cNvPr id="22" name="Graphic 2" descr="Tick with solid fill">
            <a:extLst>
              <a:ext uri="{FF2B5EF4-FFF2-40B4-BE49-F238E27FC236}">
                <a16:creationId xmlns:a16="http://schemas.microsoft.com/office/drawing/2014/main" id="{D169D9E7-3931-C596-41F8-57E9F2C635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4877111"/>
            <a:ext cx="239211" cy="229565"/>
          </a:xfrm>
          <a:prstGeom prst="rect">
            <a:avLst/>
          </a:prstGeom>
        </p:spPr>
      </p:pic>
      <p:pic>
        <p:nvPicPr>
          <p:cNvPr id="24" name="Graphic 2" descr="Tick with solid fill">
            <a:extLst>
              <a:ext uri="{FF2B5EF4-FFF2-40B4-BE49-F238E27FC236}">
                <a16:creationId xmlns:a16="http://schemas.microsoft.com/office/drawing/2014/main" id="{107FB0DC-E329-C313-29A0-23F43099F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5681" y="5620093"/>
            <a:ext cx="239211" cy="229565"/>
          </a:xfrm>
          <a:prstGeom prst="rect">
            <a:avLst/>
          </a:prstGeom>
        </p:spPr>
      </p:pic>
      <p:pic>
        <p:nvPicPr>
          <p:cNvPr id="26" name="Graphic 2" descr="Tick with solid fill">
            <a:extLst>
              <a:ext uri="{FF2B5EF4-FFF2-40B4-BE49-F238E27FC236}">
                <a16:creationId xmlns:a16="http://schemas.microsoft.com/office/drawing/2014/main" id="{7AAAD349-F1FF-05A4-B84D-E4AAA1936C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5680" y="6041445"/>
            <a:ext cx="239211" cy="229565"/>
          </a:xfrm>
          <a:prstGeom prst="rect">
            <a:avLst/>
          </a:prstGeom>
        </p:spPr>
      </p:pic>
      <p:pic>
        <p:nvPicPr>
          <p:cNvPr id="27" name="Graphic 2" descr="Tick with solid fill">
            <a:extLst>
              <a:ext uri="{FF2B5EF4-FFF2-40B4-BE49-F238E27FC236}">
                <a16:creationId xmlns:a16="http://schemas.microsoft.com/office/drawing/2014/main" id="{BCC0E012-D3C9-328E-0D9C-A0589572F9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9" y="5635083"/>
            <a:ext cx="239211" cy="229565"/>
          </a:xfrm>
          <a:prstGeom prst="rect">
            <a:avLst/>
          </a:prstGeom>
        </p:spPr>
      </p:pic>
      <p:pic>
        <p:nvPicPr>
          <p:cNvPr id="28" name="Graphic 2" descr="Tick with solid fill">
            <a:extLst>
              <a:ext uri="{FF2B5EF4-FFF2-40B4-BE49-F238E27FC236}">
                <a16:creationId xmlns:a16="http://schemas.microsoft.com/office/drawing/2014/main" id="{94DB387D-5F9F-CEA4-F530-29A9251C2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5988980"/>
            <a:ext cx="239211" cy="229565"/>
          </a:xfrm>
          <a:prstGeom prst="rect">
            <a:avLst/>
          </a:prstGeom>
        </p:spPr>
      </p:pic>
      <p:pic>
        <p:nvPicPr>
          <p:cNvPr id="29" name="Graphic 2" descr="Tick with solid fill">
            <a:extLst>
              <a:ext uri="{FF2B5EF4-FFF2-40B4-BE49-F238E27FC236}">
                <a16:creationId xmlns:a16="http://schemas.microsoft.com/office/drawing/2014/main" id="{0A57F2A8-36FC-DB79-B289-D6ED04593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5639566"/>
            <a:ext cx="239211" cy="229565"/>
          </a:xfrm>
          <a:prstGeom prst="rect">
            <a:avLst/>
          </a:prstGeom>
        </p:spPr>
      </p:pic>
      <p:pic>
        <p:nvPicPr>
          <p:cNvPr id="30" name="Graphic 2" descr="Tick with solid fill">
            <a:extLst>
              <a:ext uri="{FF2B5EF4-FFF2-40B4-BE49-F238E27FC236}">
                <a16:creationId xmlns:a16="http://schemas.microsoft.com/office/drawing/2014/main" id="{CAC0C08D-1BDE-4CD8-FD7E-1D61D03A34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8" y="4877110"/>
            <a:ext cx="239211" cy="229565"/>
          </a:xfrm>
          <a:prstGeom prst="rect">
            <a:avLst/>
          </a:prstGeom>
        </p:spPr>
      </p:pic>
      <p:pic>
        <p:nvPicPr>
          <p:cNvPr id="31" name="Graphic 2" descr="Tick with solid fill">
            <a:extLst>
              <a:ext uri="{FF2B5EF4-FFF2-40B4-BE49-F238E27FC236}">
                <a16:creationId xmlns:a16="http://schemas.microsoft.com/office/drawing/2014/main" id="{9E020C1F-6F8D-E5C8-4842-F1F4655E9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914" y="4185008"/>
            <a:ext cx="239211" cy="229565"/>
          </a:xfrm>
          <a:prstGeom prst="rect">
            <a:avLst/>
          </a:prstGeom>
        </p:spPr>
      </p:pic>
      <p:pic>
        <p:nvPicPr>
          <p:cNvPr id="32" name="Graphic 2" descr="Tick with solid fill">
            <a:extLst>
              <a:ext uri="{FF2B5EF4-FFF2-40B4-BE49-F238E27FC236}">
                <a16:creationId xmlns:a16="http://schemas.microsoft.com/office/drawing/2014/main" id="{45170B19-5D10-2DF6-CE2A-170737A1A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4135194"/>
            <a:ext cx="239211" cy="229565"/>
          </a:xfrm>
          <a:prstGeom prst="rect">
            <a:avLst/>
          </a:prstGeom>
        </p:spPr>
      </p:pic>
    </p:spTree>
    <p:extLst>
      <p:ext uri="{BB962C8B-B14F-4D97-AF65-F5344CB8AC3E}">
        <p14:creationId xmlns:p14="http://schemas.microsoft.com/office/powerpoint/2010/main" val="233208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ttotitolo 14">
            <a:extLst>
              <a:ext uri="{FF2B5EF4-FFF2-40B4-BE49-F238E27FC236}">
                <a16:creationId xmlns:a16="http://schemas.microsoft.com/office/drawing/2014/main" id="{35AA803F-BE14-D6E3-0E47-3588BA43D2DB}"/>
              </a:ext>
            </a:extLst>
          </p:cNvPr>
          <p:cNvSpPr txBox="1">
            <a:spLocks/>
          </p:cNvSpPr>
          <p:nvPr/>
        </p:nvSpPr>
        <p:spPr>
          <a:xfrm>
            <a:off x="926464" y="501"/>
            <a:ext cx="10897511" cy="98199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3200" b="1" dirty="0">
                <a:latin typeface="Arial"/>
                <a:cs typeface="Arial"/>
              </a:rPr>
              <a:t>Progrès du pays : mise en œuvre</a:t>
            </a:r>
            <a:endParaRPr lang="it-IT" sz="3200" b="1" dirty="0"/>
          </a:p>
        </p:txBody>
      </p:sp>
      <p:pic>
        <p:nvPicPr>
          <p:cNvPr id="4" name="Imagen 3">
            <a:extLst>
              <a:ext uri="{FF2B5EF4-FFF2-40B4-BE49-F238E27FC236}">
                <a16:creationId xmlns:a16="http://schemas.microsoft.com/office/drawing/2014/main" id="{4543F66A-3D7E-C6B9-D2CD-1E82901E3CB2}"/>
              </a:ext>
            </a:extLst>
          </p:cNvPr>
          <p:cNvPicPr>
            <a:picLocks noChangeAspect="1"/>
          </p:cNvPicPr>
          <p:nvPr/>
        </p:nvPicPr>
        <p:blipFill>
          <a:blip r:embed="rId3"/>
          <a:stretch>
            <a:fillRect/>
          </a:stretch>
        </p:blipFill>
        <p:spPr>
          <a:xfrm>
            <a:off x="1651975" y="631670"/>
            <a:ext cx="8818651" cy="6095330"/>
          </a:xfrm>
          <a:prstGeom prst="rect">
            <a:avLst/>
          </a:prstGeom>
        </p:spPr>
      </p:pic>
    </p:spTree>
    <p:extLst>
      <p:ext uri="{BB962C8B-B14F-4D97-AF65-F5344CB8AC3E}">
        <p14:creationId xmlns:p14="http://schemas.microsoft.com/office/powerpoint/2010/main" val="50449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6696B0-4FB7-8169-8FB9-7909AA371C99}"/>
              </a:ext>
            </a:extLst>
          </p:cNvPr>
          <p:cNvSpPr txBox="1"/>
          <p:nvPr/>
        </p:nvSpPr>
        <p:spPr>
          <a:xfrm>
            <a:off x="745067" y="246600"/>
            <a:ext cx="108745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effectLst/>
                <a:latin typeface="Calibri"/>
                <a:ea typeface="Calibri" panose="020F0502020204030204" pitchFamily="34" charset="0"/>
                <a:cs typeface="Times New Roman"/>
              </a:rPr>
              <a:t>RÉSULTAT 1 : Informations et évaluations utilisées par les parties prenantes nationales </a:t>
            </a:r>
            <a:r>
              <a:rPr lang="en-US" sz="2000" b="1">
                <a:solidFill>
                  <a:schemeClr val="accent1"/>
                </a:solidFill>
                <a:ea typeface="+mn-lt"/>
                <a:cs typeface="+mn-lt"/>
              </a:rPr>
              <a:t>pour identifier les actions de transformation du climat afin de faire progresser les priorités des CDN/PAN dans le secteur AFOLU.</a:t>
            </a:r>
            <a:endParaRPr lang="en-US" sz="2000" b="1">
              <a:solidFill>
                <a:schemeClr val="accent1"/>
              </a:solidFill>
              <a:cs typeface="Calibri"/>
            </a:endParaRPr>
          </a:p>
        </p:txBody>
      </p:sp>
      <p:sp>
        <p:nvSpPr>
          <p:cNvPr id="15" name="CuadroTexto 14">
            <a:extLst>
              <a:ext uri="{FF2B5EF4-FFF2-40B4-BE49-F238E27FC236}">
                <a16:creationId xmlns:a16="http://schemas.microsoft.com/office/drawing/2014/main" id="{4332D46A-ADCA-D4FA-44E3-9191D535ECEE}"/>
              </a:ext>
            </a:extLst>
          </p:cNvPr>
          <p:cNvSpPr txBox="1"/>
          <p:nvPr/>
        </p:nvSpPr>
        <p:spPr>
          <a:xfrm>
            <a:off x="745067" y="894211"/>
            <a:ext cx="11247165" cy="645754"/>
          </a:xfrm>
          <a:prstGeom prst="rect">
            <a:avLst/>
          </a:prstGeom>
          <a:noFill/>
        </p:spPr>
        <p:txBody>
          <a:bodyPr wrap="square" lIns="91440" tIns="45720" rIns="91440" bIns="45720" anchor="t">
            <a:spAutoFit/>
          </a:bodyPr>
          <a:lstStyle/>
          <a:p>
            <a:pPr>
              <a:spcAft>
                <a:spcPts val="800"/>
              </a:spcAft>
            </a:pPr>
            <a:r>
              <a:rPr lang="en-US" sz="1400" b="1" dirty="0">
                <a:effectLst/>
                <a:latin typeface="Calibri"/>
                <a:ea typeface="Calibri" panose="020F0502020204030204" pitchFamily="34" charset="0"/>
                <a:cs typeface="Times New Roman"/>
              </a:rPr>
              <a:t>Produit 1</a:t>
            </a:r>
            <a:r>
              <a:rPr lang="en-US" sz="1400" dirty="0">
                <a:effectLst/>
                <a:latin typeface="Calibri"/>
                <a:ea typeface="Calibri" panose="020F0502020204030204" pitchFamily="34" charset="0"/>
                <a:cs typeface="Times New Roman"/>
              </a:rPr>
              <a:t>.</a:t>
            </a:r>
            <a:r>
              <a:rPr lang="en-US" sz="1400" b="1" dirty="0">
                <a:effectLst/>
                <a:latin typeface="Calibri"/>
                <a:ea typeface="Calibri" panose="020F0502020204030204" pitchFamily="34" charset="0"/>
                <a:cs typeface="Times New Roman"/>
              </a:rPr>
              <a:t>1 (PAYS) </a:t>
            </a:r>
            <a:r>
              <a:rPr lang="en-US" sz="1400" dirty="0">
                <a:effectLst/>
                <a:latin typeface="Calibri"/>
                <a:ea typeface="Calibri" panose="020F0502020204030204" pitchFamily="34" charset="0"/>
                <a:cs typeface="Times New Roman"/>
              </a:rPr>
              <a:t>Renforcement de la base factuelle pour la mise en œuvre d'une action climatique transformatrice dans l'utilisation des terres ou l'agriculture.</a:t>
            </a:r>
            <a:endParaRPr lang="es-ES" sz="1400" dirty="0">
              <a:effectLst/>
              <a:latin typeface="Calibri"/>
              <a:ea typeface="Calibri" panose="020F0502020204030204" pitchFamily="34" charset="0"/>
              <a:cs typeface="Times New Roman"/>
            </a:endParaRPr>
          </a:p>
          <a:p>
            <a:pPr>
              <a:spcAft>
                <a:spcPts val="800"/>
              </a:spcAft>
            </a:pPr>
            <a:r>
              <a:rPr lang="en-US" sz="1400" b="1" dirty="0">
                <a:effectLst/>
                <a:latin typeface="Calibri"/>
                <a:ea typeface="Calibri" panose="020F0502020204030204" pitchFamily="34" charset="0"/>
                <a:cs typeface="Times New Roman"/>
              </a:rPr>
              <a:t>Produit 1.2 (mondial) : </a:t>
            </a:r>
            <a:r>
              <a:rPr lang="en-US" sz="1400" dirty="0">
                <a:effectLst/>
                <a:latin typeface="Calibri"/>
                <a:ea typeface="Calibri" panose="020F0502020204030204" pitchFamily="34" charset="0"/>
                <a:cs typeface="Times New Roman"/>
              </a:rPr>
              <a:t>outils d'évaluation des options de mise en œuvre d'une action climatique transformatrice développés pour soutenir les évaluations au niveau national.</a:t>
            </a:r>
            <a:endParaRPr lang="es-ES" sz="1400" dirty="0">
              <a:effectLst/>
              <a:latin typeface="Calibri"/>
              <a:ea typeface="Calibri" panose="020F0502020204030204" pitchFamily="34" charset="0"/>
              <a:cs typeface="Times New Roman"/>
            </a:endParaRPr>
          </a:p>
        </p:txBody>
      </p:sp>
      <p:graphicFrame>
        <p:nvGraphicFramePr>
          <p:cNvPr id="3" name="Tabla 2">
            <a:extLst>
              <a:ext uri="{FF2B5EF4-FFF2-40B4-BE49-F238E27FC236}">
                <a16:creationId xmlns:a16="http://schemas.microsoft.com/office/drawing/2014/main" id="{7996A0DF-3B0A-C202-7A4E-0818F4C3903C}"/>
              </a:ext>
            </a:extLst>
          </p:cNvPr>
          <p:cNvGraphicFramePr>
            <a:graphicFrameLocks noGrp="1"/>
          </p:cNvGraphicFramePr>
          <p:nvPr>
            <p:extLst>
              <p:ext uri="{D42A27DB-BD31-4B8C-83A1-F6EECF244321}">
                <p14:modId xmlns:p14="http://schemas.microsoft.com/office/powerpoint/2010/main" val="642638808"/>
              </p:ext>
            </p:extLst>
          </p:nvPr>
        </p:nvGraphicFramePr>
        <p:xfrm>
          <a:off x="1879857" y="1729863"/>
          <a:ext cx="8432285" cy="4734447"/>
        </p:xfrm>
        <a:graphic>
          <a:graphicData uri="http://schemas.openxmlformats.org/drawingml/2006/table">
            <a:tbl>
              <a:tblPr firstRow="1" firstCol="1" bandRow="1">
                <a:tableStyleId>{5C22544A-7EE6-4342-B048-85BDC9FD1C3A}</a:tableStyleId>
              </a:tblPr>
              <a:tblGrid>
                <a:gridCol w="8432285">
                  <a:extLst>
                    <a:ext uri="{9D8B030D-6E8A-4147-A177-3AD203B41FA5}">
                      <a16:colId xmlns:a16="http://schemas.microsoft.com/office/drawing/2014/main" val="3090079361"/>
                    </a:ext>
                  </a:extLst>
                </a:gridCol>
              </a:tblGrid>
              <a:tr h="416447">
                <a:tc>
                  <a:txBody>
                    <a:bodyPr/>
                    <a:lstStyle/>
                    <a:p>
                      <a:pPr algn="ctr">
                        <a:lnSpc>
                          <a:spcPct val="107000"/>
                        </a:lnSpc>
                        <a:spcAft>
                          <a:spcPts val="800"/>
                        </a:spcAft>
                      </a:pPr>
                      <a:r>
                        <a:rPr lang="en-US" sz="1400">
                          <a:effectLst/>
                        </a:rPr>
                        <a:t>PRIORITÉS DU PAYS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7434" marR="37434" marT="0" marB="0" anchor="ctr"/>
                </a:tc>
                <a:extLst>
                  <a:ext uri="{0D108BD9-81ED-4DB2-BD59-A6C34878D82A}">
                    <a16:rowId xmlns:a16="http://schemas.microsoft.com/office/drawing/2014/main" val="3436828590"/>
                  </a:ext>
                </a:extLst>
              </a:tr>
              <a:tr h="4311192">
                <a:tc>
                  <a:txBody>
                    <a:bodyPr/>
                    <a:lstStyle/>
                    <a:p>
                      <a:pPr>
                        <a:lnSpc>
                          <a:spcPct val="100000"/>
                        </a:lnSpc>
                        <a:spcAft>
                          <a:spcPts val="800"/>
                        </a:spcAft>
                      </a:pPr>
                      <a:r>
                        <a:rPr lang="en-US" sz="1500" noProof="0" dirty="0">
                          <a:solidFill>
                            <a:schemeClr val="tx1"/>
                          </a:solidFill>
                          <a:effectLst/>
                        </a:rPr>
                        <a:t>Effectuer des évaluations au niveau du système </a:t>
                      </a:r>
                    </a:p>
                    <a:p>
                      <a:pPr>
                        <a:lnSpc>
                          <a:spcPct val="100000"/>
                        </a:lnSpc>
                        <a:spcAft>
                          <a:spcPts val="800"/>
                        </a:spcAft>
                      </a:pPr>
                      <a:r>
                        <a:rPr lang="en-US" sz="1500" noProof="0" dirty="0">
                          <a:solidFill>
                            <a:schemeClr val="accent1"/>
                          </a:solidFill>
                          <a:effectLst/>
                        </a:rPr>
                        <a:t>CRVA, transformation basée sur des preuves</a:t>
                      </a:r>
                    </a:p>
                    <a:p>
                      <a:pPr marL="342900" lvl="0" indent="-34290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systèmes à l'échelle du paysage </a:t>
                      </a:r>
                      <a:r>
                        <a:rPr lang="en-US" sz="1500" b="0" noProof="0" dirty="0">
                          <a:solidFill>
                            <a:schemeClr val="tx1"/>
                          </a:solidFill>
                          <a:effectLst/>
                        </a:rPr>
                        <a:t>: </a:t>
                      </a:r>
                      <a:r>
                        <a:rPr lang="en-US" sz="1500" b="1" noProof="0" dirty="0">
                          <a:solidFill>
                            <a:schemeClr val="accent2"/>
                          </a:solidFill>
                          <a:effectLst/>
                        </a:rPr>
                        <a:t>6 pays </a:t>
                      </a:r>
                      <a:r>
                        <a:rPr lang="en-US" sz="1500" b="0" noProof="0" dirty="0">
                          <a:solidFill>
                            <a:schemeClr val="tx1"/>
                          </a:solidFill>
                          <a:effectLst/>
                        </a:rPr>
                        <a:t>(Ouganda, Ethiopie, Côte d'Ivoire, Colombie, Thaïlande, Mongolie, Népal)</a:t>
                      </a:r>
                    </a:p>
                    <a:p>
                      <a:pPr marL="342900" lvl="0" indent="-34290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systèmes agro-écologiques </a:t>
                      </a:r>
                      <a:r>
                        <a:rPr lang="en-US" sz="1500" b="0" noProof="0" dirty="0">
                          <a:solidFill>
                            <a:schemeClr val="tx1"/>
                          </a:solidFill>
                          <a:effectLst/>
                        </a:rPr>
                        <a:t>: </a:t>
                      </a:r>
                      <a:r>
                        <a:rPr lang="en-US" sz="1500" b="1" noProof="0" dirty="0">
                          <a:solidFill>
                            <a:schemeClr val="accent2"/>
                          </a:solidFill>
                          <a:effectLst/>
                        </a:rPr>
                        <a:t>1 pays </a:t>
                      </a:r>
                      <a:r>
                        <a:rPr lang="en-US" sz="1500" b="0" noProof="0" dirty="0">
                          <a:solidFill>
                            <a:schemeClr val="tx1"/>
                          </a:solidFill>
                          <a:effectLst/>
                        </a:rPr>
                        <a:t>- Sénégal</a:t>
                      </a:r>
                    </a:p>
                    <a:p>
                      <a:pPr>
                        <a:lnSpc>
                          <a:spcPct val="100000"/>
                        </a:lnSpc>
                        <a:spcAft>
                          <a:spcPts val="800"/>
                        </a:spcAft>
                      </a:pPr>
                      <a:r>
                        <a:rPr lang="en-US" sz="1500" noProof="0" dirty="0">
                          <a:solidFill>
                            <a:schemeClr val="accent1"/>
                          </a:solidFill>
                          <a:effectLst/>
                        </a:rPr>
                        <a:t>Analyse et développement du capital-risque</a:t>
                      </a:r>
                    </a:p>
                    <a:p>
                      <a:pPr marL="342900" lvl="0" indent="-34290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cartographie et développement du marché </a:t>
                      </a:r>
                      <a:r>
                        <a:rPr lang="en-US" sz="1500" b="0" noProof="0" dirty="0">
                          <a:solidFill>
                            <a:schemeClr val="tx1"/>
                          </a:solidFill>
                          <a:effectLst/>
                        </a:rPr>
                        <a:t>: </a:t>
                      </a:r>
                      <a:br>
                        <a:rPr lang="en-US" sz="1500" b="0" noProof="0" dirty="0">
                          <a:solidFill>
                            <a:srgbClr val="000000"/>
                          </a:solidFill>
                          <a:effectLst/>
                        </a:rPr>
                      </a:br>
                      <a:r>
                        <a:rPr lang="en-US" sz="1500" b="1" noProof="0" dirty="0">
                          <a:solidFill>
                            <a:schemeClr val="accent2"/>
                          </a:solidFill>
                          <a:effectLst/>
                        </a:rPr>
                        <a:t>3 pays </a:t>
                      </a:r>
                      <a:r>
                        <a:rPr lang="en-US" sz="1500" b="0" noProof="0" dirty="0">
                          <a:solidFill>
                            <a:schemeClr val="tx1"/>
                          </a:solidFill>
                          <a:effectLst/>
                        </a:rPr>
                        <a:t>- Ethiopie, Mongolie, Cambodge</a:t>
                      </a:r>
                    </a:p>
                    <a:p>
                      <a:pPr marL="342900" lvl="0" indent="-342900">
                        <a:lnSpc>
                          <a:spcPct val="100000"/>
                        </a:lnSpc>
                        <a:spcAft>
                          <a:spcPts val="800"/>
                        </a:spcAft>
                        <a:buFont typeface="Arial" panose="020B0604020202020204" pitchFamily="34" charset="0"/>
                        <a:buChar char="•"/>
                      </a:pPr>
                      <a:r>
                        <a:rPr lang="en-US" sz="1500" b="0" u="sng" noProof="0" dirty="0">
                          <a:solidFill>
                            <a:schemeClr val="tx1"/>
                          </a:solidFill>
                          <a:effectLst/>
                        </a:rPr>
                        <a:t> normes et certification </a:t>
                      </a:r>
                      <a:r>
                        <a:rPr lang="en-US" sz="1500" b="0" noProof="0" dirty="0">
                          <a:solidFill>
                            <a:schemeClr val="tx1"/>
                          </a:solidFill>
                          <a:effectLst/>
                        </a:rPr>
                        <a:t>: </a:t>
                      </a:r>
                      <a:r>
                        <a:rPr lang="en-US" sz="1500" b="1" noProof="0" dirty="0">
                          <a:solidFill>
                            <a:schemeClr val="accent2"/>
                          </a:solidFill>
                          <a:effectLst/>
                        </a:rPr>
                        <a:t>1 pays </a:t>
                      </a:r>
                      <a:r>
                        <a:rPr lang="en-US" sz="1500" b="0" noProof="0" dirty="0">
                          <a:solidFill>
                            <a:schemeClr val="tx1"/>
                          </a:solidFill>
                          <a:effectLst/>
                        </a:rPr>
                        <a:t>- Costa Rica </a:t>
                      </a:r>
                    </a:p>
                    <a:p>
                      <a:pPr>
                        <a:lnSpc>
                          <a:spcPct val="100000"/>
                        </a:lnSpc>
                        <a:spcAft>
                          <a:spcPts val="800"/>
                        </a:spcAft>
                      </a:pPr>
                      <a:r>
                        <a:rPr lang="en-US" sz="1500" noProof="0" dirty="0">
                          <a:solidFill>
                            <a:schemeClr val="accent1"/>
                          </a:solidFill>
                          <a:effectLst/>
                        </a:rPr>
                        <a:t> Évaluation des émissions de gaz à effet de serre</a:t>
                      </a:r>
                    </a:p>
                    <a:p>
                      <a:pPr marL="285750" indent="-285750">
                        <a:lnSpc>
                          <a:spcPct val="100000"/>
                        </a:lnSpc>
                        <a:spcAft>
                          <a:spcPts val="800"/>
                        </a:spcAft>
                        <a:buFont typeface="Arial" panose="020B0604020202020204" pitchFamily="34" charset="0"/>
                        <a:buChar char="•"/>
                      </a:pPr>
                      <a:r>
                        <a:rPr lang="en-US" sz="1500" b="1" noProof="0" dirty="0">
                          <a:solidFill>
                            <a:schemeClr val="accent2"/>
                          </a:solidFill>
                          <a:effectLst/>
                        </a:rPr>
                        <a:t>  3 pays </a:t>
                      </a:r>
                      <a:r>
                        <a:rPr lang="en-US" sz="1500" b="0" noProof="0" dirty="0">
                          <a:solidFill>
                            <a:schemeClr val="tx1"/>
                          </a:solidFill>
                          <a:effectLst/>
                        </a:rPr>
                        <a:t>- Mongolie, Sénégal, Costa Rica</a:t>
                      </a:r>
                    </a:p>
                    <a:p>
                      <a:pPr>
                        <a:lnSpc>
                          <a:spcPct val="100000"/>
                        </a:lnSpc>
                        <a:spcAft>
                          <a:spcPts val="800"/>
                        </a:spcAft>
                      </a:pPr>
                      <a:r>
                        <a:rPr lang="en-US" sz="1500" noProof="0" dirty="0">
                          <a:solidFill>
                            <a:schemeClr val="accent1"/>
                          </a:solidFill>
                          <a:effectLst/>
                        </a:rPr>
                        <a:t>Analyse économique</a:t>
                      </a:r>
                    </a:p>
                    <a:p>
                      <a:pPr marL="285750" indent="-285750">
                        <a:lnSpc>
                          <a:spcPct val="100000"/>
                        </a:lnSpc>
                        <a:spcAft>
                          <a:spcPts val="800"/>
                        </a:spcAft>
                        <a:buFont typeface="Arial" panose="020B0604020202020204" pitchFamily="34" charset="0"/>
                        <a:buChar char="•"/>
                      </a:pPr>
                      <a:r>
                        <a:rPr lang="en-US" sz="1500" b="1" noProof="0" dirty="0">
                          <a:solidFill>
                            <a:schemeClr val="accent2"/>
                          </a:solidFill>
                          <a:effectLst/>
                        </a:rPr>
                        <a:t> 2 pays - </a:t>
                      </a:r>
                      <a:r>
                        <a:rPr lang="en-US" sz="1500" b="0" noProof="0" dirty="0">
                          <a:solidFill>
                            <a:schemeClr val="tx1"/>
                          </a:solidFill>
                          <a:effectLst/>
                        </a:rPr>
                        <a:t>Colombie, Cambodge</a:t>
                      </a:r>
                    </a:p>
                    <a:p>
                      <a:pPr>
                        <a:lnSpc>
                          <a:spcPct val="100000"/>
                        </a:lnSpc>
                        <a:spcAft>
                          <a:spcPts val="800"/>
                        </a:spcAft>
                      </a:pPr>
                      <a:endParaRPr lang="en-US" sz="1500" noProof="0" dirty="0">
                        <a:solidFill>
                          <a:schemeClr val="tx1"/>
                        </a:solidFill>
                        <a:effectLst/>
                        <a:latin typeface="Calibri"/>
                        <a:ea typeface="Calibri"/>
                        <a:cs typeface="Times New Roman"/>
                      </a:endParaRPr>
                    </a:p>
                  </a:txBody>
                  <a:tcPr marL="37434" marR="37434" marT="0" marB="0">
                    <a:solidFill>
                      <a:schemeClr val="accent5">
                        <a:lumMod val="20000"/>
                        <a:lumOff val="80000"/>
                      </a:schemeClr>
                    </a:solidFill>
                  </a:tcPr>
                </a:tc>
                <a:extLst>
                  <a:ext uri="{0D108BD9-81ED-4DB2-BD59-A6C34878D82A}">
                    <a16:rowId xmlns:a16="http://schemas.microsoft.com/office/drawing/2014/main" val="1319356481"/>
                  </a:ext>
                </a:extLst>
              </a:tr>
            </a:tbl>
          </a:graphicData>
        </a:graphic>
      </p:graphicFrame>
    </p:spTree>
    <p:extLst>
      <p:ext uri="{BB962C8B-B14F-4D97-AF65-F5344CB8AC3E}">
        <p14:creationId xmlns:p14="http://schemas.microsoft.com/office/powerpoint/2010/main" val="229257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normAutofit lnSpcReduction="10000"/>
          </a:bodyPr>
          <a:lstStyle/>
          <a:p>
            <a:endParaRPr lang="it-IT" dirty="0">
              <a:solidFill>
                <a:srgbClr val="000000"/>
              </a:solidFill>
            </a:endParaRPr>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803600"/>
          </a:xfrm>
        </p:spPr>
        <p:txBody>
          <a:bodyPr/>
          <a:lstStyle/>
          <a:p>
            <a:r>
              <a:rPr lang="it-IT" dirty="0">
                <a:solidFill>
                  <a:srgbClr val="000000"/>
                </a:solidFill>
              </a:rPr>
              <a:t>www.fao.org/in-action/scala</a:t>
            </a:r>
          </a:p>
          <a:p>
            <a:r>
              <a:rPr lang="it-IT" dirty="0">
                <a:solidFill>
                  <a:srgbClr val="000000"/>
                </a:solidFill>
              </a:rPr>
              <a:t>www.adaptation-undp.org/scala</a:t>
            </a:r>
          </a:p>
          <a:p>
            <a:endParaRPr lang="it-IT" dirty="0">
              <a:solidFill>
                <a:srgbClr val="000000"/>
              </a:solidFill>
            </a:endParaRPr>
          </a:p>
        </p:txBody>
      </p:sp>
      <p:sp>
        <p:nvSpPr>
          <p:cNvPr id="4" name="TextBox 3"/>
          <p:cNvSpPr txBox="1"/>
          <p:nvPr/>
        </p:nvSpPr>
        <p:spPr>
          <a:xfrm>
            <a:off x="9424487" y="5733288"/>
            <a:ext cx="2606040" cy="1124712"/>
          </a:xfrm>
          <a:prstGeom prst="rect">
            <a:avLst/>
          </a:prstGeom>
          <a:solidFill>
            <a:schemeClr val="bg1"/>
          </a:solidFill>
        </p:spPr>
        <p:txBody>
          <a:bodyPr wrap="square" rtlCol="0">
            <a:spAutoFit/>
          </a:bodyPr>
          <a:lstStyle/>
          <a:p>
            <a:endParaRPr lang="en-US"/>
          </a:p>
        </p:txBody>
      </p:sp>
      <p:pic>
        <p:nvPicPr>
          <p:cNvPr id="5" name="Graphic 3"/>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970" y="5875020"/>
            <a:ext cx="1181100" cy="571500"/>
          </a:xfrm>
          <a:prstGeom prst="rect">
            <a:avLst/>
          </a:prstGeom>
        </p:spPr>
      </p:pic>
    </p:spTree>
    <p:extLst>
      <p:ext uri="{BB962C8B-B14F-4D97-AF65-F5344CB8AC3E}">
        <p14:creationId xmlns:p14="http://schemas.microsoft.com/office/powerpoint/2010/main" val="139513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EEC04A9-D131-4065-99CB-9D585B33557E}"/>
              </a:ext>
            </a:extLst>
          </p:cNvPr>
          <p:cNvCxnSpPr>
            <a:cxnSpLocks/>
          </p:cNvCxnSpPr>
          <p:nvPr/>
        </p:nvCxnSpPr>
        <p:spPr>
          <a:xfrm>
            <a:off x="2779605" y="1702450"/>
            <a:ext cx="8382549" cy="51802"/>
          </a:xfrm>
          <a:prstGeom prst="line">
            <a:avLst/>
          </a:prstGeom>
          <a:ln w="38100">
            <a:solidFill>
              <a:srgbClr val="A5A5A5"/>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5EC03C4-FBDF-4BE6-B644-CE4956B0FF24}"/>
              </a:ext>
            </a:extLst>
          </p:cNvPr>
          <p:cNvSpPr/>
          <p:nvPr/>
        </p:nvSpPr>
        <p:spPr>
          <a:xfrm>
            <a:off x="211756" y="4016731"/>
            <a:ext cx="11502189" cy="267582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54E71510-8F47-4F53-8D9C-C0091C56F688}"/>
              </a:ext>
            </a:extLst>
          </p:cNvPr>
          <p:cNvSpPr/>
          <p:nvPr/>
        </p:nvSpPr>
        <p:spPr>
          <a:xfrm>
            <a:off x="211756" y="861657"/>
            <a:ext cx="11502189" cy="2675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CE9176C5-7536-4E79-B52C-02EBC97C6B44}"/>
              </a:ext>
            </a:extLst>
          </p:cNvPr>
          <p:cNvGrpSpPr/>
          <p:nvPr/>
        </p:nvGrpSpPr>
        <p:grpSpPr>
          <a:xfrm>
            <a:off x="603727" y="1171862"/>
            <a:ext cx="2175878" cy="1061175"/>
            <a:chOff x="108017" y="0"/>
            <a:chExt cx="2175878" cy="1061175"/>
          </a:xfrm>
        </p:grpSpPr>
        <p:sp>
          <p:nvSpPr>
            <p:cNvPr id="4" name="Rectangle: Rounded Corners 3">
              <a:extLst>
                <a:ext uri="{FF2B5EF4-FFF2-40B4-BE49-F238E27FC236}">
                  <a16:creationId xmlns:a16="http://schemas.microsoft.com/office/drawing/2014/main" id="{E86B7FE9-CE49-4736-84EF-EFE2C714DA3A}"/>
                </a:ext>
              </a:extLst>
            </p:cNvPr>
            <p:cNvSpPr/>
            <p:nvPr/>
          </p:nvSpPr>
          <p:spPr>
            <a:xfrm>
              <a:off x="108017" y="0"/>
              <a:ext cx="2175878" cy="106117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FA6597AF-9188-4CF6-9331-3265B882965E}"/>
                </a:ext>
              </a:extLst>
            </p:cNvPr>
            <p:cNvSpPr txBox="1"/>
            <p:nvPr/>
          </p:nvSpPr>
          <p:spPr>
            <a:xfrm>
              <a:off x="159819" y="51802"/>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a:t> O1. </a:t>
              </a:r>
              <a:r>
                <a:rPr lang="en-GB" sz="1100" b="1" kern="1200"/>
                <a:t>Évaluations des </a:t>
              </a:r>
              <a:r>
                <a:rPr lang="en-GB" sz="1100" b="1"/>
                <a:t>systèmes </a:t>
              </a:r>
              <a:r>
                <a:rPr lang="en-GB" sz="1100" b="1" kern="1200"/>
                <a:t>pour informer l'action transformatrice</a:t>
              </a:r>
            </a:p>
            <a:p>
              <a:pPr marL="0" lvl="0" indent="0" algn="ctr" defTabSz="444500">
                <a:lnSpc>
                  <a:spcPct val="90000"/>
                </a:lnSpc>
                <a:spcBef>
                  <a:spcPct val="0"/>
                </a:spcBef>
                <a:spcAft>
                  <a:spcPct val="35000"/>
                </a:spcAft>
                <a:buNone/>
              </a:pPr>
              <a:r>
                <a:rPr lang="en-GB" sz="1000" kern="1200"/>
                <a:t>-Les pays appliquent la matrice CAR</a:t>
              </a:r>
              <a:endParaRPr lang="en-GB" sz="1000" kern="1200">
                <a:cs typeface="Calibri"/>
              </a:endParaRPr>
            </a:p>
            <a:p>
              <a:pPr marL="0" lvl="0" indent="0" algn="ctr" defTabSz="444500">
                <a:lnSpc>
                  <a:spcPct val="90000"/>
                </a:lnSpc>
                <a:spcBef>
                  <a:spcPct val="0"/>
                </a:spcBef>
                <a:spcAft>
                  <a:spcPct val="35000"/>
                </a:spcAft>
                <a:buNone/>
              </a:pPr>
              <a:r>
                <a:rPr lang="en-GB" sz="1000" kern="1200"/>
                <a:t>-Les pays procèdent à des évaluations des systèmes</a:t>
              </a:r>
              <a:endParaRPr lang="en-GB" sz="1000" kern="1200">
                <a:cs typeface="Calibri"/>
              </a:endParaRPr>
            </a:p>
          </p:txBody>
        </p:sp>
      </p:grpSp>
      <p:sp>
        <p:nvSpPr>
          <p:cNvPr id="6" name="TextBox 5">
            <a:extLst>
              <a:ext uri="{FF2B5EF4-FFF2-40B4-BE49-F238E27FC236}">
                <a16:creationId xmlns:a16="http://schemas.microsoft.com/office/drawing/2014/main" id="{8B5C16B3-AB28-47BF-BAF9-266BC18B5EB5}"/>
              </a:ext>
            </a:extLst>
          </p:cNvPr>
          <p:cNvSpPr txBox="1"/>
          <p:nvPr/>
        </p:nvSpPr>
        <p:spPr>
          <a:xfrm>
            <a:off x="725336" y="2328052"/>
            <a:ext cx="1681316" cy="400110"/>
          </a:xfrm>
          <a:prstGeom prst="rect">
            <a:avLst/>
          </a:prstGeom>
          <a:noFill/>
        </p:spPr>
        <p:txBody>
          <a:bodyPr wrap="square" rtlCol="0">
            <a:spAutoFit/>
          </a:bodyPr>
          <a:lstStyle/>
          <a:p>
            <a:r>
              <a:rPr lang="en-GB" sz="1000"/>
              <a:t>Le travail au niveau national débouche sur des résultats mondiaux en 2022/2023.</a:t>
            </a:r>
          </a:p>
        </p:txBody>
      </p:sp>
      <p:grpSp>
        <p:nvGrpSpPr>
          <p:cNvPr id="7" name="Group 6">
            <a:extLst>
              <a:ext uri="{FF2B5EF4-FFF2-40B4-BE49-F238E27FC236}">
                <a16:creationId xmlns:a16="http://schemas.microsoft.com/office/drawing/2014/main" id="{167E067D-21C7-4139-8C91-27492A634CBF}"/>
              </a:ext>
            </a:extLst>
          </p:cNvPr>
          <p:cNvGrpSpPr/>
          <p:nvPr/>
        </p:nvGrpSpPr>
        <p:grpSpPr>
          <a:xfrm>
            <a:off x="3331396" y="1190196"/>
            <a:ext cx="2175878" cy="1061175"/>
            <a:chOff x="2259910" y="795881"/>
            <a:chExt cx="2175878" cy="1061175"/>
          </a:xfrm>
        </p:grpSpPr>
        <p:sp>
          <p:nvSpPr>
            <p:cNvPr id="8" name="Rectangle: Rounded Corners 7">
              <a:extLst>
                <a:ext uri="{FF2B5EF4-FFF2-40B4-BE49-F238E27FC236}">
                  <a16:creationId xmlns:a16="http://schemas.microsoft.com/office/drawing/2014/main" id="{3F6A14A6-FA42-4EE4-A369-4B35F85E3BFC}"/>
                </a:ext>
              </a:extLst>
            </p:cNvPr>
            <p:cNvSpPr/>
            <p:nvPr/>
          </p:nvSpPr>
          <p:spPr>
            <a:xfrm>
              <a:off x="2259910" y="795881"/>
              <a:ext cx="2175878" cy="1061175"/>
            </a:xfrm>
            <a:prstGeom prst="roundRect">
              <a:avLst/>
            </a:prstGeom>
            <a:solidFill>
              <a:schemeClr val="accent4">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5D1CB70-C671-485B-AD89-8B7F0881C22A}"/>
                </a:ext>
              </a:extLst>
            </p:cNvPr>
            <p:cNvSpPr txBox="1"/>
            <p:nvPr/>
          </p:nvSpPr>
          <p:spPr>
            <a:xfrm>
              <a:off x="2311712" y="847683"/>
              <a:ext cx="2072274" cy="957571"/>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a:t>O2. </a:t>
              </a:r>
              <a:r>
                <a:rPr lang="en-GB" sz="1100" b="1" kern="1200"/>
                <a:t>Coordination </a:t>
              </a:r>
              <a:r>
                <a:rPr lang="en-GB" sz="1100" b="1"/>
                <a:t>multi-acteurs</a:t>
              </a:r>
              <a:r>
                <a:rPr lang="en-GB" sz="1100" b="1" kern="1200"/>
                <a:t>, budgétisation, intégration des politiques</a:t>
              </a:r>
            </a:p>
            <a:p>
              <a:pPr marL="0" lvl="0" indent="0" algn="ctr" defTabSz="444500">
                <a:lnSpc>
                  <a:spcPct val="90000"/>
                </a:lnSpc>
                <a:spcBef>
                  <a:spcPct val="0"/>
                </a:spcBef>
                <a:spcAft>
                  <a:spcPct val="35000"/>
                </a:spcAft>
                <a:buNone/>
              </a:pPr>
              <a:r>
                <a:rPr lang="en-GB" sz="1000" kern="1200"/>
                <a:t>-L'apprentissage interne et la conception des activités</a:t>
              </a:r>
              <a:endParaRPr lang="en-GB" sz="1000" kern="1200">
                <a:cs typeface="Calibri"/>
              </a:endParaRPr>
            </a:p>
          </p:txBody>
        </p:sp>
      </p:grpSp>
      <p:sp>
        <p:nvSpPr>
          <p:cNvPr id="10" name="TextBox 9">
            <a:extLst>
              <a:ext uri="{FF2B5EF4-FFF2-40B4-BE49-F238E27FC236}">
                <a16:creationId xmlns:a16="http://schemas.microsoft.com/office/drawing/2014/main" id="{CDB022AA-7D89-4D42-85B0-F4691A84A30E}"/>
              </a:ext>
            </a:extLst>
          </p:cNvPr>
          <p:cNvSpPr txBox="1"/>
          <p:nvPr/>
        </p:nvSpPr>
        <p:spPr>
          <a:xfrm>
            <a:off x="3331396" y="2316206"/>
            <a:ext cx="1681316" cy="400110"/>
          </a:xfrm>
          <a:prstGeom prst="rect">
            <a:avLst/>
          </a:prstGeom>
          <a:noFill/>
        </p:spPr>
        <p:txBody>
          <a:bodyPr wrap="square" rtlCol="0">
            <a:spAutoFit/>
          </a:bodyPr>
          <a:lstStyle/>
          <a:p>
            <a:r>
              <a:rPr lang="en-GB" sz="1000"/>
              <a:t>Le travail au niveau national débouche sur des résultats globaux en 2023.</a:t>
            </a:r>
          </a:p>
        </p:txBody>
      </p:sp>
      <p:sp>
        <p:nvSpPr>
          <p:cNvPr id="14" name="TextBox 13">
            <a:extLst>
              <a:ext uri="{FF2B5EF4-FFF2-40B4-BE49-F238E27FC236}">
                <a16:creationId xmlns:a16="http://schemas.microsoft.com/office/drawing/2014/main" id="{C16D7425-DC4E-4FE0-B8F0-A67B339F2DC9}"/>
              </a:ext>
            </a:extLst>
          </p:cNvPr>
          <p:cNvSpPr txBox="1"/>
          <p:nvPr/>
        </p:nvSpPr>
        <p:spPr>
          <a:xfrm>
            <a:off x="6381269" y="2320567"/>
            <a:ext cx="1681316" cy="400110"/>
          </a:xfrm>
          <a:prstGeom prst="rect">
            <a:avLst/>
          </a:prstGeom>
          <a:noFill/>
        </p:spPr>
        <p:txBody>
          <a:bodyPr wrap="square" rtlCol="0">
            <a:spAutoFit/>
          </a:bodyPr>
          <a:lstStyle/>
          <a:p>
            <a:pPr algn="ctr"/>
            <a:r>
              <a:rPr lang="en-GB" sz="1000" dirty="0"/>
              <a:t>Le travail au niveau national débouche sur des résultats globaux en 2023.</a:t>
            </a:r>
          </a:p>
        </p:txBody>
      </p:sp>
      <p:grpSp>
        <p:nvGrpSpPr>
          <p:cNvPr id="15" name="Group 14">
            <a:extLst>
              <a:ext uri="{FF2B5EF4-FFF2-40B4-BE49-F238E27FC236}">
                <a16:creationId xmlns:a16="http://schemas.microsoft.com/office/drawing/2014/main" id="{B2231BF9-CC19-4219-A8F1-650D7AB453B8}"/>
              </a:ext>
            </a:extLst>
          </p:cNvPr>
          <p:cNvGrpSpPr/>
          <p:nvPr/>
        </p:nvGrpSpPr>
        <p:grpSpPr>
          <a:xfrm>
            <a:off x="472841" y="5764527"/>
            <a:ext cx="10478517" cy="594190"/>
            <a:chOff x="8671937" y="806440"/>
            <a:chExt cx="2175878" cy="1061175"/>
          </a:xfrm>
        </p:grpSpPr>
        <p:sp>
          <p:nvSpPr>
            <p:cNvPr id="16" name="Rectangle: Rounded Corners 15">
              <a:extLst>
                <a:ext uri="{FF2B5EF4-FFF2-40B4-BE49-F238E27FC236}">
                  <a16:creationId xmlns:a16="http://schemas.microsoft.com/office/drawing/2014/main" id="{BE291865-A014-4A37-B281-927BD6B79ACC}"/>
                </a:ext>
              </a:extLst>
            </p:cNvPr>
            <p:cNvSpPr/>
            <p:nvPr/>
          </p:nvSpPr>
          <p:spPr>
            <a:xfrm>
              <a:off x="8671937" y="806440"/>
              <a:ext cx="2175878" cy="106117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9EACBA58-2AE1-4A0D-A291-82DA0E14ED26}"/>
                </a:ext>
              </a:extLst>
            </p:cNvPr>
            <p:cNvSpPr txBox="1"/>
            <p:nvPr/>
          </p:nvSpPr>
          <p:spPr>
            <a:xfrm>
              <a:off x="8723739" y="858242"/>
              <a:ext cx="2072274" cy="957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200" b="1" kern="1200" dirty="0"/>
                <a:t>Genre et inclusion sociale </a:t>
              </a:r>
              <a:endParaRPr lang="en-US" dirty="0"/>
            </a:p>
            <a:p>
              <a:pPr algn="ctr" defTabSz="444500">
                <a:lnSpc>
                  <a:spcPct val="90000"/>
                </a:lnSpc>
                <a:spcBef>
                  <a:spcPct val="0"/>
                </a:spcBef>
                <a:spcAft>
                  <a:spcPct val="35000"/>
                </a:spcAft>
              </a:pPr>
              <a:r>
                <a:rPr lang="en-GB" sz="1200" b="1" dirty="0">
                  <a:cs typeface="Calibri"/>
                </a:rPr>
                <a:t>- soutenir les plans de travail des pays pour les trois résultats</a:t>
              </a:r>
              <a:endParaRPr lang="en-GB" sz="1200" b="1" kern="1200" dirty="0">
                <a:cs typeface="Calibri"/>
              </a:endParaRPr>
            </a:p>
            <a:p>
              <a:pPr marL="0" lvl="0" indent="0" algn="ctr" defTabSz="444500">
                <a:lnSpc>
                  <a:spcPct val="90000"/>
                </a:lnSpc>
                <a:spcBef>
                  <a:spcPct val="0"/>
                </a:spcBef>
                <a:spcAft>
                  <a:spcPct val="35000"/>
                </a:spcAft>
                <a:buNone/>
              </a:pPr>
              <a:endParaRPr lang="en-GB" sz="1200" b="1" kern="1200" dirty="0"/>
            </a:p>
          </p:txBody>
        </p:sp>
      </p:grpSp>
      <p:sp>
        <p:nvSpPr>
          <p:cNvPr id="18" name="TextBox 17">
            <a:extLst>
              <a:ext uri="{FF2B5EF4-FFF2-40B4-BE49-F238E27FC236}">
                <a16:creationId xmlns:a16="http://schemas.microsoft.com/office/drawing/2014/main" id="{74D01380-E6D1-4377-A115-9BB98EA1BA3A}"/>
              </a:ext>
            </a:extLst>
          </p:cNvPr>
          <p:cNvSpPr txBox="1"/>
          <p:nvPr/>
        </p:nvSpPr>
        <p:spPr>
          <a:xfrm>
            <a:off x="8404475" y="2842981"/>
            <a:ext cx="1681316" cy="400110"/>
          </a:xfrm>
          <a:prstGeom prst="rect">
            <a:avLst/>
          </a:prstGeom>
          <a:noFill/>
        </p:spPr>
        <p:txBody>
          <a:bodyPr wrap="square" rtlCol="0">
            <a:spAutoFit/>
          </a:bodyPr>
          <a:lstStyle/>
          <a:p>
            <a:r>
              <a:rPr lang="en-GB" sz="1000"/>
              <a:t>Le travail au niveau national débouche sur des résultats globaux en 2023.</a:t>
            </a:r>
          </a:p>
        </p:txBody>
      </p:sp>
      <p:grpSp>
        <p:nvGrpSpPr>
          <p:cNvPr id="11" name="Group 10">
            <a:extLst>
              <a:ext uri="{FF2B5EF4-FFF2-40B4-BE49-F238E27FC236}">
                <a16:creationId xmlns:a16="http://schemas.microsoft.com/office/drawing/2014/main" id="{54FE930E-C1A6-479B-A454-1E22CA280537}"/>
              </a:ext>
            </a:extLst>
          </p:cNvPr>
          <p:cNvGrpSpPr/>
          <p:nvPr/>
        </p:nvGrpSpPr>
        <p:grpSpPr>
          <a:xfrm>
            <a:off x="6184737" y="1241998"/>
            <a:ext cx="2175878" cy="1061175"/>
            <a:chOff x="4574322" y="795881"/>
            <a:chExt cx="2175878" cy="1061175"/>
          </a:xfrm>
        </p:grpSpPr>
        <p:sp>
          <p:nvSpPr>
            <p:cNvPr id="12" name="Rectangle: Rounded Corners 11">
              <a:extLst>
                <a:ext uri="{FF2B5EF4-FFF2-40B4-BE49-F238E27FC236}">
                  <a16:creationId xmlns:a16="http://schemas.microsoft.com/office/drawing/2014/main" id="{6FC9F1A5-7E3B-4926-BE63-E41F706EA456}"/>
                </a:ext>
              </a:extLst>
            </p:cNvPr>
            <p:cNvSpPr/>
            <p:nvPr/>
          </p:nvSpPr>
          <p:spPr>
            <a:xfrm>
              <a:off x="4574322" y="795881"/>
              <a:ext cx="2175878" cy="106117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D587A326-4F23-4355-BA89-393017E31876}"/>
                </a:ext>
              </a:extLst>
            </p:cNvPr>
            <p:cNvSpPr txBox="1"/>
            <p:nvPr/>
          </p:nvSpPr>
          <p:spPr>
            <a:xfrm>
              <a:off x="4626124"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a:t>O2. Suivi </a:t>
              </a:r>
              <a:r>
                <a:rPr lang="en-GB" sz="1100" b="1" kern="1200"/>
                <a:t>et évaluation, MRV (Transparence)</a:t>
              </a:r>
            </a:p>
            <a:p>
              <a:pPr marL="0" lvl="0" indent="0" algn="ctr" defTabSz="444500">
                <a:lnSpc>
                  <a:spcPct val="90000"/>
                </a:lnSpc>
                <a:spcBef>
                  <a:spcPct val="0"/>
                </a:spcBef>
                <a:spcAft>
                  <a:spcPct val="35000"/>
                </a:spcAft>
                <a:buNone/>
              </a:pPr>
              <a:endParaRPr lang="en-GB" sz="1000" b="0" kern="1200">
                <a:cs typeface="Calibri"/>
              </a:endParaRPr>
            </a:p>
          </p:txBody>
        </p:sp>
      </p:grpSp>
      <p:grpSp>
        <p:nvGrpSpPr>
          <p:cNvPr id="19" name="Group 18">
            <a:extLst>
              <a:ext uri="{FF2B5EF4-FFF2-40B4-BE49-F238E27FC236}">
                <a16:creationId xmlns:a16="http://schemas.microsoft.com/office/drawing/2014/main" id="{19309452-D950-4740-91C5-A7314282F8A7}"/>
              </a:ext>
            </a:extLst>
          </p:cNvPr>
          <p:cNvGrpSpPr/>
          <p:nvPr/>
        </p:nvGrpSpPr>
        <p:grpSpPr>
          <a:xfrm>
            <a:off x="8986276" y="1223664"/>
            <a:ext cx="2175878" cy="1061175"/>
            <a:chOff x="6858994" y="795881"/>
            <a:chExt cx="2175878" cy="1061175"/>
          </a:xfrm>
        </p:grpSpPr>
        <p:sp>
          <p:nvSpPr>
            <p:cNvPr id="20" name="Rectangle: Rounded Corners 19">
              <a:extLst>
                <a:ext uri="{FF2B5EF4-FFF2-40B4-BE49-F238E27FC236}">
                  <a16:creationId xmlns:a16="http://schemas.microsoft.com/office/drawing/2014/main" id="{D0FA3F62-6666-40C7-8FB9-F9FC7F2EDF2A}"/>
                </a:ext>
              </a:extLst>
            </p:cNvPr>
            <p:cNvSpPr/>
            <p:nvPr/>
          </p:nvSpPr>
          <p:spPr>
            <a:xfrm>
              <a:off x="6858994" y="795881"/>
              <a:ext cx="2175878" cy="106117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5CB605C-9E6A-4084-9371-698CB7599ED0}"/>
                </a:ext>
              </a:extLst>
            </p:cNvPr>
            <p:cNvSpPr txBox="1"/>
            <p:nvPr/>
          </p:nvSpPr>
          <p:spPr>
            <a:xfrm>
              <a:off x="6910796"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a:t>O3. </a:t>
              </a:r>
              <a:r>
                <a:rPr lang="en-GB" sz="1100" b="1" kern="1200"/>
                <a:t>Engagement du secteur </a:t>
              </a:r>
              <a:r>
                <a:rPr lang="en-GB" sz="1100" b="1"/>
                <a:t>privé</a:t>
              </a:r>
            </a:p>
            <a:p>
              <a:pPr marL="0" lvl="0" indent="0" algn="ctr" defTabSz="444500">
                <a:lnSpc>
                  <a:spcPct val="90000"/>
                </a:lnSpc>
                <a:spcBef>
                  <a:spcPct val="0"/>
                </a:spcBef>
                <a:spcAft>
                  <a:spcPct val="35000"/>
                </a:spcAft>
                <a:buNone/>
              </a:pPr>
              <a:r>
                <a:rPr lang="en-GB" sz="1000" b="0" kern="1200"/>
                <a:t>-Apprentissage interne/CB</a:t>
              </a:r>
              <a:endParaRPr lang="en-GB" sz="1000" b="0" kern="1200">
                <a:cs typeface="Calibri"/>
              </a:endParaRPr>
            </a:p>
            <a:p>
              <a:pPr algn="ctr" defTabSz="444500">
                <a:lnSpc>
                  <a:spcPct val="90000"/>
                </a:lnSpc>
                <a:spcBef>
                  <a:spcPct val="0"/>
                </a:spcBef>
                <a:spcAft>
                  <a:spcPct val="35000"/>
                </a:spcAft>
              </a:pPr>
              <a:r>
                <a:rPr lang="en-GB" sz="1000">
                  <a:cs typeface="Calibri" panose="020F0502020204030204"/>
                </a:rPr>
                <a:t>- Recensement des parties prenantes du secteur public, </a:t>
              </a:r>
              <a:r>
                <a:rPr lang="en-GB" sz="1000">
                  <a:solidFill>
                    <a:srgbClr val="FFFFFF"/>
                  </a:solidFill>
                  <a:cs typeface="Calibri"/>
                </a:rPr>
                <a:t>coordination </a:t>
              </a:r>
            </a:p>
            <a:p>
              <a:pPr marL="0" lvl="0" indent="0" algn="ctr" defTabSz="444500">
                <a:lnSpc>
                  <a:spcPct val="90000"/>
                </a:lnSpc>
                <a:spcBef>
                  <a:spcPct val="0"/>
                </a:spcBef>
                <a:spcAft>
                  <a:spcPct val="35000"/>
                </a:spcAft>
                <a:buNone/>
              </a:pPr>
              <a:r>
                <a:rPr lang="en-GB" sz="1000" b="0" kern="1200">
                  <a:solidFill>
                    <a:srgbClr val="FF0000"/>
                  </a:solidFill>
                </a:rPr>
                <a:t>-</a:t>
              </a:r>
              <a:endParaRPr lang="en-GB" sz="1000" b="0" kern="1200">
                <a:solidFill>
                  <a:srgbClr val="FF0000"/>
                </a:solidFill>
                <a:highlight>
                  <a:srgbClr val="FFFF00"/>
                </a:highlight>
              </a:endParaRPr>
            </a:p>
          </p:txBody>
        </p:sp>
      </p:grpSp>
      <p:grpSp>
        <p:nvGrpSpPr>
          <p:cNvPr id="29" name="Group 28">
            <a:extLst>
              <a:ext uri="{FF2B5EF4-FFF2-40B4-BE49-F238E27FC236}">
                <a16:creationId xmlns:a16="http://schemas.microsoft.com/office/drawing/2014/main" id="{7B9D8C3F-EFB8-4748-A312-F6169B10A303}"/>
              </a:ext>
            </a:extLst>
          </p:cNvPr>
          <p:cNvGrpSpPr/>
          <p:nvPr/>
        </p:nvGrpSpPr>
        <p:grpSpPr>
          <a:xfrm>
            <a:off x="626421" y="4422127"/>
            <a:ext cx="2175878" cy="1061175"/>
            <a:chOff x="4976" y="795881"/>
            <a:chExt cx="2175878" cy="1061175"/>
          </a:xfrm>
        </p:grpSpPr>
        <p:sp>
          <p:nvSpPr>
            <p:cNvPr id="30" name="Rectangle: Rounded Corners 29">
              <a:extLst>
                <a:ext uri="{FF2B5EF4-FFF2-40B4-BE49-F238E27FC236}">
                  <a16:creationId xmlns:a16="http://schemas.microsoft.com/office/drawing/2014/main" id="{FCAF72A4-8F8F-4BC4-A4DA-AE4C43F755CB}"/>
                </a:ext>
              </a:extLst>
            </p:cNvPr>
            <p:cNvSpPr/>
            <p:nvPr/>
          </p:nvSpPr>
          <p:spPr>
            <a:xfrm>
              <a:off x="4976" y="795881"/>
              <a:ext cx="2175878" cy="106117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4D1C42D2-1A83-4E4B-822B-D1593C7EB0E3}"/>
                </a:ext>
              </a:extLst>
            </p:cNvPr>
            <p:cNvSpPr txBox="1"/>
            <p:nvPr/>
          </p:nvSpPr>
          <p:spPr>
            <a:xfrm>
              <a:off x="56778"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Évaluations des systèmes pour informer l'action transformatrice</a:t>
              </a:r>
            </a:p>
            <a:p>
              <a:pPr marL="0" lvl="0" indent="0" algn="ctr" defTabSz="533400">
                <a:lnSpc>
                  <a:spcPct val="90000"/>
                </a:lnSpc>
                <a:spcBef>
                  <a:spcPct val="0"/>
                </a:spcBef>
                <a:spcAft>
                  <a:spcPct val="35000"/>
                </a:spcAft>
                <a:buNone/>
              </a:pPr>
              <a:r>
                <a:rPr lang="en-GB" sz="1200" kern="1200"/>
                <a:t>-Etude de cas de la matrice CAR</a:t>
              </a:r>
            </a:p>
            <a:p>
              <a:pPr marL="0" lvl="0" indent="0" algn="ctr" defTabSz="533400">
                <a:lnSpc>
                  <a:spcPct val="90000"/>
                </a:lnSpc>
                <a:spcBef>
                  <a:spcPct val="0"/>
                </a:spcBef>
                <a:spcAft>
                  <a:spcPct val="35000"/>
                </a:spcAft>
                <a:buNone/>
              </a:pPr>
              <a:r>
                <a:rPr lang="en-GB" sz="1200" kern="1200"/>
                <a:t>-Publication de la matrice CAR</a:t>
              </a:r>
            </a:p>
          </p:txBody>
        </p:sp>
      </p:grpSp>
      <p:grpSp>
        <p:nvGrpSpPr>
          <p:cNvPr id="32" name="Group 31">
            <a:extLst>
              <a:ext uri="{FF2B5EF4-FFF2-40B4-BE49-F238E27FC236}">
                <a16:creationId xmlns:a16="http://schemas.microsoft.com/office/drawing/2014/main" id="{C1EFE870-8844-489F-8EEF-C8CD5F15F6C8}"/>
              </a:ext>
            </a:extLst>
          </p:cNvPr>
          <p:cNvGrpSpPr/>
          <p:nvPr/>
        </p:nvGrpSpPr>
        <p:grpSpPr>
          <a:xfrm>
            <a:off x="3250812" y="4473929"/>
            <a:ext cx="2175878" cy="1061175"/>
            <a:chOff x="2259910" y="795881"/>
            <a:chExt cx="2175878" cy="1061175"/>
          </a:xfrm>
        </p:grpSpPr>
        <p:sp>
          <p:nvSpPr>
            <p:cNvPr id="33" name="Rectangle: Rounded Corners 32">
              <a:extLst>
                <a:ext uri="{FF2B5EF4-FFF2-40B4-BE49-F238E27FC236}">
                  <a16:creationId xmlns:a16="http://schemas.microsoft.com/office/drawing/2014/main" id="{CC61DBF0-BC21-4D69-9972-61BED6068830}"/>
                </a:ext>
              </a:extLst>
            </p:cNvPr>
            <p:cNvSpPr/>
            <p:nvPr/>
          </p:nvSpPr>
          <p:spPr>
            <a:xfrm>
              <a:off x="2259910" y="795881"/>
              <a:ext cx="2175878" cy="1061175"/>
            </a:xfrm>
            <a:prstGeom prst="roundRect">
              <a:avLst/>
            </a:prstGeom>
            <a:solidFill>
              <a:schemeClr val="accent4">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ABC89793-08EE-48E9-9CF2-46F3CD8EE79B}"/>
                </a:ext>
              </a:extLst>
            </p:cNvPr>
            <p:cNvSpPr txBox="1"/>
            <p:nvPr/>
          </p:nvSpPr>
          <p:spPr>
            <a:xfrm>
              <a:off x="2339421" y="972373"/>
              <a:ext cx="2030710" cy="860590"/>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200" b="1"/>
                <a:t>O2. </a:t>
              </a:r>
              <a:r>
                <a:rPr lang="en-GB" sz="1200" b="1" kern="1200"/>
                <a:t>Coordination </a:t>
              </a:r>
              <a:r>
                <a:rPr lang="en-GB" sz="1200" b="1"/>
                <a:t>multi-acteurs</a:t>
              </a:r>
              <a:r>
                <a:rPr lang="en-GB" sz="1200" b="1" kern="1200"/>
                <a:t>, budgétisation, intégration des politiques</a:t>
              </a:r>
            </a:p>
            <a:p>
              <a:pPr algn="ctr" defTabSz="533400">
                <a:lnSpc>
                  <a:spcPct val="90000"/>
                </a:lnSpc>
                <a:spcBef>
                  <a:spcPct val="0"/>
                </a:spcBef>
                <a:spcAft>
                  <a:spcPct val="35000"/>
                </a:spcAft>
              </a:pPr>
              <a:r>
                <a:rPr lang="en-GB" sz="1000">
                  <a:solidFill>
                    <a:srgbClr val="FFFFFF"/>
                  </a:solidFill>
                  <a:cs typeface="Calibri"/>
                </a:rPr>
                <a:t>- Soutien complémentaire aux pays</a:t>
              </a:r>
              <a:endParaRPr lang="en-GB" sz="1000" kern="1200">
                <a:solidFill>
                  <a:srgbClr val="FFFFFF"/>
                </a:solidFill>
                <a:cs typeface="Calibri"/>
              </a:endParaRPr>
            </a:p>
            <a:p>
              <a:pPr algn="ctr" defTabSz="533400">
                <a:lnSpc>
                  <a:spcPct val="90000"/>
                </a:lnSpc>
                <a:spcBef>
                  <a:spcPct val="0"/>
                </a:spcBef>
                <a:spcAft>
                  <a:spcPct val="35000"/>
                </a:spcAft>
              </a:pPr>
              <a:r>
                <a:rPr lang="en-GB" sz="1000">
                  <a:cs typeface="Calibri" panose="020F0502020204030204"/>
                </a:rPr>
                <a:t>- Apprentissage interne/ CB</a:t>
              </a:r>
              <a:endParaRPr lang="en-GB"/>
            </a:p>
            <a:p>
              <a:pPr algn="ctr" defTabSz="533400">
                <a:lnSpc>
                  <a:spcPct val="90000"/>
                </a:lnSpc>
                <a:spcBef>
                  <a:spcPct val="0"/>
                </a:spcBef>
                <a:spcAft>
                  <a:spcPct val="35000"/>
                </a:spcAft>
              </a:pPr>
              <a:endParaRPr lang="en-GB" sz="1200">
                <a:solidFill>
                  <a:srgbClr val="FF0000"/>
                </a:solidFill>
                <a:highlight>
                  <a:srgbClr val="FFFF00"/>
                </a:highlight>
                <a:cs typeface="Calibri" panose="020F0502020204030204"/>
              </a:endParaRPr>
            </a:p>
          </p:txBody>
        </p:sp>
      </p:grpSp>
      <p:grpSp>
        <p:nvGrpSpPr>
          <p:cNvPr id="35" name="Group 34">
            <a:extLst>
              <a:ext uri="{FF2B5EF4-FFF2-40B4-BE49-F238E27FC236}">
                <a16:creationId xmlns:a16="http://schemas.microsoft.com/office/drawing/2014/main" id="{7B32AE4B-45F2-48A7-913B-E47D702B0127}"/>
              </a:ext>
            </a:extLst>
          </p:cNvPr>
          <p:cNvGrpSpPr/>
          <p:nvPr/>
        </p:nvGrpSpPr>
        <p:grpSpPr>
          <a:xfrm>
            <a:off x="6228619" y="4414435"/>
            <a:ext cx="2175878" cy="1061175"/>
            <a:chOff x="4574322" y="795881"/>
            <a:chExt cx="2175878" cy="1061175"/>
          </a:xfrm>
        </p:grpSpPr>
        <p:sp>
          <p:nvSpPr>
            <p:cNvPr id="36" name="Rectangle: Rounded Corners 35">
              <a:extLst>
                <a:ext uri="{FF2B5EF4-FFF2-40B4-BE49-F238E27FC236}">
                  <a16:creationId xmlns:a16="http://schemas.microsoft.com/office/drawing/2014/main" id="{46A024CA-9FF8-4D95-AFB5-47F0FC42ED23}"/>
                </a:ext>
              </a:extLst>
            </p:cNvPr>
            <p:cNvSpPr/>
            <p:nvPr/>
          </p:nvSpPr>
          <p:spPr>
            <a:xfrm>
              <a:off x="4574322" y="795881"/>
              <a:ext cx="2175878" cy="106117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DEF8EAB6-7ED6-48FC-A5F6-FC3C733DA944}"/>
                </a:ext>
              </a:extLst>
            </p:cNvPr>
            <p:cNvSpPr txBox="1"/>
            <p:nvPr/>
          </p:nvSpPr>
          <p:spPr>
            <a:xfrm>
              <a:off x="4626124"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br>
                <a:rPr lang="en-GB" sz="1200" b="1"/>
              </a:br>
              <a:r>
                <a:rPr lang="en-GB" sz="1200" b="1"/>
                <a:t>O2. Suivi </a:t>
              </a:r>
              <a:r>
                <a:rPr lang="en-GB" sz="1200" b="1" kern="1200"/>
                <a:t>et évaluation, MRV (Transparence)</a:t>
              </a:r>
              <a:br>
                <a:rPr lang="en-GB" sz="1200" b="1"/>
              </a:br>
              <a:endParaRPr lang="en-GB" sz="1200" b="1" kern="1200">
                <a:cs typeface="Calibri"/>
              </a:endParaRPr>
            </a:p>
            <a:p>
              <a:pPr algn="ctr" defTabSz="533400">
                <a:lnSpc>
                  <a:spcPct val="90000"/>
                </a:lnSpc>
                <a:spcBef>
                  <a:spcPct val="0"/>
                </a:spcBef>
                <a:spcAft>
                  <a:spcPct val="35000"/>
                </a:spcAft>
              </a:pPr>
              <a:r>
                <a:rPr lang="en-GB" sz="1000">
                  <a:solidFill>
                    <a:srgbClr val="FFFFFF"/>
                  </a:solidFill>
                  <a:cs typeface="Calibri"/>
                </a:rPr>
                <a:t>- Apprentissage interne/ CB</a:t>
              </a:r>
              <a:endParaRPr lang="en-GB" sz="1000" b="1" kern="1200">
                <a:solidFill>
                  <a:srgbClr val="FFFFFF"/>
                </a:solidFill>
                <a:cs typeface="Calibri"/>
              </a:endParaRPr>
            </a:p>
            <a:p>
              <a:pPr algn="ctr" defTabSz="533400">
                <a:lnSpc>
                  <a:spcPct val="90000"/>
                </a:lnSpc>
                <a:spcBef>
                  <a:spcPct val="0"/>
                </a:spcBef>
                <a:spcAft>
                  <a:spcPct val="35000"/>
                </a:spcAft>
              </a:pPr>
              <a:endParaRPr lang="en-GB" sz="1200">
                <a:solidFill>
                  <a:srgbClr val="FF0000"/>
                </a:solidFill>
                <a:highlight>
                  <a:srgbClr val="FFFF00"/>
                </a:highlight>
                <a:cs typeface="Calibri" panose="020F0502020204030204"/>
              </a:endParaRPr>
            </a:p>
          </p:txBody>
        </p:sp>
      </p:grpSp>
      <p:grpSp>
        <p:nvGrpSpPr>
          <p:cNvPr id="38" name="Group 37">
            <a:extLst>
              <a:ext uri="{FF2B5EF4-FFF2-40B4-BE49-F238E27FC236}">
                <a16:creationId xmlns:a16="http://schemas.microsoft.com/office/drawing/2014/main" id="{3EA15425-DD4F-4E83-A9C1-C76F09135074}"/>
              </a:ext>
            </a:extLst>
          </p:cNvPr>
          <p:cNvGrpSpPr/>
          <p:nvPr/>
        </p:nvGrpSpPr>
        <p:grpSpPr>
          <a:xfrm>
            <a:off x="9038078" y="4553267"/>
            <a:ext cx="2175878" cy="1061175"/>
            <a:chOff x="6858994" y="795881"/>
            <a:chExt cx="2175878" cy="1061175"/>
          </a:xfrm>
        </p:grpSpPr>
        <p:sp>
          <p:nvSpPr>
            <p:cNvPr id="39" name="Rectangle: Rounded Corners 38">
              <a:extLst>
                <a:ext uri="{FF2B5EF4-FFF2-40B4-BE49-F238E27FC236}">
                  <a16:creationId xmlns:a16="http://schemas.microsoft.com/office/drawing/2014/main" id="{F8EB6094-71E7-4BE5-8026-BB752E672C06}"/>
                </a:ext>
              </a:extLst>
            </p:cNvPr>
            <p:cNvSpPr/>
            <p:nvPr/>
          </p:nvSpPr>
          <p:spPr>
            <a:xfrm>
              <a:off x="6858994" y="795881"/>
              <a:ext cx="2175878" cy="106117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6D2D250A-D886-4F06-B5ED-7B5DD966F086}"/>
                </a:ext>
              </a:extLst>
            </p:cNvPr>
            <p:cNvSpPr txBox="1"/>
            <p:nvPr/>
          </p:nvSpPr>
          <p:spPr>
            <a:xfrm>
              <a:off x="6910796"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200" b="1"/>
                <a:t>O3. Engagement du </a:t>
              </a:r>
              <a:r>
                <a:rPr lang="en-GB" sz="1200" b="1" kern="1200"/>
                <a:t>secteur </a:t>
              </a:r>
              <a:r>
                <a:rPr lang="en-GB" sz="1200" b="1"/>
                <a:t>privé</a:t>
              </a:r>
              <a:endParaRPr lang="en-GB" sz="1200" b="1">
                <a:cs typeface="Calibri"/>
              </a:endParaRPr>
            </a:p>
            <a:p>
              <a:pPr algn="ctr" defTabSz="533400">
                <a:lnSpc>
                  <a:spcPct val="90000"/>
                </a:lnSpc>
                <a:spcBef>
                  <a:spcPct val="0"/>
                </a:spcBef>
                <a:spcAft>
                  <a:spcPct val="35000"/>
                </a:spcAft>
              </a:pPr>
              <a:r>
                <a:rPr lang="en-GB" sz="1000">
                  <a:cs typeface="Calibri"/>
                </a:rPr>
                <a:t>- Apprentissage interne/ CB</a:t>
              </a:r>
              <a:endParaRPr lang="en-GB" sz="1000" kern="1200">
                <a:cs typeface="Calibri"/>
              </a:endParaRPr>
            </a:p>
            <a:p>
              <a:pPr marL="0" lvl="0" indent="0" algn="ctr" defTabSz="533400">
                <a:lnSpc>
                  <a:spcPct val="90000"/>
                </a:lnSpc>
                <a:spcBef>
                  <a:spcPct val="0"/>
                </a:spcBef>
                <a:spcAft>
                  <a:spcPct val="35000"/>
                </a:spcAft>
                <a:buNone/>
              </a:pPr>
              <a:r>
                <a:rPr lang="en-GB" sz="1000"/>
                <a:t>-Partenariat </a:t>
              </a:r>
              <a:r>
                <a:rPr lang="en-GB" sz="1000" b="0" kern="1200"/>
                <a:t>avec le WBCSD</a:t>
              </a:r>
              <a:endParaRPr lang="en-GB" sz="1000" b="0" kern="1200">
                <a:cs typeface="Calibri"/>
              </a:endParaRPr>
            </a:p>
            <a:p>
              <a:pPr algn="ctr" defTabSz="533400">
                <a:lnSpc>
                  <a:spcPct val="90000"/>
                </a:lnSpc>
                <a:spcBef>
                  <a:spcPct val="0"/>
                </a:spcBef>
                <a:spcAft>
                  <a:spcPct val="35000"/>
                </a:spcAft>
              </a:pPr>
              <a:r>
                <a:rPr lang="en-GB" sz="1000"/>
                <a:t>-Fonctionnement de l'AT- </a:t>
              </a:r>
              <a:r>
                <a:rPr lang="en-GB" sz="1000">
                  <a:ea typeface="+mn-lt"/>
                  <a:cs typeface="+mn-lt"/>
                </a:rPr>
                <a:t>Apprentissage interne/ CB</a:t>
              </a:r>
              <a:endParaRPr lang="en-GB" sz="1000">
                <a:cs typeface="Calibri"/>
              </a:endParaRPr>
            </a:p>
          </p:txBody>
        </p:sp>
      </p:grpSp>
      <p:sp>
        <p:nvSpPr>
          <p:cNvPr id="44" name="TextBox 43">
            <a:extLst>
              <a:ext uri="{FF2B5EF4-FFF2-40B4-BE49-F238E27FC236}">
                <a16:creationId xmlns:a16="http://schemas.microsoft.com/office/drawing/2014/main" id="{DABAA4FF-2F86-405D-B95A-7778D894BF8C}"/>
              </a:ext>
            </a:extLst>
          </p:cNvPr>
          <p:cNvSpPr txBox="1"/>
          <p:nvPr/>
        </p:nvSpPr>
        <p:spPr>
          <a:xfrm>
            <a:off x="472841" y="6354514"/>
            <a:ext cx="3823856" cy="369332"/>
          </a:xfrm>
          <a:prstGeom prst="rect">
            <a:avLst/>
          </a:prstGeom>
          <a:noFill/>
        </p:spPr>
        <p:txBody>
          <a:bodyPr wrap="square" lIns="91440" tIns="45720" rIns="91440" bIns="45720" rtlCol="0" anchor="t">
            <a:spAutoFit/>
          </a:bodyPr>
          <a:lstStyle/>
          <a:p>
            <a:r>
              <a:rPr lang="en-GB"/>
              <a:t>2022 Plan de travail global </a:t>
            </a:r>
          </a:p>
        </p:txBody>
      </p:sp>
      <p:sp>
        <p:nvSpPr>
          <p:cNvPr id="45" name="TextBox 44">
            <a:extLst>
              <a:ext uri="{FF2B5EF4-FFF2-40B4-BE49-F238E27FC236}">
                <a16:creationId xmlns:a16="http://schemas.microsoft.com/office/drawing/2014/main" id="{933A818B-78C6-4C58-A7C8-3001C150140E}"/>
              </a:ext>
            </a:extLst>
          </p:cNvPr>
          <p:cNvSpPr txBox="1"/>
          <p:nvPr/>
        </p:nvSpPr>
        <p:spPr>
          <a:xfrm>
            <a:off x="474309" y="823881"/>
            <a:ext cx="3482886" cy="369332"/>
          </a:xfrm>
          <a:prstGeom prst="rect">
            <a:avLst/>
          </a:prstGeom>
          <a:noFill/>
        </p:spPr>
        <p:txBody>
          <a:bodyPr wrap="square" lIns="91440" tIns="45720" rIns="91440" bIns="45720" rtlCol="0" anchor="t">
            <a:spAutoFit/>
          </a:bodyPr>
          <a:lstStyle/>
          <a:p>
            <a:r>
              <a:rPr lang="en-GB"/>
              <a:t>2022 Plan de travail au niveau national</a:t>
            </a:r>
          </a:p>
        </p:txBody>
      </p:sp>
      <p:cxnSp>
        <p:nvCxnSpPr>
          <p:cNvPr id="46" name="Straight Arrow Connector 45">
            <a:extLst>
              <a:ext uri="{FF2B5EF4-FFF2-40B4-BE49-F238E27FC236}">
                <a16:creationId xmlns:a16="http://schemas.microsoft.com/office/drawing/2014/main" id="{AE235EFD-CA9E-4FA8-A70D-4F27A006874A}"/>
              </a:ext>
            </a:extLst>
          </p:cNvPr>
          <p:cNvCxnSpPr>
            <a:cxnSpLocks/>
          </p:cNvCxnSpPr>
          <p:nvPr/>
        </p:nvCxnSpPr>
        <p:spPr>
          <a:xfrm>
            <a:off x="1674519" y="2728162"/>
            <a:ext cx="0" cy="163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C3ECD68-446E-442F-9E2B-A6C6AB8D27C5}"/>
              </a:ext>
            </a:extLst>
          </p:cNvPr>
          <p:cNvCxnSpPr/>
          <p:nvPr/>
        </p:nvCxnSpPr>
        <p:spPr>
          <a:xfrm>
            <a:off x="10074215" y="2311454"/>
            <a:ext cx="11576" cy="21918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F0E7A96-6043-430B-BFA1-B1D43CFB5138}"/>
              </a:ext>
            </a:extLst>
          </p:cNvPr>
          <p:cNvGrpSpPr/>
          <p:nvPr/>
        </p:nvGrpSpPr>
        <p:grpSpPr>
          <a:xfrm>
            <a:off x="836036" y="2860375"/>
            <a:ext cx="10478517" cy="594190"/>
            <a:chOff x="8671937" y="806440"/>
            <a:chExt cx="2175878" cy="1061175"/>
          </a:xfrm>
        </p:grpSpPr>
        <p:sp>
          <p:nvSpPr>
            <p:cNvPr id="42" name="Rectangle: Rounded Corners 41">
              <a:extLst>
                <a:ext uri="{FF2B5EF4-FFF2-40B4-BE49-F238E27FC236}">
                  <a16:creationId xmlns:a16="http://schemas.microsoft.com/office/drawing/2014/main" id="{A2A70452-491A-4C44-BBCD-53F1FABC36FB}"/>
                </a:ext>
              </a:extLst>
            </p:cNvPr>
            <p:cNvSpPr/>
            <p:nvPr/>
          </p:nvSpPr>
          <p:spPr>
            <a:xfrm>
              <a:off x="8671937" y="806440"/>
              <a:ext cx="2175878" cy="106117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Rectangle: Rounded Corners 4">
              <a:extLst>
                <a:ext uri="{FF2B5EF4-FFF2-40B4-BE49-F238E27FC236}">
                  <a16:creationId xmlns:a16="http://schemas.microsoft.com/office/drawing/2014/main" id="{2694473E-8736-49CE-9CDB-594F75EAE10F}"/>
                </a:ext>
              </a:extLst>
            </p:cNvPr>
            <p:cNvSpPr txBox="1"/>
            <p:nvPr/>
          </p:nvSpPr>
          <p:spPr>
            <a:xfrm>
              <a:off x="8723739" y="858242"/>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200" b="1" kern="1200"/>
                <a:t>Genre et inclusion sociale</a:t>
              </a:r>
            </a:p>
            <a:p>
              <a:pPr marL="0" lvl="0" indent="0" algn="ctr" defTabSz="444500">
                <a:lnSpc>
                  <a:spcPct val="90000"/>
                </a:lnSpc>
                <a:spcBef>
                  <a:spcPct val="0"/>
                </a:spcBef>
                <a:spcAft>
                  <a:spcPct val="35000"/>
                </a:spcAft>
                <a:buNone/>
              </a:pPr>
              <a:r>
                <a:rPr lang="en-GB" sz="1000" kern="1200"/>
                <a:t>-Mise en place d'un réseau de spécialistes du genre, analyse du genre, intégration de la GSI dans les activités.</a:t>
              </a:r>
            </a:p>
          </p:txBody>
        </p:sp>
      </p:grpSp>
      <p:sp>
        <p:nvSpPr>
          <p:cNvPr id="51" name="TextBox 50">
            <a:extLst>
              <a:ext uri="{FF2B5EF4-FFF2-40B4-BE49-F238E27FC236}">
                <a16:creationId xmlns:a16="http://schemas.microsoft.com/office/drawing/2014/main" id="{6E6BCE4E-48EA-4E44-9E09-A515C0784A49}"/>
              </a:ext>
            </a:extLst>
          </p:cNvPr>
          <p:cNvSpPr txBox="1"/>
          <p:nvPr/>
        </p:nvSpPr>
        <p:spPr>
          <a:xfrm>
            <a:off x="6381269" y="5444304"/>
            <a:ext cx="2457169" cy="246221"/>
          </a:xfrm>
          <a:prstGeom prst="rect">
            <a:avLst/>
          </a:prstGeom>
          <a:noFill/>
        </p:spPr>
        <p:txBody>
          <a:bodyPr wrap="square" lIns="91440" tIns="45720" rIns="91440" bIns="45720" rtlCol="0" anchor="t">
            <a:spAutoFit/>
          </a:bodyPr>
          <a:lstStyle/>
          <a:p>
            <a:r>
              <a:rPr lang="en-GB" sz="1000" dirty="0"/>
              <a:t>Un document sur les paramètres d'adaptation </a:t>
            </a:r>
          </a:p>
        </p:txBody>
      </p:sp>
      <p:sp>
        <p:nvSpPr>
          <p:cNvPr id="52" name="TextBox 51">
            <a:extLst>
              <a:ext uri="{FF2B5EF4-FFF2-40B4-BE49-F238E27FC236}">
                <a16:creationId xmlns:a16="http://schemas.microsoft.com/office/drawing/2014/main" id="{FFA7AE11-E778-418D-A569-ABF6A9DDF350}"/>
              </a:ext>
            </a:extLst>
          </p:cNvPr>
          <p:cNvSpPr txBox="1"/>
          <p:nvPr/>
        </p:nvSpPr>
        <p:spPr>
          <a:xfrm>
            <a:off x="3498093" y="5570513"/>
            <a:ext cx="1681316" cy="246221"/>
          </a:xfrm>
          <a:prstGeom prst="rect">
            <a:avLst/>
          </a:prstGeom>
          <a:noFill/>
        </p:spPr>
        <p:txBody>
          <a:bodyPr wrap="square" rtlCol="0">
            <a:spAutoFit/>
          </a:bodyPr>
          <a:lstStyle/>
          <a:p>
            <a:r>
              <a:rPr lang="en-GB" sz="1000"/>
              <a:t>Webinaire externe en 2023</a:t>
            </a:r>
          </a:p>
        </p:txBody>
      </p:sp>
      <p:sp>
        <p:nvSpPr>
          <p:cNvPr id="53" name="TextBox 52">
            <a:extLst>
              <a:ext uri="{FF2B5EF4-FFF2-40B4-BE49-F238E27FC236}">
                <a16:creationId xmlns:a16="http://schemas.microsoft.com/office/drawing/2014/main" id="{3473BDCD-01F2-49F4-AF78-7043C2448E32}"/>
              </a:ext>
            </a:extLst>
          </p:cNvPr>
          <p:cNvSpPr txBox="1"/>
          <p:nvPr/>
        </p:nvSpPr>
        <p:spPr>
          <a:xfrm>
            <a:off x="7662564" y="3733054"/>
            <a:ext cx="1499714" cy="461665"/>
          </a:xfrm>
          <a:prstGeom prst="rect">
            <a:avLst/>
          </a:prstGeom>
          <a:solidFill>
            <a:srgbClr val="00B0F0"/>
          </a:solidFill>
        </p:spPr>
        <p:txBody>
          <a:bodyPr wrap="square" rtlCol="0">
            <a:spAutoFit/>
          </a:bodyPr>
          <a:lstStyle/>
          <a:p>
            <a:pPr algn="ctr"/>
            <a:r>
              <a:rPr lang="de-DE" sz="1200">
                <a:solidFill>
                  <a:schemeClr val="bg1"/>
                </a:solidFill>
              </a:rPr>
              <a:t>Contribution à la CCNUCC et autres </a:t>
            </a:r>
          </a:p>
        </p:txBody>
      </p:sp>
      <p:sp>
        <p:nvSpPr>
          <p:cNvPr id="54" name="TextBox 53">
            <a:extLst>
              <a:ext uri="{FF2B5EF4-FFF2-40B4-BE49-F238E27FC236}">
                <a16:creationId xmlns:a16="http://schemas.microsoft.com/office/drawing/2014/main" id="{3589FFCD-3D24-44B4-AFEB-24BFC20D3C77}"/>
              </a:ext>
            </a:extLst>
          </p:cNvPr>
          <p:cNvSpPr txBox="1"/>
          <p:nvPr/>
        </p:nvSpPr>
        <p:spPr>
          <a:xfrm>
            <a:off x="2623703" y="3776254"/>
            <a:ext cx="1407852" cy="430887"/>
          </a:xfrm>
          <a:prstGeom prst="rect">
            <a:avLst/>
          </a:prstGeom>
          <a:solidFill>
            <a:srgbClr val="00B0F0"/>
          </a:solidFill>
        </p:spPr>
        <p:txBody>
          <a:bodyPr wrap="square" lIns="91440" tIns="45720" rIns="91440" bIns="45720" rtlCol="0" anchor="t">
            <a:spAutoFit/>
          </a:bodyPr>
          <a:lstStyle/>
          <a:p>
            <a:pPr algn="ctr"/>
            <a:r>
              <a:rPr lang="de-DE" sz="1200" err="1">
                <a:solidFill>
                  <a:schemeClr val="bg1"/>
                </a:solidFill>
              </a:rPr>
              <a:t>Innovation </a:t>
            </a:r>
            <a:r>
              <a:rPr lang="de-DE" sz="1200">
                <a:solidFill>
                  <a:schemeClr val="bg1"/>
                </a:solidFill>
              </a:rPr>
              <a:t>numérique</a:t>
            </a:r>
          </a:p>
          <a:p>
            <a:pPr algn="ctr"/>
            <a:r>
              <a:rPr lang="de-DE" sz="1000" err="1">
                <a:solidFill>
                  <a:schemeClr val="bg1"/>
                </a:solidFill>
                <a:cs typeface="Calibri"/>
              </a:rPr>
              <a:t>- Hackaton</a:t>
            </a:r>
          </a:p>
        </p:txBody>
      </p:sp>
      <p:sp>
        <p:nvSpPr>
          <p:cNvPr id="57" name="TextBox 56">
            <a:extLst>
              <a:ext uri="{FF2B5EF4-FFF2-40B4-BE49-F238E27FC236}">
                <a16:creationId xmlns:a16="http://schemas.microsoft.com/office/drawing/2014/main" id="{542D281C-B7BC-424C-99B8-3422FCCECC62}"/>
              </a:ext>
            </a:extLst>
          </p:cNvPr>
          <p:cNvSpPr txBox="1"/>
          <p:nvPr/>
        </p:nvSpPr>
        <p:spPr>
          <a:xfrm>
            <a:off x="4978862" y="6356112"/>
            <a:ext cx="1681316" cy="246221"/>
          </a:xfrm>
          <a:prstGeom prst="rect">
            <a:avLst/>
          </a:prstGeom>
          <a:noFill/>
        </p:spPr>
        <p:txBody>
          <a:bodyPr wrap="square" rtlCol="0">
            <a:spAutoFit/>
          </a:bodyPr>
          <a:lstStyle/>
          <a:p>
            <a:r>
              <a:rPr lang="en-GB" sz="1000"/>
              <a:t>Des efforts de plaidoyer sur plusieurs années</a:t>
            </a:r>
          </a:p>
        </p:txBody>
      </p:sp>
      <p:sp>
        <p:nvSpPr>
          <p:cNvPr id="23" name="TextBox 22">
            <a:extLst>
              <a:ext uri="{FF2B5EF4-FFF2-40B4-BE49-F238E27FC236}">
                <a16:creationId xmlns:a16="http://schemas.microsoft.com/office/drawing/2014/main" id="{AA269A56-9DA3-8663-6CD9-807FCC693331}"/>
              </a:ext>
            </a:extLst>
          </p:cNvPr>
          <p:cNvSpPr txBox="1"/>
          <p:nvPr/>
        </p:nvSpPr>
        <p:spPr>
          <a:xfrm>
            <a:off x="348320" y="182227"/>
            <a:ext cx="112402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0095CE"/>
                </a:solidFill>
                <a:latin typeface="Arial"/>
                <a:cs typeface="Arial"/>
              </a:rPr>
              <a:t>Aperçu des plans de travail nationaux et mondiaux de SCALA</a:t>
            </a:r>
          </a:p>
        </p:txBody>
      </p:sp>
    </p:spTree>
    <p:extLst>
      <p:ext uri="{BB962C8B-B14F-4D97-AF65-F5344CB8AC3E}">
        <p14:creationId xmlns:p14="http://schemas.microsoft.com/office/powerpoint/2010/main" val="3872500418"/>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6" ma:contentTypeDescription="Create a new document." ma:contentTypeScope="" ma:versionID="955174ac4e0d6e87060c39c153fdc238">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b0419c8568852917c2582c7165e2dc91"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12324-6818-41d9-bdd7-4d0d59b11adb}" ma:internalName="TaxCatchAll" ma:showField="CatchAllData" ma:web="82271603-98a2-43a6-905d-03f34327d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271603-98a2-43a6-905d-03f34327d955" xsi:nil="true"/>
    <lcf76f155ced4ddcb4097134ff3c332f xmlns="74256197-604b-42f5-aacf-fefb1a968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F2977F-647D-482C-B138-1C77BFBAD4C0}">
  <ds:schemaRefs>
    <ds:schemaRef ds:uri="http://schemas.microsoft.com/sharepoint/v3/contenttype/forms"/>
  </ds:schemaRefs>
</ds:datastoreItem>
</file>

<file path=customXml/itemProps2.xml><?xml version="1.0" encoding="utf-8"?>
<ds:datastoreItem xmlns:ds="http://schemas.openxmlformats.org/officeDocument/2006/customXml" ds:itemID="{F933D137-8F50-4035-B78E-D8644EB73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FA27A4-E3F8-441A-B9D1-977C2FD968F8}">
  <ds:schemaRefs>
    <ds:schemaRef ds:uri="http://purl.org/dc/terms/"/>
    <ds:schemaRef ds:uri="http://schemas.microsoft.com/office/2006/documentManagement/types"/>
    <ds:schemaRef ds:uri="http://purl.org/dc/dcmitype/"/>
    <ds:schemaRef ds:uri="http://schemas.microsoft.com/office/infopath/2007/PartnerControls"/>
    <ds:schemaRef ds:uri="82271603-98a2-43a6-905d-03f34327d955"/>
    <ds:schemaRef ds:uri="http://purl.org/dc/elements/1.1/"/>
    <ds:schemaRef ds:uri="http://schemas.microsoft.com/office/2006/metadata/properties"/>
    <ds:schemaRef ds:uri="74256197-604b-42f5-aacf-fefb1a968110"/>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50</TotalTime>
  <Words>1786</Words>
  <Application>Microsoft Office PowerPoint</Application>
  <PresentationFormat>Widescreen</PresentationFormat>
  <Paragraphs>230</Paragraphs>
  <Slides>10</Slides>
  <Notes>9</Notes>
  <HiddenSlides>2</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Section 1</vt:lpstr>
      <vt:lpstr>Office Theme</vt:lpstr>
      <vt:lpstr>PowerPoint Presentation</vt:lpstr>
      <vt:lpstr>PROGRÈS DU PAYS : INCEPTION</vt:lpstr>
      <vt:lpstr>Renforcer l'ambition climatique en matière d'utilisation des terres et d'agriculture par le biais des NDC et des PAN (SCALA)</vt:lpstr>
      <vt:lpstr>RÉSULTATS DE LA CRÉATION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keywords>, docId:707A95068117EA45E7B67E968879A75B</cp:keywords>
  <cp:lastModifiedBy>Thibault Le Pivain</cp:lastModifiedBy>
  <cp:revision>17</cp:revision>
  <dcterms:created xsi:type="dcterms:W3CDTF">2021-04-19T14:48:42Z</dcterms:created>
  <dcterms:modified xsi:type="dcterms:W3CDTF">2022-06-30T11:11:09Z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