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omments/modernComment_136_42F55D2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handoutMasterIdLst>
    <p:handoutMasterId r:id="rId14"/>
  </p:handoutMasterIdLst>
  <p:sldIdLst>
    <p:sldId id="288" r:id="rId5"/>
    <p:sldId id="352" r:id="rId6"/>
    <p:sldId id="356" r:id="rId7"/>
    <p:sldId id="349" r:id="rId8"/>
    <p:sldId id="359" r:id="rId9"/>
    <p:sldId id="310" r:id="rId10"/>
    <p:sldId id="358" r:id="rId11"/>
    <p:sldId id="30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A6073C-2736-DAD4-8766-5A57A79E8C32}" name="Crumpler, KrystalNicole (OCB)" initials="CK(" userId="S::krystal.crumpler@fao.org::fc4c1f9b-0328-4395-a256-7882fd4c74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15B"/>
    <a:srgbClr val="0095CE"/>
    <a:srgbClr val="4C4C4C"/>
    <a:srgbClr val="797979"/>
    <a:srgbClr val="8ED1E4"/>
    <a:srgbClr val="E7F5FA"/>
    <a:srgbClr val="94CDDF"/>
    <a:srgbClr val="F18D70"/>
    <a:srgbClr val="1EA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4" autoAdjust="0"/>
    <p:restoredTop sz="94343" autoAdjust="0"/>
  </p:normalViewPr>
  <p:slideViewPr>
    <p:cSldViewPr snapToGrid="0" snapToObjects="1">
      <p:cViewPr varScale="1">
        <p:scale>
          <a:sx n="82" d="100"/>
          <a:sy n="82" d="100"/>
        </p:scale>
        <p:origin x="89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omments/modernComment_136_42F55D25.xml><?xml version="1.0" encoding="utf-8"?>
<p188:cmLst xmlns:a="http://schemas.openxmlformats.org/drawingml/2006/main" xmlns:r="http://schemas.openxmlformats.org/officeDocument/2006/relationships" xmlns:p188="http://schemas.microsoft.com/office/powerpoint/2018/8/main">
  <p188:cm id="{167B52F3-F5A8-4143-81FA-A0C4464A2B8A}" authorId="{DAA6073C-2736-DAD4-8766-5A57A79E8C32}" created="2022-06-21T14:24:32.394">
    <ac:txMkLst xmlns:ac="http://schemas.microsoft.com/office/drawing/2013/main/command">
      <pc:docMk xmlns:pc="http://schemas.microsoft.com/office/powerpoint/2013/main/command"/>
      <pc:sldMk xmlns:pc="http://schemas.microsoft.com/office/powerpoint/2013/main/command" cId="1123376421" sldId="310"/>
      <ac:spMk id="5" creationId="{E733F9DF-98DA-324F-95A2-37E0591A653A}"/>
      <ac:txMk cp="125">
        <ac:context len="742" hash="711084397"/>
      </ac:txMk>
    </ac:txMkLst>
    <p188:pos x="4141318" y="1321284"/>
    <p188:txBody>
      <a:bodyPr/>
      <a:lstStyle/>
      <a:p>
        <a:r>
          <a:rPr lang="en-US"/>
          <a:t>This refers to the CARM, SA brief, templates and tool box.</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err="1">
              <a:solidFill>
                <a:schemeClr val="bg1"/>
              </a:solidFill>
            </a:rPr>
            <a:t>Contexto</a:t>
          </a:r>
          <a:endParaRPr lang="en-GB" sz="2600" b="1" dirty="0">
            <a:solidFill>
              <a:schemeClr val="bg1"/>
            </a:solidFill>
          </a:endParaRPr>
        </a:p>
        <a:p>
          <a:r>
            <a:rPr lang="en-GB" sz="1600" b="0" i="1" u="none" dirty="0">
              <a:solidFill>
                <a:schemeClr val="bg1"/>
              </a:solidFill>
            </a:rPr>
            <a:t>IPCC AR6</a:t>
          </a: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dirty="0"/>
        </a:p>
      </dgm:t>
    </dgm:pt>
    <dgm:pt modelId="{5DD60AF2-3DA0-DE46-AC11-37FD78DC372D}">
      <dgm:prSet phldrT="[Text]" custT="1"/>
      <dgm:spPr/>
      <dgm:t>
        <a:bodyPr/>
        <a:lstStyle/>
        <a:p>
          <a:r>
            <a:rPr lang="en-GB" sz="2600" b="1" dirty="0" err="1">
              <a:solidFill>
                <a:schemeClr val="bg1"/>
              </a:solidFill>
            </a:rPr>
            <a:t>Teoría</a:t>
          </a:r>
          <a:endParaRPr lang="en-GB" sz="2600" b="1" dirty="0">
            <a:solidFill>
              <a:schemeClr val="bg1"/>
            </a:solidFill>
          </a:endParaRPr>
        </a:p>
        <a:p>
          <a:r>
            <a:rPr lang="en-GB" sz="1600" b="0" i="1" dirty="0" err="1">
              <a:solidFill>
                <a:schemeClr val="bg1"/>
              </a:solidFill>
            </a:rPr>
            <a:t>Transformación</a:t>
          </a:r>
          <a:r>
            <a:rPr lang="en-GB" sz="1600" b="0" i="1" dirty="0">
              <a:solidFill>
                <a:schemeClr val="bg1"/>
              </a:solidFill>
            </a:rPr>
            <a:t> y </a:t>
          </a:r>
          <a:r>
            <a:rPr lang="en-GB" sz="1600" b="0" i="1" dirty="0" err="1">
              <a:solidFill>
                <a:schemeClr val="bg1"/>
              </a:solidFill>
            </a:rPr>
            <a:t>cambio</a:t>
          </a:r>
          <a:r>
            <a:rPr lang="en-GB" sz="1600" b="0" i="1" dirty="0">
              <a:solidFill>
                <a:schemeClr val="bg1"/>
              </a:solidFill>
            </a:rPr>
            <a:t> a </a:t>
          </a:r>
          <a:r>
            <a:rPr lang="en-GB" sz="1600" b="0" i="1" dirty="0" err="1">
              <a:solidFill>
                <a:schemeClr val="bg1"/>
              </a:solidFill>
            </a:rPr>
            <a:t>nivel</a:t>
          </a:r>
          <a:r>
            <a:rPr lang="en-GB" sz="1600" b="0" i="1" dirty="0">
              <a:solidFill>
                <a:schemeClr val="bg1"/>
              </a:solidFill>
            </a:rPr>
            <a:t> de </a:t>
          </a:r>
          <a:r>
            <a:rPr lang="en-GB" sz="1600" b="0" i="1" dirty="0" err="1">
              <a:solidFill>
                <a:schemeClr val="bg1"/>
              </a:solidFill>
            </a:rPr>
            <a:t>sistemas</a:t>
          </a:r>
          <a:endParaRPr lang="en-GB" sz="1600" b="0" i="1" dirty="0">
            <a:solidFill>
              <a:schemeClr val="bg1"/>
            </a:solidFill>
          </a:endParaRP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dirty="0"/>
        </a:p>
      </dgm:t>
    </dgm:pt>
    <dgm:pt modelId="{12304B8E-39AE-42E6-9CA0-4332400EDE94}">
      <dgm:prSet custT="1"/>
      <dgm:spPr/>
      <dgm:t>
        <a:bodyPr/>
        <a:lstStyle/>
        <a:p>
          <a:r>
            <a:rPr lang="en-GB" sz="2400" b="1" dirty="0">
              <a:solidFill>
                <a:schemeClr val="bg1"/>
              </a:solidFill>
            </a:rPr>
            <a:t>Marco Conceptual de SCALA </a:t>
          </a:r>
          <a:br>
            <a:rPr lang="en-GB" sz="2400" b="1" dirty="0">
              <a:solidFill>
                <a:schemeClr val="bg1"/>
              </a:solidFill>
            </a:rPr>
          </a:br>
          <a:r>
            <a:rPr lang="en-GB" sz="1600" b="0" dirty="0" err="1">
              <a:solidFill>
                <a:schemeClr val="bg1"/>
              </a:solidFill>
            </a:rPr>
            <a:t>Evaluaciones</a:t>
          </a:r>
          <a:r>
            <a:rPr lang="en-GB" sz="1600" b="0" dirty="0">
              <a:solidFill>
                <a:schemeClr val="bg1"/>
              </a:solidFill>
            </a:rPr>
            <a:t> a </a:t>
          </a:r>
          <a:r>
            <a:rPr lang="en-GB" sz="1600" b="0" dirty="0" err="1">
              <a:solidFill>
                <a:schemeClr val="bg1"/>
              </a:solidFill>
            </a:rPr>
            <a:t>nivel</a:t>
          </a:r>
          <a:r>
            <a:rPr lang="en-GB" sz="1600" b="0" dirty="0">
              <a:solidFill>
                <a:schemeClr val="bg1"/>
              </a:solidFill>
            </a:rPr>
            <a:t> de </a:t>
          </a:r>
          <a:r>
            <a:rPr lang="en-GB" sz="1600" b="0" dirty="0" err="1">
              <a:solidFill>
                <a:schemeClr val="bg1"/>
              </a:solidFill>
            </a:rPr>
            <a:t>sistemas</a:t>
          </a:r>
          <a:endParaRPr lang="en-GB" sz="1600" b="0" dirty="0">
            <a:solidFill>
              <a:schemeClr val="bg1"/>
            </a:solidFill>
          </a:endParaRP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dirty="0"/>
        </a:p>
      </dgm:t>
    </dgm:pt>
    <dgm:pt modelId="{E51E1363-2DD8-2D48-876F-EC38D926A76E}">
      <dgm:prSet custT="1"/>
      <dgm:spPr/>
      <dgm:t>
        <a:bodyPr/>
        <a:lstStyle/>
        <a:p>
          <a:r>
            <a:rPr lang="en-GB" sz="2800" b="1" dirty="0" err="1">
              <a:solidFill>
                <a:schemeClr val="bg1"/>
              </a:solidFill>
            </a:rPr>
            <a:t>Enfoques</a:t>
          </a:r>
          <a:r>
            <a:rPr lang="en-GB" sz="2800" b="1" dirty="0">
              <a:solidFill>
                <a:schemeClr val="bg1"/>
              </a:solidFill>
            </a:rPr>
            <a:t> de </a:t>
          </a:r>
          <a:r>
            <a:rPr lang="en-GB" sz="2800" b="1" dirty="0" err="1">
              <a:solidFill>
                <a:schemeClr val="bg1"/>
              </a:solidFill>
            </a:rPr>
            <a:t>países</a:t>
          </a:r>
          <a:r>
            <a:rPr lang="en-GB" sz="2800" b="1" dirty="0">
              <a:solidFill>
                <a:schemeClr val="bg1"/>
              </a:solidFill>
            </a:rPr>
            <a:t> de SCALA </a:t>
          </a:r>
          <a:r>
            <a:rPr lang="en-GB" sz="1600" b="0" i="1" dirty="0" err="1">
              <a:solidFill>
                <a:schemeClr val="bg1"/>
              </a:solidFill>
            </a:rPr>
            <a:t>Evaluaciones</a:t>
          </a:r>
          <a:r>
            <a:rPr lang="en-GB" sz="1600" b="0" i="1" dirty="0">
              <a:solidFill>
                <a:schemeClr val="bg1"/>
              </a:solidFill>
            </a:rPr>
            <a:t> a </a:t>
          </a:r>
          <a:r>
            <a:rPr lang="en-GB" sz="1600" b="0" i="1" dirty="0" err="1">
              <a:solidFill>
                <a:schemeClr val="bg1"/>
              </a:solidFill>
            </a:rPr>
            <a:t>nivel</a:t>
          </a:r>
          <a:r>
            <a:rPr lang="en-GB" sz="1600" b="0" i="1" dirty="0">
              <a:solidFill>
                <a:schemeClr val="bg1"/>
              </a:solidFill>
            </a:rPr>
            <a:t> de </a:t>
          </a:r>
          <a:r>
            <a:rPr lang="en-GB" sz="1600" b="0" i="1" dirty="0" err="1">
              <a:solidFill>
                <a:schemeClr val="bg1"/>
              </a:solidFill>
            </a:rPr>
            <a:t>sistemas</a:t>
          </a:r>
          <a:r>
            <a:rPr lang="en-GB" sz="1600" b="0" i="1" dirty="0">
              <a:solidFill>
                <a:schemeClr val="bg1"/>
              </a:solidFill>
            </a:rPr>
            <a:t> </a:t>
          </a:r>
          <a:r>
            <a:rPr lang="en-GB" sz="1600" b="0" i="1" dirty="0" err="1">
              <a:solidFill>
                <a:schemeClr val="bg1"/>
              </a:solidFill>
            </a:rPr>
            <a:t>aplicadas</a:t>
          </a:r>
          <a:r>
            <a:rPr lang="en-GB" sz="1600" b="0" i="1" dirty="0">
              <a:solidFill>
                <a:schemeClr val="bg1"/>
              </a:solidFill>
            </a:rPr>
            <a:t> </a:t>
          </a:r>
          <a:r>
            <a:rPr lang="en-GB" sz="1600" b="0" i="1" dirty="0" err="1">
              <a:solidFill>
                <a:schemeClr val="bg1"/>
              </a:solidFill>
            </a:rPr>
            <a:t>sobre</a:t>
          </a:r>
          <a:r>
            <a:rPr lang="en-GB" sz="1600" b="0" i="1" dirty="0">
              <a:solidFill>
                <a:schemeClr val="bg1"/>
              </a:solidFill>
            </a:rPr>
            <a:t> </a:t>
          </a:r>
          <a:r>
            <a:rPr lang="en-GB" sz="1600" b="0" i="1" dirty="0" err="1">
              <a:solidFill>
                <a:schemeClr val="bg1"/>
              </a:solidFill>
            </a:rPr>
            <a:t>el</a:t>
          </a:r>
          <a:r>
            <a:rPr lang="en-GB" sz="1600" b="0" i="1" dirty="0">
              <a:solidFill>
                <a:schemeClr val="bg1"/>
              </a:solidFill>
            </a:rPr>
            <a:t> </a:t>
          </a:r>
          <a:r>
            <a:rPr lang="en-GB" sz="1600" b="0" i="1" dirty="0" err="1">
              <a:solidFill>
                <a:schemeClr val="bg1"/>
              </a:solidFill>
            </a:rPr>
            <a:t>terreno</a:t>
          </a:r>
          <a:endParaRPr lang="en-GB" sz="1600" b="0" i="1" dirty="0">
            <a:solidFill>
              <a:schemeClr val="bg1"/>
            </a:solidFill>
          </a:endParaRPr>
        </a:p>
      </dgm:t>
    </dgm:pt>
    <dgm:pt modelId="{A6D9FADA-D6D3-964D-A191-E59AD41833D7}" type="parTrans" cxnId="{1E45F734-A1C3-5A4E-8245-684E19EBF52C}">
      <dgm:prSet/>
      <dgm:spPr/>
      <dgm:t>
        <a:bodyPr/>
        <a:lstStyle/>
        <a:p>
          <a:endParaRPr lang="en-US"/>
        </a:p>
      </dgm:t>
    </dgm:pt>
    <dgm:pt modelId="{51C5586B-26CE-7143-915B-B58B943CDF27}" type="sibTrans" cxnId="{1E45F734-A1C3-5A4E-8245-684E19EBF52C}">
      <dgm:prSet/>
      <dgm:spPr/>
      <dgm:t>
        <a:bodyPr/>
        <a:lstStyle/>
        <a:p>
          <a:endParaRPr lang="en-US"/>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4" custScaleX="65757" custScaleY="58083">
        <dgm:presLayoutVars>
          <dgm:bulletEnabled val="1"/>
        </dgm:presLayoutVars>
      </dgm:prSet>
      <dgm:spPr/>
    </dgm:pt>
    <dgm:pt modelId="{03D7967E-6D20-5C4A-AF69-78DF3F111F03}" type="pres">
      <dgm:prSet presAssocID="{819BF3BA-49B3-DD40-B13D-3A117D9BD7D4}" presName="sibTrans" presStyleLbl="sibTrans1D1" presStyleIdx="0" presStyleCnt="3"/>
      <dgm:spPr/>
    </dgm:pt>
    <dgm:pt modelId="{35A63F02-DF10-ED48-9363-CFA9A40E7C03}" type="pres">
      <dgm:prSet presAssocID="{819BF3BA-49B3-DD40-B13D-3A117D9BD7D4}" presName="connectorText" presStyleLbl="sibTrans1D1" presStyleIdx="0" presStyleCnt="3"/>
      <dgm:spPr/>
    </dgm:pt>
    <dgm:pt modelId="{D0ED2F28-80F9-5745-A31C-7405AC4AB9B6}" type="pres">
      <dgm:prSet presAssocID="{5DD60AF2-3DA0-DE46-AC11-37FD78DC372D}" presName="node" presStyleLbl="node1" presStyleIdx="1" presStyleCnt="4" custScaleX="69360" custScaleY="54047">
        <dgm:presLayoutVars>
          <dgm:bulletEnabled val="1"/>
        </dgm:presLayoutVars>
      </dgm:prSet>
      <dgm:spPr/>
    </dgm:pt>
    <dgm:pt modelId="{27450650-E22D-C649-AFEF-D8BC95F917BA}" type="pres">
      <dgm:prSet presAssocID="{7C048C42-6D4E-5C41-8E33-451921BCF723}" presName="sibTrans" presStyleLbl="sibTrans1D1" presStyleIdx="1" presStyleCnt="3"/>
      <dgm:spPr/>
    </dgm:pt>
    <dgm:pt modelId="{8463AA8A-8A64-F046-B4B5-F69740728595}" type="pres">
      <dgm:prSet presAssocID="{7C048C42-6D4E-5C41-8E33-451921BCF723}" presName="connectorText" presStyleLbl="sibTrans1D1" presStyleIdx="1" presStyleCnt="3"/>
      <dgm:spPr/>
    </dgm:pt>
    <dgm:pt modelId="{94654FF3-6688-4276-A0D1-B77DEE3B00A3}" type="pres">
      <dgm:prSet presAssocID="{12304B8E-39AE-42E6-9CA0-4332400EDE94}" presName="node" presStyleLbl="node1" presStyleIdx="2" presStyleCnt="4" custScaleX="68403" custScaleY="56592">
        <dgm:presLayoutVars>
          <dgm:bulletEnabled val="1"/>
        </dgm:presLayoutVars>
      </dgm:prSet>
      <dgm:spPr/>
    </dgm:pt>
    <dgm:pt modelId="{87DD89E2-E03F-4C58-BA97-89362A30E030}" type="pres">
      <dgm:prSet presAssocID="{CE5C1FF2-8647-4605-951A-5D540A211982}" presName="sibTrans" presStyleLbl="sibTrans1D1" presStyleIdx="2" presStyleCnt="3"/>
      <dgm:spPr/>
    </dgm:pt>
    <dgm:pt modelId="{88D31437-6D40-4F93-ACD6-88C7C1F76DB6}" type="pres">
      <dgm:prSet presAssocID="{CE5C1FF2-8647-4605-951A-5D540A211982}" presName="connectorText" presStyleLbl="sibTrans1D1" presStyleIdx="2" presStyleCnt="3"/>
      <dgm:spPr/>
    </dgm:pt>
    <dgm:pt modelId="{56D50989-9CA4-434A-8E94-B19C3F855E69}" type="pres">
      <dgm:prSet presAssocID="{E51E1363-2DD8-2D48-876F-EC38D926A76E}" presName="node" presStyleLbl="node1" presStyleIdx="3" presStyleCnt="4" custScaleX="73760" custScaleY="89824">
        <dgm:presLayoutVars>
          <dgm:bulletEnabled val="1"/>
        </dgm:presLayoutVars>
      </dgm:prSet>
      <dgm:spPr/>
    </dgm:pt>
  </dgm:ptLst>
  <dgm:cxnLst>
    <dgm:cxn modelId="{85F8030C-3A62-AF4E-AC7E-22EA6E2E69DF}" type="presOf" srcId="{819BF3BA-49B3-DD40-B13D-3A117D9BD7D4}" destId="{03D7967E-6D20-5C4A-AF69-78DF3F111F03}" srcOrd="0" destOrd="0" presId="urn:microsoft.com/office/officeart/2005/8/layout/bProcess3"/>
    <dgm:cxn modelId="{1B629317-732C-5F48-9177-FC7165B4BABC}" type="presOf" srcId="{5DD60AF2-3DA0-DE46-AC11-37FD78DC372D}" destId="{D0ED2F28-80F9-5745-A31C-7405AC4AB9B6}"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1E45F734-A1C3-5A4E-8245-684E19EBF52C}" srcId="{47F00A75-AD3B-5441-B881-811D900AAB80}" destId="{E51E1363-2DD8-2D48-876F-EC38D926A76E}" srcOrd="3" destOrd="0" parTransId="{A6D9FADA-D6D3-964D-A191-E59AD41833D7}" sibTransId="{51C5586B-26CE-7143-915B-B58B943CDF27}"/>
    <dgm:cxn modelId="{1FC67141-B9B7-5C40-9BA2-F1E4DCC7CBFE}" type="presOf" srcId="{7C048C42-6D4E-5C41-8E33-451921BCF723}" destId="{27450650-E22D-C649-AFEF-D8BC95F917BA}"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23E11EE3-7573-4748-8556-8F14EAF52FB2}" type="presOf" srcId="{7C048C42-6D4E-5C41-8E33-451921BCF723}" destId="{8463AA8A-8A64-F046-B4B5-F69740728595}" srcOrd="1" destOrd="0" presId="urn:microsoft.com/office/officeart/2005/8/layout/bProcess3"/>
    <dgm:cxn modelId="{DFA878EB-D85F-474D-9E83-4CBFF9CAE762}" type="presOf" srcId="{12304B8E-39AE-42E6-9CA0-4332400EDE94}" destId="{94654FF3-6688-4276-A0D1-B77DEE3B00A3}" srcOrd="0" destOrd="0" presId="urn:microsoft.com/office/officeart/2005/8/layout/bProcess3"/>
    <dgm:cxn modelId="{D4AD41F5-0118-B344-9CD0-FE42513F6B2C}" type="presOf" srcId="{E51E1363-2DD8-2D48-876F-EC38D926A76E}" destId="{56D50989-9CA4-434A-8E94-B19C3F855E69}" srcOrd="0" destOrd="0" presId="urn:microsoft.com/office/officeart/2005/8/layout/bProcess3"/>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DFB4DB6A-69F7-BB42-9D3F-1E4C01CF5747}" type="presParOf" srcId="{E00032E4-0029-FF49-825A-BABB3BA92178}" destId="{56D50989-9CA4-434A-8E94-B19C3F855E6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0_3" csCatId="mainScheme" phldr="1"/>
      <dgm:spPr/>
      <dgm:t>
        <a:bodyPr/>
        <a:lstStyle/>
        <a:p>
          <a:endParaRPr lang="it-IT"/>
        </a:p>
      </dgm:t>
    </dgm:pt>
    <dgm:pt modelId="{FF820AF6-E07F-094C-B6E4-9427CB345708}" type="pres">
      <dgm:prSet presAssocID="{1D207338-2D37-0744-9291-EDB52A9AD12C}" presName="Name0" presStyleCnt="0">
        <dgm:presLayoutVars>
          <dgm:dir/>
          <dgm:resizeHandles val="exact"/>
        </dgm:presLayoutVars>
      </dgm:prSet>
      <dgm:spPr/>
    </dgm:pt>
  </dgm:ptLst>
  <dgm:cxnLst>
    <dgm:cxn modelId="{3BB776CA-3FCC-AC4B-BC7F-6CCED2A30117}" type="presOf" srcId="{1D207338-2D37-0744-9291-EDB52A9AD12C}" destId="{FF820AF6-E07F-094C-B6E4-9427CB345708}" srcOrd="0" destOrd="0" presId="urn:microsoft.com/office/officeart/2005/8/layout/b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0095CE">
            <a:alpha val="90000"/>
          </a:srgbClr>
        </a:solidFill>
        <a:ln>
          <a:noFill/>
        </a:ln>
      </dgm:spPr>
      <dgm:t>
        <a:bodyPr/>
        <a:lstStyle/>
        <a:p>
          <a:r>
            <a:rPr lang="en-US" sz="1600" dirty="0">
              <a:solidFill>
                <a:schemeClr val="bg1"/>
              </a:solidFill>
            </a:rPr>
            <a:t>Los </a:t>
          </a:r>
          <a:r>
            <a:rPr lang="en-US" sz="1600" dirty="0" err="1">
              <a:solidFill>
                <a:schemeClr val="bg1"/>
              </a:solidFill>
            </a:rPr>
            <a:t>enfoques</a:t>
          </a:r>
          <a:r>
            <a:rPr lang="en-US" sz="1600" dirty="0">
              <a:solidFill>
                <a:schemeClr val="bg1"/>
              </a:solidFill>
            </a:rPr>
            <a:t> </a:t>
          </a:r>
          <a:r>
            <a:rPr lang="en-US" sz="1600" dirty="0" err="1">
              <a:solidFill>
                <a:schemeClr val="bg1"/>
              </a:solidFill>
            </a:rPr>
            <a:t>basados</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ecosistemas</a:t>
          </a:r>
          <a:r>
            <a:rPr lang="en-US" sz="1600" dirty="0">
              <a:solidFill>
                <a:schemeClr val="bg1"/>
              </a:solidFill>
            </a:rPr>
            <a:t>, la </a:t>
          </a:r>
          <a:r>
            <a:rPr lang="en-US" sz="1600" dirty="0" err="1">
              <a:solidFill>
                <a:schemeClr val="bg1"/>
              </a:solidFill>
            </a:rPr>
            <a:t>agroecología</a:t>
          </a:r>
          <a:r>
            <a:rPr lang="en-US" sz="1600" dirty="0">
              <a:solidFill>
                <a:schemeClr val="bg1"/>
              </a:solidFill>
            </a:rPr>
            <a:t> y </a:t>
          </a:r>
          <a:r>
            <a:rPr lang="en-US" sz="1600" dirty="0" err="1">
              <a:solidFill>
                <a:schemeClr val="bg1"/>
              </a:solidFill>
            </a:rPr>
            <a:t>otras</a:t>
          </a:r>
          <a:r>
            <a:rPr lang="en-US" sz="1600" dirty="0">
              <a:solidFill>
                <a:schemeClr val="bg1"/>
              </a:solidFill>
            </a:rPr>
            <a:t> </a:t>
          </a:r>
          <a:r>
            <a:rPr lang="en-US" sz="1600" b="1" dirty="0" err="1">
              <a:solidFill>
                <a:schemeClr val="bg1"/>
              </a:solidFill>
            </a:rPr>
            <a:t>soluciones</a:t>
          </a:r>
          <a:r>
            <a:rPr lang="en-US" sz="1600" b="1" dirty="0">
              <a:solidFill>
                <a:schemeClr val="bg1"/>
              </a:solidFill>
            </a:rPr>
            <a:t> </a:t>
          </a:r>
          <a:r>
            <a:rPr lang="en-US" sz="1600" b="1" dirty="0" err="1">
              <a:solidFill>
                <a:schemeClr val="bg1"/>
              </a:solidFill>
            </a:rPr>
            <a:t>basadas</a:t>
          </a:r>
          <a:r>
            <a:rPr lang="en-US" sz="1600" b="1" dirty="0">
              <a:solidFill>
                <a:schemeClr val="bg1"/>
              </a:solidFill>
            </a:rPr>
            <a:t> </a:t>
          </a:r>
          <a:r>
            <a:rPr lang="en-US" sz="1600" b="1" dirty="0" err="1">
              <a:solidFill>
                <a:schemeClr val="bg1"/>
              </a:solidFill>
            </a:rPr>
            <a:t>en</a:t>
          </a:r>
          <a:r>
            <a:rPr lang="en-US" sz="1600" b="1" dirty="0">
              <a:solidFill>
                <a:schemeClr val="bg1"/>
              </a:solidFill>
            </a:rPr>
            <a:t> la </a:t>
          </a:r>
          <a:r>
            <a:rPr lang="en-US" sz="1600" b="1" dirty="0" err="1">
              <a:solidFill>
                <a:schemeClr val="bg1"/>
              </a:solidFill>
            </a:rPr>
            <a:t>naturaleza</a:t>
          </a:r>
          <a:r>
            <a:rPr lang="en-US" sz="1600" b="1" dirty="0">
              <a:solidFill>
                <a:schemeClr val="bg1"/>
              </a:solidFill>
            </a:rPr>
            <a:t> </a:t>
          </a:r>
          <a:r>
            <a:rPr lang="en-US" sz="1600" b="1" dirty="0" err="1">
              <a:solidFill>
                <a:schemeClr val="bg1"/>
              </a:solidFill>
            </a:rPr>
            <a:t>en</a:t>
          </a:r>
          <a:r>
            <a:rPr lang="en-US" sz="1600" b="1" dirty="0">
              <a:solidFill>
                <a:schemeClr val="bg1"/>
              </a:solidFill>
            </a:rPr>
            <a:t> la </a:t>
          </a:r>
          <a:r>
            <a:rPr lang="en-US" sz="1600" b="1" dirty="0" err="1">
              <a:solidFill>
                <a:schemeClr val="bg1"/>
              </a:solidFill>
            </a:rPr>
            <a:t>agricultura</a:t>
          </a:r>
          <a:r>
            <a:rPr lang="en-US" sz="1600" b="1" dirty="0">
              <a:solidFill>
                <a:schemeClr val="bg1"/>
              </a:solidFill>
            </a:rPr>
            <a:t> y la </a:t>
          </a:r>
          <a:r>
            <a:rPr lang="en-US" sz="1600" b="1" dirty="0" err="1">
              <a:solidFill>
                <a:schemeClr val="bg1"/>
              </a:solidFill>
            </a:rPr>
            <a:t>pesca</a:t>
          </a:r>
          <a:r>
            <a:rPr lang="en-US" sz="1600" b="1" dirty="0">
              <a:solidFill>
                <a:schemeClr val="bg1"/>
              </a:solidFill>
            </a:rPr>
            <a:t>, </a:t>
          </a:r>
          <a:r>
            <a:rPr lang="en-US" sz="1600" dirty="0" err="1">
              <a:solidFill>
                <a:schemeClr val="bg1"/>
              </a:solidFill>
            </a:rPr>
            <a:t>tienen</a:t>
          </a:r>
          <a:r>
            <a:rPr lang="en-US" sz="1600" dirty="0">
              <a:solidFill>
                <a:schemeClr val="bg1"/>
              </a:solidFill>
            </a:rPr>
            <a:t> </a:t>
          </a:r>
          <a:r>
            <a:rPr lang="en-US" sz="1600" dirty="0" err="1">
              <a:solidFill>
                <a:schemeClr val="bg1"/>
              </a:solidFill>
            </a:rPr>
            <a:t>el</a:t>
          </a:r>
          <a:r>
            <a:rPr lang="en-US" sz="1600" dirty="0">
              <a:solidFill>
                <a:schemeClr val="bg1"/>
              </a:solidFill>
            </a:rPr>
            <a:t> </a:t>
          </a:r>
          <a:r>
            <a:rPr lang="en-US" sz="1600" dirty="0" err="1">
              <a:solidFill>
                <a:schemeClr val="bg1"/>
              </a:solidFill>
            </a:rPr>
            <a:t>potencial</a:t>
          </a:r>
          <a:r>
            <a:rPr lang="en-US" sz="1600" dirty="0">
              <a:solidFill>
                <a:schemeClr val="bg1"/>
              </a:solidFill>
            </a:rPr>
            <a:t> de </a:t>
          </a:r>
          <a:r>
            <a:rPr lang="en-US" sz="1600" dirty="0" err="1">
              <a:solidFill>
                <a:schemeClr val="bg1"/>
              </a:solidFill>
            </a:rPr>
            <a:t>fortalecer</a:t>
          </a:r>
          <a:r>
            <a:rPr lang="en-US" sz="1600" dirty="0">
              <a:solidFill>
                <a:schemeClr val="bg1"/>
              </a:solidFill>
            </a:rPr>
            <a:t> la </a:t>
          </a:r>
          <a:r>
            <a:rPr lang="en-US" sz="1600" dirty="0" err="1">
              <a:solidFill>
                <a:schemeClr val="bg1"/>
              </a:solidFill>
            </a:rPr>
            <a:t>resiliencia</a:t>
          </a:r>
          <a:r>
            <a:rPr lang="en-US" sz="1600" dirty="0">
              <a:solidFill>
                <a:schemeClr val="bg1"/>
              </a:solidFill>
            </a:rPr>
            <a:t> al </a:t>
          </a:r>
          <a:r>
            <a:rPr lang="en-US" sz="1600" dirty="0" err="1">
              <a:solidFill>
                <a:schemeClr val="bg1"/>
              </a:solidFill>
            </a:rPr>
            <a:t>cambio</a:t>
          </a:r>
          <a:r>
            <a:rPr lang="en-US" sz="1600" dirty="0">
              <a:solidFill>
                <a:schemeClr val="bg1"/>
              </a:solidFill>
            </a:rPr>
            <a:t> </a:t>
          </a:r>
          <a:r>
            <a:rPr lang="en-US" sz="1600" dirty="0" err="1">
              <a:solidFill>
                <a:schemeClr val="bg1"/>
              </a:solidFill>
            </a:rPr>
            <a:t>climático</a:t>
          </a:r>
          <a:r>
            <a:rPr lang="en-US" sz="1600" dirty="0">
              <a:solidFill>
                <a:schemeClr val="bg1"/>
              </a:solidFill>
            </a:rPr>
            <a:t> con multiples </a:t>
          </a:r>
          <a:r>
            <a:rPr lang="en-US" sz="1600" dirty="0" err="1">
              <a:solidFill>
                <a:schemeClr val="bg1"/>
              </a:solidFill>
            </a:rPr>
            <a:t>beneficios</a:t>
          </a:r>
          <a:r>
            <a:rPr lang="en-US" sz="1600" dirty="0">
              <a:solidFill>
                <a:schemeClr val="bg1"/>
              </a:solidFill>
            </a:rPr>
            <a:t> </a:t>
          </a:r>
          <a:r>
            <a:rPr lang="en-US" sz="1600" dirty="0" err="1">
              <a:solidFill>
                <a:schemeClr val="bg1"/>
              </a:solidFill>
            </a:rPr>
            <a:t>colaterales</a:t>
          </a:r>
          <a:r>
            <a:rPr lang="en-US" sz="1600" dirty="0">
              <a:solidFill>
                <a:schemeClr val="bg1"/>
              </a:solidFill>
            </a:rPr>
            <a:t>, </a:t>
          </a:r>
          <a:r>
            <a:rPr lang="en-US" sz="1600" dirty="0" err="1">
              <a:solidFill>
                <a:schemeClr val="bg1"/>
              </a:solidFill>
            </a:rPr>
            <a:t>incluidos</a:t>
          </a:r>
          <a:r>
            <a:rPr lang="en-US" sz="1600" dirty="0">
              <a:solidFill>
                <a:schemeClr val="bg1"/>
              </a:solidFill>
            </a:rPr>
            <a:t> </a:t>
          </a:r>
          <a:r>
            <a:rPr lang="en-US" sz="1600" dirty="0" err="1">
              <a:solidFill>
                <a:schemeClr val="bg1"/>
              </a:solidFill>
            </a:rPr>
            <a:t>los</a:t>
          </a:r>
          <a:r>
            <a:rPr lang="en-US" sz="1600" dirty="0">
              <a:solidFill>
                <a:schemeClr val="bg1"/>
              </a:solidFill>
            </a:rPr>
            <a:t> </a:t>
          </a:r>
          <a:r>
            <a:rPr lang="en-US" sz="1600" b="1" dirty="0" err="1">
              <a:solidFill>
                <a:schemeClr val="bg1"/>
              </a:solidFill>
            </a:rPr>
            <a:t>cobeneficios</a:t>
          </a:r>
          <a:r>
            <a:rPr lang="en-US" sz="1600" b="1" dirty="0">
              <a:solidFill>
                <a:schemeClr val="bg1"/>
              </a:solidFill>
            </a:rPr>
            <a:t> de </a:t>
          </a:r>
          <a:r>
            <a:rPr lang="en-US" sz="1600" b="1" dirty="0" err="1">
              <a:solidFill>
                <a:schemeClr val="bg1"/>
              </a:solidFill>
            </a:rPr>
            <a:t>mitigación</a:t>
          </a:r>
          <a:endParaRPr lang="it-IT" sz="1600" b="1"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pt>
    <dgm:pt modelId="{CAF0E3C3-2784-5041-8CC4-91107402167F}" type="pres">
      <dgm:prSet presAssocID="{B5BC7DCE-1C49-3042-AFBE-C48A31578E57}" presName="node" presStyleLbl="node1" presStyleIdx="0" presStyleCnt="1" custScaleX="111183" custScaleY="168110" custLinFactNeighborX="13547" custLinFactNeighborY="-84545">
        <dgm:presLayoutVars>
          <dgm:bulletEnabled val="1"/>
        </dgm:presLayoutVars>
      </dgm:prSet>
      <dgm:spPr/>
    </dgm:pt>
  </dgm:ptLst>
  <dgm:cxnLst>
    <dgm:cxn modelId="{FDE8CE25-2995-EF41-9890-A0500E84012F}" type="presOf" srcId="{B5BC7DCE-1C49-3042-AFBE-C48A31578E57}" destId="{CAF0E3C3-2784-5041-8CC4-91107402167F}" srcOrd="0" destOrd="0" presId="urn:microsoft.com/office/officeart/2005/8/layout/bProcess3"/>
    <dgm:cxn modelId="{3BB776CA-3FCC-AC4B-BC7F-6CCED2A30117}" type="presOf" srcId="{1D207338-2D37-0744-9291-EDB52A9AD12C}" destId="{FF820AF6-E07F-094C-B6E4-9427CB345708}"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F18D70">
            <a:alpha val="90000"/>
          </a:srgbClr>
        </a:solidFill>
        <a:ln>
          <a:noFill/>
        </a:ln>
      </dgm:spPr>
      <dgm:t>
        <a:bodyPr/>
        <a:lstStyle/>
        <a:p>
          <a:r>
            <a:rPr lang="en-US" sz="1600" dirty="0">
              <a:solidFill>
                <a:schemeClr val="bg1"/>
              </a:solidFill>
            </a:rPr>
            <a:t>El </a:t>
          </a:r>
          <a:r>
            <a:rPr lang="en-US" sz="1600" dirty="0" err="1">
              <a:solidFill>
                <a:schemeClr val="bg1"/>
              </a:solidFill>
            </a:rPr>
            <a:t>cambio</a:t>
          </a:r>
          <a:r>
            <a:rPr lang="en-US" sz="1600" dirty="0">
              <a:solidFill>
                <a:schemeClr val="bg1"/>
              </a:solidFill>
            </a:rPr>
            <a:t> </a:t>
          </a:r>
          <a:r>
            <a:rPr lang="en-US" sz="1600" dirty="0" err="1">
              <a:solidFill>
                <a:schemeClr val="bg1"/>
              </a:solidFill>
            </a:rPr>
            <a:t>cliático</a:t>
          </a:r>
          <a:r>
            <a:rPr lang="en-US" sz="1600" dirty="0">
              <a:solidFill>
                <a:schemeClr val="bg1"/>
              </a:solidFill>
            </a:rPr>
            <a:t> </a:t>
          </a:r>
          <a:r>
            <a:rPr lang="en-US" sz="1600" dirty="0" err="1">
              <a:solidFill>
                <a:schemeClr val="bg1"/>
              </a:solidFill>
            </a:rPr>
            <a:t>agregará</a:t>
          </a:r>
          <a:r>
            <a:rPr lang="en-US" sz="1600" dirty="0">
              <a:solidFill>
                <a:schemeClr val="bg1"/>
              </a:solidFill>
            </a:rPr>
            <a:t> </a:t>
          </a:r>
          <a:r>
            <a:rPr lang="en-US" sz="1600" dirty="0" err="1">
              <a:solidFill>
                <a:schemeClr val="bg1"/>
              </a:solidFill>
            </a:rPr>
            <a:t>cada</a:t>
          </a:r>
          <a:r>
            <a:rPr lang="en-US" sz="1600" dirty="0">
              <a:solidFill>
                <a:schemeClr val="bg1"/>
              </a:solidFill>
            </a:rPr>
            <a:t> </a:t>
          </a:r>
          <a:r>
            <a:rPr lang="en-US" sz="1600" dirty="0" err="1">
              <a:solidFill>
                <a:schemeClr val="bg1"/>
              </a:solidFill>
            </a:rPr>
            <a:t>vez</a:t>
          </a:r>
          <a:r>
            <a:rPr lang="en-US" sz="1600" dirty="0">
              <a:solidFill>
                <a:schemeClr val="bg1"/>
              </a:solidFill>
            </a:rPr>
            <a:t> </a:t>
          </a:r>
          <a:r>
            <a:rPr lang="en-US" sz="1600" dirty="0" err="1">
              <a:solidFill>
                <a:schemeClr val="bg1"/>
              </a:solidFill>
            </a:rPr>
            <a:t>más</a:t>
          </a:r>
          <a:r>
            <a:rPr lang="en-US" sz="1600" dirty="0">
              <a:solidFill>
                <a:schemeClr val="bg1"/>
              </a:solidFill>
            </a:rPr>
            <a:t> </a:t>
          </a:r>
          <a:r>
            <a:rPr lang="en-US" sz="1600" dirty="0" err="1">
              <a:solidFill>
                <a:schemeClr val="bg1"/>
              </a:solidFill>
            </a:rPr>
            <a:t>presión</a:t>
          </a:r>
          <a:r>
            <a:rPr lang="en-US" sz="1600" dirty="0">
              <a:solidFill>
                <a:schemeClr val="bg1"/>
              </a:solidFill>
            </a:rPr>
            <a:t> y </a:t>
          </a:r>
          <a:r>
            <a:rPr lang="en-US" sz="1600" dirty="0" err="1">
              <a:solidFill>
                <a:schemeClr val="bg1"/>
              </a:solidFill>
            </a:rPr>
            <a:t>diferentes</a:t>
          </a:r>
          <a:r>
            <a:rPr lang="en-US" sz="1600" dirty="0">
              <a:solidFill>
                <a:schemeClr val="bg1"/>
              </a:solidFill>
            </a:rPr>
            <a:t> </a:t>
          </a:r>
          <a:r>
            <a:rPr lang="en-US" sz="1600" dirty="0" err="1">
              <a:solidFill>
                <a:schemeClr val="bg1"/>
              </a:solidFill>
            </a:rPr>
            <a:t>impactos</a:t>
          </a:r>
          <a:r>
            <a:rPr lang="en-US" sz="1600" dirty="0">
              <a:solidFill>
                <a:schemeClr val="bg1"/>
              </a:solidFill>
            </a:rPr>
            <a:t> </a:t>
          </a:r>
          <a:r>
            <a:rPr lang="en-US" sz="1600" dirty="0" err="1">
              <a:solidFill>
                <a:schemeClr val="bg1"/>
              </a:solidFill>
            </a:rPr>
            <a:t>regionales</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todos</a:t>
          </a:r>
          <a:r>
            <a:rPr lang="en-US" sz="1600" dirty="0">
              <a:solidFill>
                <a:schemeClr val="bg1"/>
              </a:solidFill>
            </a:rPr>
            <a:t> </a:t>
          </a:r>
          <a:r>
            <a:rPr lang="en-US" sz="1600" dirty="0" err="1">
              <a:solidFill>
                <a:schemeClr val="bg1"/>
              </a:solidFill>
            </a:rPr>
            <a:t>los</a:t>
          </a:r>
          <a:r>
            <a:rPr lang="en-US" sz="1600" dirty="0">
              <a:solidFill>
                <a:schemeClr val="bg1"/>
              </a:solidFill>
            </a:rPr>
            <a:t> </a:t>
          </a:r>
          <a:r>
            <a:rPr lang="en-US" sz="1600" b="1" dirty="0" err="1">
              <a:solidFill>
                <a:schemeClr val="bg1"/>
              </a:solidFill>
            </a:rPr>
            <a:t>componentes</a:t>
          </a:r>
          <a:r>
            <a:rPr lang="en-US" sz="1600" b="1" dirty="0">
              <a:solidFill>
                <a:schemeClr val="bg1"/>
              </a:solidFill>
            </a:rPr>
            <a:t> de </a:t>
          </a:r>
          <a:r>
            <a:rPr lang="en-US" sz="1600" b="1" dirty="0" err="1">
              <a:solidFill>
                <a:schemeClr val="bg1"/>
              </a:solidFill>
            </a:rPr>
            <a:t>los</a:t>
          </a:r>
          <a:r>
            <a:rPr lang="en-US" sz="1600" b="1" dirty="0">
              <a:solidFill>
                <a:schemeClr val="bg1"/>
              </a:solidFill>
            </a:rPr>
            <a:t> </a:t>
          </a:r>
          <a:r>
            <a:rPr lang="en-US" sz="1600" b="1" dirty="0" err="1">
              <a:solidFill>
                <a:schemeClr val="bg1"/>
              </a:solidFill>
            </a:rPr>
            <a:t>sistemas</a:t>
          </a:r>
          <a:r>
            <a:rPr lang="en-US" sz="1600" b="1" dirty="0">
              <a:solidFill>
                <a:schemeClr val="bg1"/>
              </a:solidFill>
            </a:rPr>
            <a:t> </a:t>
          </a:r>
          <a:r>
            <a:rPr lang="en-US" sz="1600" b="1" dirty="0" err="1">
              <a:solidFill>
                <a:schemeClr val="bg1"/>
              </a:solidFill>
            </a:rPr>
            <a:t>alimentarios</a:t>
          </a:r>
          <a:r>
            <a:rPr lang="en-US" sz="1600" dirty="0">
              <a:solidFill>
                <a:schemeClr val="bg1"/>
              </a:solidFill>
            </a:rPr>
            <a:t>, </a:t>
          </a:r>
          <a:r>
            <a:rPr lang="en-US" sz="1600" dirty="0" err="1">
              <a:solidFill>
                <a:schemeClr val="bg1"/>
              </a:solidFill>
            </a:rPr>
            <a:t>debilitando</a:t>
          </a:r>
          <a:r>
            <a:rPr lang="en-US" sz="1600" dirty="0">
              <a:solidFill>
                <a:schemeClr val="bg1"/>
              </a:solidFill>
            </a:rPr>
            <a:t> </a:t>
          </a:r>
          <a:r>
            <a:rPr lang="en-US" sz="1600" dirty="0" err="1">
              <a:solidFill>
                <a:schemeClr val="bg1"/>
              </a:solidFill>
            </a:rPr>
            <a:t>todas</a:t>
          </a:r>
          <a:r>
            <a:rPr lang="en-US" sz="1600" dirty="0">
              <a:solidFill>
                <a:schemeClr val="bg1"/>
              </a:solidFill>
            </a:rPr>
            <a:t> las </a:t>
          </a:r>
          <a:r>
            <a:rPr lang="en-US" sz="1600" dirty="0" err="1">
              <a:solidFill>
                <a:schemeClr val="bg1"/>
              </a:solidFill>
            </a:rPr>
            <a:t>dimensiones</a:t>
          </a:r>
          <a:r>
            <a:rPr lang="en-US" sz="1600" dirty="0">
              <a:solidFill>
                <a:schemeClr val="bg1"/>
              </a:solidFill>
            </a:rPr>
            <a:t> de la </a:t>
          </a:r>
          <a:r>
            <a:rPr lang="en-US" sz="1600" dirty="0" err="1">
              <a:solidFill>
                <a:schemeClr val="bg1"/>
              </a:solidFill>
            </a:rPr>
            <a:t>seguridad</a:t>
          </a:r>
          <a:r>
            <a:rPr lang="en-US" sz="1600" dirty="0">
              <a:solidFill>
                <a:schemeClr val="bg1"/>
              </a:solidFill>
            </a:rPr>
            <a:t> alimentaria </a:t>
          </a:r>
          <a:endParaRPr lang="it-IT" sz="1600"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pt>
    <dgm:pt modelId="{CAF0E3C3-2784-5041-8CC4-91107402167F}" type="pres">
      <dgm:prSet presAssocID="{B5BC7DCE-1C49-3042-AFBE-C48A31578E57}" presName="node" presStyleLbl="node1" presStyleIdx="0" presStyleCnt="1" custScaleX="100294" custScaleY="118834" custLinFactNeighborX="-378" custLinFactNeighborY="1870">
        <dgm:presLayoutVars>
          <dgm:bulletEnabled val="1"/>
        </dgm:presLayoutVars>
      </dgm:prSet>
      <dgm:spPr/>
    </dgm:pt>
  </dgm:ptLst>
  <dgm:cxnLst>
    <dgm:cxn modelId="{FDE8CE25-2995-EF41-9890-A0500E84012F}" type="presOf" srcId="{B5BC7DCE-1C49-3042-AFBE-C48A31578E57}" destId="{CAF0E3C3-2784-5041-8CC4-91107402167F}" srcOrd="0" destOrd="0" presId="urn:microsoft.com/office/officeart/2005/8/layout/bProcess3"/>
    <dgm:cxn modelId="{3BB776CA-3FCC-AC4B-BC7F-6CCED2A30117}" type="presOf" srcId="{1D207338-2D37-0744-9291-EDB52A9AD12C}" destId="{FF820AF6-E07F-094C-B6E4-9427CB345708}"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2C49D-54BA-EF45-A4BD-189E023F19AC}"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EF3DD63D-B9AC-244C-9C68-88948CAD4444}">
      <dgm:prSet custT="1"/>
      <dgm:spPr/>
      <dgm:t>
        <a:bodyPr/>
        <a:lstStyle/>
        <a:p>
          <a:r>
            <a:rPr lang="en-US" sz="1650" b="1" kern="1200" dirty="0" err="1"/>
            <a:t>Adaptación</a:t>
          </a:r>
          <a:r>
            <a:rPr lang="en-US" sz="1650" b="1" kern="1200" dirty="0"/>
            <a:t> Incremental</a:t>
          </a:r>
          <a:r>
            <a:rPr lang="en-US" sz="1650" kern="1200" dirty="0"/>
            <a:t>:</a:t>
          </a:r>
        </a:p>
        <a:p>
          <a:r>
            <a:rPr lang="en-US" sz="1650" kern="1200" dirty="0" err="1">
              <a:solidFill>
                <a:schemeClr val="accent6"/>
              </a:solidFill>
            </a:rPr>
            <a:t>Adaptación</a:t>
          </a:r>
          <a:r>
            <a:rPr lang="en-GB" sz="1650" kern="1200" dirty="0">
              <a:solidFill>
                <a:schemeClr val="accent6"/>
              </a:solidFill>
            </a:rPr>
            <a:t> que </a:t>
          </a:r>
          <a:r>
            <a:rPr lang="en-GB" sz="1550" kern="1200" dirty="0" err="1">
              <a:solidFill>
                <a:srgbClr val="F18D70"/>
              </a:solidFill>
              <a:latin typeface="Arial" panose="020B0604020202020204"/>
              <a:ea typeface="+mn-ea"/>
              <a:cs typeface="+mn-cs"/>
            </a:rPr>
            <a:t>mantiene</a:t>
          </a:r>
          <a:r>
            <a:rPr lang="en-GB" sz="1550" kern="1200" dirty="0">
              <a:solidFill>
                <a:srgbClr val="F18D70"/>
              </a:solidFill>
              <a:latin typeface="Arial" panose="020B0604020202020204"/>
              <a:ea typeface="+mn-ea"/>
              <a:cs typeface="+mn-cs"/>
            </a:rPr>
            <a:t> la </a:t>
          </a:r>
          <a:r>
            <a:rPr lang="en-GB" sz="1550" kern="1200" dirty="0" err="1">
              <a:solidFill>
                <a:srgbClr val="F18D70"/>
              </a:solidFill>
              <a:latin typeface="Arial" panose="020B0604020202020204"/>
              <a:ea typeface="+mn-ea"/>
              <a:cs typeface="+mn-cs"/>
            </a:rPr>
            <a:t>esencia</a:t>
          </a:r>
          <a:r>
            <a:rPr lang="en-GB" sz="1650" kern="1200" dirty="0">
              <a:solidFill>
                <a:srgbClr val="FF0000"/>
              </a:solidFill>
            </a:rPr>
            <a:t> </a:t>
          </a:r>
          <a:r>
            <a:rPr lang="en-GB" sz="1650" kern="1200" dirty="0">
              <a:solidFill>
                <a:schemeClr val="accent6"/>
              </a:solidFill>
            </a:rPr>
            <a:t>e </a:t>
          </a:r>
          <a:r>
            <a:rPr lang="en-GB" sz="1650" kern="1200" dirty="0" err="1">
              <a:solidFill>
                <a:schemeClr val="accent6"/>
              </a:solidFill>
            </a:rPr>
            <a:t>integridad</a:t>
          </a:r>
          <a:r>
            <a:rPr lang="en-GB" sz="1650" kern="1200" dirty="0">
              <a:solidFill>
                <a:schemeClr val="accent6"/>
              </a:solidFill>
            </a:rPr>
            <a:t> de un </a:t>
          </a:r>
          <a:r>
            <a:rPr lang="en-GB" sz="1650" kern="1200" dirty="0" err="1">
              <a:solidFill>
                <a:schemeClr val="accent6"/>
              </a:solidFill>
            </a:rPr>
            <a:t>sistema</a:t>
          </a:r>
          <a:r>
            <a:rPr lang="en-GB" sz="1650" kern="1200" dirty="0">
              <a:solidFill>
                <a:schemeClr val="accent6"/>
              </a:solidFill>
            </a:rPr>
            <a:t> o </a:t>
          </a:r>
          <a:r>
            <a:rPr lang="en-GB" sz="1650" kern="1200" dirty="0" err="1">
              <a:solidFill>
                <a:schemeClr val="accent6"/>
              </a:solidFill>
            </a:rPr>
            <a:t>proceso</a:t>
          </a:r>
          <a:r>
            <a:rPr lang="en-GB" sz="1650" kern="1200" dirty="0">
              <a:solidFill>
                <a:schemeClr val="accent6"/>
              </a:solidFill>
            </a:rPr>
            <a:t> a </a:t>
          </a:r>
          <a:r>
            <a:rPr lang="en-GB" sz="1650" kern="1200" dirty="0" err="1">
              <a:solidFill>
                <a:schemeClr val="accent6"/>
              </a:solidFill>
            </a:rPr>
            <a:t>una</a:t>
          </a:r>
          <a:r>
            <a:rPr lang="en-GB" sz="1650" kern="1200" dirty="0">
              <a:solidFill>
                <a:schemeClr val="accent6"/>
              </a:solidFill>
            </a:rPr>
            <a:t> </a:t>
          </a:r>
          <a:r>
            <a:rPr lang="en-GB" sz="1650" kern="1200" dirty="0" err="1">
              <a:solidFill>
                <a:schemeClr val="accent6"/>
              </a:solidFill>
            </a:rPr>
            <a:t>cierta</a:t>
          </a:r>
          <a:r>
            <a:rPr lang="en-GB" sz="1650" kern="1200" dirty="0">
              <a:solidFill>
                <a:schemeClr val="accent6"/>
              </a:solidFill>
            </a:rPr>
            <a:t> </a:t>
          </a:r>
          <a:r>
            <a:rPr lang="en-GB" sz="1650" kern="1200" dirty="0" err="1">
              <a:solidFill>
                <a:schemeClr val="accent6"/>
              </a:solidFill>
            </a:rPr>
            <a:t>escala</a:t>
          </a:r>
          <a:r>
            <a:rPr lang="en-GB" sz="1650" kern="1200" dirty="0">
              <a:solidFill>
                <a:schemeClr val="accent6"/>
              </a:solidFill>
            </a:rPr>
            <a:t> </a:t>
          </a:r>
          <a:r>
            <a:rPr lang="en-GB" sz="1650" kern="1200" dirty="0"/>
            <a:t>(IPCC, 2014)</a:t>
          </a:r>
          <a:endParaRPr lang="en-US" sz="1650" kern="1200" dirty="0"/>
        </a:p>
      </dgm:t>
    </dgm:pt>
    <dgm:pt modelId="{DD0F7A4C-CA69-5344-9511-DAAB663450C5}" type="parTrans" cxnId="{76A24CB8-CDCD-0F4A-941E-88D524E871EA}">
      <dgm:prSet/>
      <dgm:spPr/>
      <dgm:t>
        <a:bodyPr/>
        <a:lstStyle/>
        <a:p>
          <a:endParaRPr lang="en-US"/>
        </a:p>
      </dgm:t>
    </dgm:pt>
    <dgm:pt modelId="{94C75B66-F0B3-B641-AF4D-F29CCF7ED47D}" type="sibTrans" cxnId="{76A24CB8-CDCD-0F4A-941E-88D524E871EA}">
      <dgm:prSet/>
      <dgm:spPr/>
      <dgm:t>
        <a:bodyPr/>
        <a:lstStyle/>
        <a:p>
          <a:endParaRPr lang="en-US"/>
        </a:p>
      </dgm:t>
    </dgm:pt>
    <dgm:pt modelId="{21AADB36-48B5-A04A-BFBC-B731AA3711FD}">
      <dgm:prSet custT="1"/>
      <dgm:spPr/>
      <dgm:t>
        <a:bodyPr/>
        <a:lstStyle/>
        <a:p>
          <a:r>
            <a:rPr lang="en-IE" sz="1550" b="1" dirty="0" err="1"/>
            <a:t>Adaptación</a:t>
          </a:r>
          <a:r>
            <a:rPr lang="en-IE" sz="1550" b="1" dirty="0"/>
            <a:t> para la </a:t>
          </a:r>
          <a:r>
            <a:rPr lang="en-IE" sz="1550" b="1" dirty="0" err="1"/>
            <a:t>transformación</a:t>
          </a:r>
          <a:r>
            <a:rPr lang="en-IE" sz="1550" dirty="0"/>
            <a:t>: </a:t>
          </a:r>
        </a:p>
        <a:p>
          <a:r>
            <a:rPr lang="en-US" sz="1550" dirty="0" err="1"/>
            <a:t>Adaptación</a:t>
          </a:r>
          <a:r>
            <a:rPr lang="en-US" sz="1550" dirty="0"/>
            <a:t> que </a:t>
          </a:r>
          <a:r>
            <a:rPr lang="en-US" sz="1550" dirty="0">
              <a:solidFill>
                <a:schemeClr val="accent4"/>
              </a:solidFill>
            </a:rPr>
            <a:t>cambia </a:t>
          </a:r>
          <a:r>
            <a:rPr lang="en-US" sz="1550" dirty="0" err="1">
              <a:solidFill>
                <a:schemeClr val="accent4"/>
              </a:solidFill>
            </a:rPr>
            <a:t>los</a:t>
          </a:r>
          <a:r>
            <a:rPr lang="en-US" sz="1550" dirty="0">
              <a:solidFill>
                <a:schemeClr val="accent4"/>
              </a:solidFill>
            </a:rPr>
            <a:t> </a:t>
          </a:r>
          <a:r>
            <a:rPr lang="en-US" sz="1550" dirty="0" err="1">
              <a:solidFill>
                <a:schemeClr val="accent4"/>
              </a:solidFill>
            </a:rPr>
            <a:t>atributos</a:t>
          </a:r>
          <a:r>
            <a:rPr lang="en-US" sz="1550" dirty="0">
              <a:solidFill>
                <a:schemeClr val="accent4"/>
              </a:solidFill>
            </a:rPr>
            <a:t> </a:t>
          </a:r>
          <a:r>
            <a:rPr lang="en-US" sz="1550" dirty="0" err="1">
              <a:solidFill>
                <a:schemeClr val="accent4"/>
              </a:solidFill>
            </a:rPr>
            <a:t>fundamentales</a:t>
          </a:r>
          <a:r>
            <a:rPr lang="en-US" sz="1550" dirty="0">
              <a:solidFill>
                <a:schemeClr val="accent4"/>
              </a:solidFill>
            </a:rPr>
            <a:t> </a:t>
          </a:r>
          <a:r>
            <a:rPr lang="en-US" sz="1550" dirty="0"/>
            <a:t>de un </a:t>
          </a:r>
          <a:r>
            <a:rPr lang="en-US" sz="1550" dirty="0" err="1"/>
            <a:t>sistema</a:t>
          </a:r>
          <a:r>
            <a:rPr lang="en-US" sz="1550" dirty="0"/>
            <a:t> </a:t>
          </a:r>
          <a:r>
            <a:rPr lang="en-US" sz="1550" dirty="0" err="1"/>
            <a:t>socioecológico</a:t>
          </a:r>
          <a:r>
            <a:rPr lang="en-US" sz="1550" dirty="0"/>
            <a:t>  </a:t>
          </a:r>
          <a:r>
            <a:rPr lang="en-US" sz="1550" dirty="0" err="1"/>
            <a:t>en</a:t>
          </a:r>
          <a:r>
            <a:rPr lang="en-US" sz="1550" dirty="0"/>
            <a:t> prevision del </a:t>
          </a:r>
          <a:r>
            <a:rPr lang="en-US" sz="1550" dirty="0" err="1"/>
            <a:t>cambio</a:t>
          </a:r>
          <a:r>
            <a:rPr lang="en-US" sz="1550" dirty="0"/>
            <a:t> </a:t>
          </a:r>
          <a:r>
            <a:rPr lang="en-US" sz="1550" dirty="0" err="1"/>
            <a:t>climático</a:t>
          </a:r>
          <a:r>
            <a:rPr lang="en-US" sz="1550" dirty="0"/>
            <a:t> y sus </a:t>
          </a:r>
          <a:r>
            <a:rPr lang="en-US" sz="1550" dirty="0" err="1"/>
            <a:t>impactos</a:t>
          </a:r>
          <a:r>
            <a:rPr lang="en-US" sz="1550" dirty="0"/>
            <a:t> (</a:t>
          </a:r>
          <a:r>
            <a:rPr lang="en-GB" sz="1550" dirty="0"/>
            <a:t>IPCC, 2019). </a:t>
          </a:r>
          <a:endParaRPr lang="en-US" sz="1550" dirty="0"/>
        </a:p>
      </dgm:t>
    </dgm:pt>
    <dgm:pt modelId="{6ADFAF8D-D409-3A41-97B7-02E7A574285B}" type="parTrans" cxnId="{BFC55020-08A2-0148-A77F-91436803FD0E}">
      <dgm:prSet/>
      <dgm:spPr/>
      <dgm:t>
        <a:bodyPr/>
        <a:lstStyle/>
        <a:p>
          <a:endParaRPr lang="en-US"/>
        </a:p>
      </dgm:t>
    </dgm:pt>
    <dgm:pt modelId="{4827E28E-EAF8-3945-B97C-0B054CD47249}" type="sibTrans" cxnId="{BFC55020-08A2-0148-A77F-91436803FD0E}">
      <dgm:prSet/>
      <dgm:spPr/>
      <dgm:t>
        <a:bodyPr/>
        <a:lstStyle/>
        <a:p>
          <a:endParaRPr lang="en-US"/>
        </a:p>
      </dgm:t>
    </dgm:pt>
    <dgm:pt modelId="{939CD196-F713-5F46-B76E-FBBDE1318FE0}">
      <dgm:prSet custT="1"/>
      <dgm:spPr/>
      <dgm:t>
        <a:bodyPr/>
        <a:lstStyle/>
        <a:p>
          <a:r>
            <a:rPr lang="en-GB" sz="1650" b="1" dirty="0"/>
            <a:t>Cambio </a:t>
          </a:r>
          <a:r>
            <a:rPr lang="en-GB" sz="1650" b="1" dirty="0" err="1"/>
            <a:t>transformador</a:t>
          </a:r>
          <a:endParaRPr lang="en-GB" sz="1650" dirty="0"/>
        </a:p>
        <a:p>
          <a:r>
            <a:rPr lang="en-US" sz="1550" dirty="0">
              <a:solidFill>
                <a:schemeClr val="accent4"/>
              </a:solidFill>
            </a:rPr>
            <a:t>Un </a:t>
          </a:r>
          <a:r>
            <a:rPr lang="en-US" sz="1550" dirty="0" err="1">
              <a:solidFill>
                <a:schemeClr val="accent4"/>
              </a:solidFill>
            </a:rPr>
            <a:t>cambio</a:t>
          </a:r>
          <a:r>
            <a:rPr lang="en-US" sz="1550" dirty="0">
              <a:solidFill>
                <a:schemeClr val="accent4"/>
              </a:solidFill>
            </a:rPr>
            <a:t> </a:t>
          </a:r>
          <a:r>
            <a:rPr lang="en-US" sz="1550" dirty="0" err="1">
              <a:solidFill>
                <a:schemeClr val="accent4"/>
              </a:solidFill>
            </a:rPr>
            <a:t>en</a:t>
          </a:r>
          <a:r>
            <a:rPr lang="en-US" sz="1550" dirty="0">
              <a:solidFill>
                <a:schemeClr val="accent4"/>
              </a:solidFill>
            </a:rPr>
            <a:t> </a:t>
          </a:r>
          <a:r>
            <a:rPr lang="en-US" sz="1550" dirty="0" err="1">
              <a:solidFill>
                <a:schemeClr val="accent4"/>
              </a:solidFill>
            </a:rPr>
            <a:t>todo</a:t>
          </a:r>
          <a:r>
            <a:rPr lang="en-US" sz="1550" dirty="0">
              <a:solidFill>
                <a:schemeClr val="accent4"/>
              </a:solidFill>
            </a:rPr>
            <a:t> </a:t>
          </a:r>
          <a:r>
            <a:rPr lang="en-US" sz="1550" dirty="0" err="1">
              <a:solidFill>
                <a:schemeClr val="accent4"/>
              </a:solidFill>
            </a:rPr>
            <a:t>el</a:t>
          </a:r>
          <a:r>
            <a:rPr lang="en-US" sz="1550" dirty="0">
              <a:solidFill>
                <a:schemeClr val="accent4"/>
              </a:solidFill>
            </a:rPr>
            <a:t> </a:t>
          </a:r>
          <a:r>
            <a:rPr lang="en-US" sz="1550" dirty="0" err="1">
              <a:solidFill>
                <a:schemeClr val="accent4"/>
              </a:solidFill>
            </a:rPr>
            <a:t>sistema</a:t>
          </a:r>
          <a:r>
            <a:rPr lang="en-US" sz="1550" dirty="0">
              <a:solidFill>
                <a:schemeClr val="accent4"/>
              </a:solidFill>
            </a:rPr>
            <a:t> </a:t>
          </a:r>
          <a:r>
            <a:rPr lang="en-US" sz="1550" dirty="0"/>
            <a:t>que </a:t>
          </a:r>
          <a:r>
            <a:rPr lang="en-US" sz="1550" dirty="0" err="1"/>
            <a:t>requiere</a:t>
          </a:r>
          <a:r>
            <a:rPr lang="en-US" sz="1550" dirty="0"/>
            <a:t> </a:t>
          </a:r>
          <a:r>
            <a:rPr lang="en-US" sz="1550" dirty="0" err="1"/>
            <a:t>más</a:t>
          </a:r>
          <a:r>
            <a:rPr lang="en-US" sz="1550" dirty="0"/>
            <a:t> que un </a:t>
          </a:r>
          <a:r>
            <a:rPr lang="en-US" sz="1550" dirty="0" err="1"/>
            <a:t>cambio</a:t>
          </a:r>
          <a:r>
            <a:rPr lang="en-US" sz="1550" dirty="0"/>
            <a:t> </a:t>
          </a:r>
          <a:r>
            <a:rPr lang="en-US" sz="1550" dirty="0" err="1"/>
            <a:t>tecnológico</a:t>
          </a:r>
          <a:r>
            <a:rPr lang="en-US" sz="1550" dirty="0"/>
            <a:t> a </a:t>
          </a:r>
          <a:r>
            <a:rPr lang="en-US" sz="1550" dirty="0" err="1"/>
            <a:t>través</a:t>
          </a:r>
          <a:r>
            <a:rPr lang="en-US" sz="1550" dirty="0"/>
            <a:t> de la </a:t>
          </a:r>
          <a:r>
            <a:rPr lang="en-US" sz="1550" dirty="0" err="1"/>
            <a:t>consideración</a:t>
          </a:r>
          <a:r>
            <a:rPr lang="en-US" sz="1550" dirty="0"/>
            <a:t> de </a:t>
          </a:r>
          <a:r>
            <a:rPr lang="en-US" sz="1550" dirty="0" err="1"/>
            <a:t>factores</a:t>
          </a:r>
          <a:r>
            <a:rPr lang="en-US" sz="1550" dirty="0"/>
            <a:t> </a:t>
          </a:r>
          <a:r>
            <a:rPr lang="en-US" sz="1550" dirty="0" err="1"/>
            <a:t>sociales</a:t>
          </a:r>
          <a:r>
            <a:rPr lang="en-US" sz="1550" dirty="0"/>
            <a:t> y </a:t>
          </a:r>
          <a:r>
            <a:rPr lang="en-US" sz="1550" dirty="0" err="1"/>
            <a:t>económicos</a:t>
          </a:r>
          <a:r>
            <a:rPr lang="en-US" sz="1550" dirty="0"/>
            <a:t> que, con la </a:t>
          </a:r>
          <a:r>
            <a:rPr lang="en-US" sz="1550" dirty="0" err="1"/>
            <a:t>tecnología</a:t>
          </a:r>
          <a:r>
            <a:rPr lang="en-US" sz="1550" dirty="0"/>
            <a:t>, </a:t>
          </a:r>
          <a:r>
            <a:rPr lang="en-US" sz="1550" dirty="0" err="1"/>
            <a:t>pueden</a:t>
          </a:r>
          <a:r>
            <a:rPr lang="en-US" sz="1550" dirty="0"/>
            <a:t> </a:t>
          </a:r>
          <a:r>
            <a:rPr lang="en-US" sz="1550" dirty="0" err="1"/>
            <a:t>generar</a:t>
          </a:r>
          <a:r>
            <a:rPr lang="en-US" sz="1550" dirty="0"/>
            <a:t> </a:t>
          </a:r>
          <a:r>
            <a:rPr lang="en-US" sz="1550" dirty="0" err="1"/>
            <a:t>cambios</a:t>
          </a:r>
          <a:r>
            <a:rPr lang="en-US" sz="1550" dirty="0"/>
            <a:t> </a:t>
          </a:r>
          <a:r>
            <a:rPr lang="en-US" sz="1550" dirty="0" err="1"/>
            <a:t>rápidos</a:t>
          </a:r>
          <a:r>
            <a:rPr lang="en-US" sz="1550" dirty="0"/>
            <a:t> a </a:t>
          </a:r>
          <a:r>
            <a:rPr lang="en-US" sz="1550" dirty="0" err="1"/>
            <a:t>escala</a:t>
          </a:r>
          <a:r>
            <a:rPr lang="en-US" sz="1550" dirty="0"/>
            <a:t> (IPCC, 2022).</a:t>
          </a:r>
        </a:p>
      </dgm:t>
    </dgm:pt>
    <dgm:pt modelId="{BFD36CC9-2790-E343-BB7A-3C49009D9414}" type="parTrans" cxnId="{6F2EC488-1673-634B-9F09-0894715D6FEB}">
      <dgm:prSet/>
      <dgm:spPr/>
      <dgm:t>
        <a:bodyPr/>
        <a:lstStyle/>
        <a:p>
          <a:endParaRPr lang="en-US"/>
        </a:p>
      </dgm:t>
    </dgm:pt>
    <dgm:pt modelId="{9E0AEAA5-5E99-7E41-BDD0-E0B56EA78FDC}" type="sibTrans" cxnId="{6F2EC488-1673-634B-9F09-0894715D6FEB}">
      <dgm:prSet/>
      <dgm:spPr/>
      <dgm:t>
        <a:bodyPr/>
        <a:lstStyle/>
        <a:p>
          <a:endParaRPr lang="en-US"/>
        </a:p>
      </dgm:t>
    </dgm:pt>
    <dgm:pt modelId="{28FA48A6-95FD-8340-82D2-28CECE1040A4}" type="pres">
      <dgm:prSet presAssocID="{2472C49D-54BA-EF45-A4BD-189E023F19AC}" presName="rootnode" presStyleCnt="0">
        <dgm:presLayoutVars>
          <dgm:chMax/>
          <dgm:chPref/>
          <dgm:dir/>
          <dgm:animLvl val="lvl"/>
        </dgm:presLayoutVars>
      </dgm:prSet>
      <dgm:spPr/>
    </dgm:pt>
    <dgm:pt modelId="{A3F655BB-42C5-8845-B26B-EFC134DE2D6C}" type="pres">
      <dgm:prSet presAssocID="{EF3DD63D-B9AC-244C-9C68-88948CAD4444}" presName="composite" presStyleCnt="0"/>
      <dgm:spPr/>
    </dgm:pt>
    <dgm:pt modelId="{0BFA3F93-DC77-D24A-A325-6F7BCC1FD7E0}" type="pres">
      <dgm:prSet presAssocID="{EF3DD63D-B9AC-244C-9C68-88948CAD4444}" presName="LShape" presStyleLbl="alignNode1" presStyleIdx="0" presStyleCnt="5" custLinFactNeighborX="-4879" custLinFactNeighborY="13862"/>
      <dgm:spPr/>
    </dgm:pt>
    <dgm:pt modelId="{86B6ED22-6FDE-A44D-8F3D-7D83149ABF85}" type="pres">
      <dgm:prSet presAssocID="{EF3DD63D-B9AC-244C-9C68-88948CAD4444}" presName="ParentText" presStyleLbl="revTx" presStyleIdx="0" presStyleCnt="3" custScaleY="69162" custLinFactNeighborX="-5406" custLinFactNeighborY="-4716">
        <dgm:presLayoutVars>
          <dgm:chMax val="0"/>
          <dgm:chPref val="0"/>
          <dgm:bulletEnabled val="1"/>
        </dgm:presLayoutVars>
      </dgm:prSet>
      <dgm:spPr/>
    </dgm:pt>
    <dgm:pt modelId="{758302FF-A349-4645-8771-17174844AA14}" type="pres">
      <dgm:prSet presAssocID="{EF3DD63D-B9AC-244C-9C68-88948CAD4444}" presName="Triangle" presStyleLbl="alignNode1" presStyleIdx="1" presStyleCnt="5" custAng="18785589" custLinFactNeighborX="-21765" custLinFactNeighborY="79330"/>
      <dgm:spPr/>
    </dgm:pt>
    <dgm:pt modelId="{BF37DD1A-3DCA-2D4A-82D2-08C462D849FC}" type="pres">
      <dgm:prSet presAssocID="{94C75B66-F0B3-B641-AF4D-F29CCF7ED47D}" presName="sibTrans" presStyleCnt="0"/>
      <dgm:spPr/>
    </dgm:pt>
    <dgm:pt modelId="{EFF9FE58-4F93-D248-9D4F-66478F171429}" type="pres">
      <dgm:prSet presAssocID="{94C75B66-F0B3-B641-AF4D-F29CCF7ED47D}" presName="space" presStyleCnt="0"/>
      <dgm:spPr/>
    </dgm:pt>
    <dgm:pt modelId="{0200FB1F-E979-D54B-9A7E-A009DE4E1817}" type="pres">
      <dgm:prSet presAssocID="{21AADB36-48B5-A04A-BFBC-B731AA3711FD}" presName="composite" presStyleCnt="0"/>
      <dgm:spPr/>
    </dgm:pt>
    <dgm:pt modelId="{BFF7F56C-52CF-6E4E-9A09-486A6C87C3C5}" type="pres">
      <dgm:prSet presAssocID="{21AADB36-48B5-A04A-BFBC-B731AA3711FD}" presName="LShape" presStyleLbl="alignNode1" presStyleIdx="2" presStyleCnt="5" custScaleX="108678" custScaleY="94204" custLinFactNeighborX="-6054" custLinFactNeighborY="-14525"/>
      <dgm:spPr/>
    </dgm:pt>
    <dgm:pt modelId="{54911528-A03E-F84C-8F4A-86C27B48BA01}" type="pres">
      <dgm:prSet presAssocID="{21AADB36-48B5-A04A-BFBC-B731AA3711FD}" presName="ParentText" presStyleLbl="revTx" presStyleIdx="1" presStyleCnt="3" custScaleX="110322" custScaleY="97056" custLinFactNeighborX="-5615" custLinFactNeighborY="-13276">
        <dgm:presLayoutVars>
          <dgm:chMax val="0"/>
          <dgm:chPref val="0"/>
          <dgm:bulletEnabled val="1"/>
        </dgm:presLayoutVars>
      </dgm:prSet>
      <dgm:spPr/>
    </dgm:pt>
    <dgm:pt modelId="{AAF0D4F2-69F4-3B4B-A3AB-21A98615C653}" type="pres">
      <dgm:prSet presAssocID="{21AADB36-48B5-A04A-BFBC-B731AA3711FD}" presName="Triangle" presStyleLbl="alignNode1" presStyleIdx="3" presStyleCnt="5" custAng="19048739" custLinFactNeighborX="-43869" custLinFactNeighborY="-62631"/>
      <dgm:spPr/>
    </dgm:pt>
    <dgm:pt modelId="{8F009E96-2194-B746-843C-A9F20C77352B}" type="pres">
      <dgm:prSet presAssocID="{4827E28E-EAF8-3945-B97C-0B054CD47249}" presName="sibTrans" presStyleCnt="0"/>
      <dgm:spPr/>
    </dgm:pt>
    <dgm:pt modelId="{B5191C83-E010-AF46-B2D5-AEDF9E9F774C}" type="pres">
      <dgm:prSet presAssocID="{4827E28E-EAF8-3945-B97C-0B054CD47249}" presName="space" presStyleCnt="0"/>
      <dgm:spPr/>
    </dgm:pt>
    <dgm:pt modelId="{0DB852BE-63BD-1040-B7CD-821ABA7819D4}" type="pres">
      <dgm:prSet presAssocID="{939CD196-F713-5F46-B76E-FBBDE1318FE0}" presName="composite" presStyleCnt="0"/>
      <dgm:spPr/>
    </dgm:pt>
    <dgm:pt modelId="{18BFA3C0-0D8B-224E-9F8C-079DAC087394}" type="pres">
      <dgm:prSet presAssocID="{939CD196-F713-5F46-B76E-FBBDE1318FE0}" presName="LShape" presStyleLbl="alignNode1" presStyleIdx="4" presStyleCnt="5" custScaleY="125714" custLinFactNeighborX="-4898" custLinFactNeighborY="-36510"/>
      <dgm:spPr/>
    </dgm:pt>
    <dgm:pt modelId="{60C9904A-897E-4949-9CD9-5F1005635DEC}" type="pres">
      <dgm:prSet presAssocID="{939CD196-F713-5F46-B76E-FBBDE1318FE0}" presName="ParentText" presStyleLbl="revTx" presStyleIdx="2" presStyleCnt="3" custLinFactNeighborX="-3102" custLinFactNeighborY="-35565">
        <dgm:presLayoutVars>
          <dgm:chMax val="0"/>
          <dgm:chPref val="0"/>
          <dgm:bulletEnabled val="1"/>
        </dgm:presLayoutVars>
      </dgm:prSet>
      <dgm:spPr/>
    </dgm:pt>
  </dgm:ptLst>
  <dgm:cxnLst>
    <dgm:cxn modelId="{BFC55020-08A2-0148-A77F-91436803FD0E}" srcId="{2472C49D-54BA-EF45-A4BD-189E023F19AC}" destId="{21AADB36-48B5-A04A-BFBC-B731AA3711FD}" srcOrd="1" destOrd="0" parTransId="{6ADFAF8D-D409-3A41-97B7-02E7A574285B}" sibTransId="{4827E28E-EAF8-3945-B97C-0B054CD47249}"/>
    <dgm:cxn modelId="{303B173B-E414-5F42-92AB-A30342D7B037}" type="presOf" srcId="{939CD196-F713-5F46-B76E-FBBDE1318FE0}" destId="{60C9904A-897E-4949-9CD9-5F1005635DEC}" srcOrd="0" destOrd="0" presId="urn:microsoft.com/office/officeart/2009/3/layout/StepUpProcess"/>
    <dgm:cxn modelId="{BAF93F6B-18F1-4048-9463-17EEFF74BEAB}" type="presOf" srcId="{2472C49D-54BA-EF45-A4BD-189E023F19AC}" destId="{28FA48A6-95FD-8340-82D2-28CECE1040A4}" srcOrd="0" destOrd="0" presId="urn:microsoft.com/office/officeart/2009/3/layout/StepUpProcess"/>
    <dgm:cxn modelId="{6F2EC488-1673-634B-9F09-0894715D6FEB}" srcId="{2472C49D-54BA-EF45-A4BD-189E023F19AC}" destId="{939CD196-F713-5F46-B76E-FBBDE1318FE0}" srcOrd="2" destOrd="0" parTransId="{BFD36CC9-2790-E343-BB7A-3C49009D9414}" sibTransId="{9E0AEAA5-5E99-7E41-BDD0-E0B56EA78FDC}"/>
    <dgm:cxn modelId="{76A24CB8-CDCD-0F4A-941E-88D524E871EA}" srcId="{2472C49D-54BA-EF45-A4BD-189E023F19AC}" destId="{EF3DD63D-B9AC-244C-9C68-88948CAD4444}" srcOrd="0" destOrd="0" parTransId="{DD0F7A4C-CA69-5344-9511-DAAB663450C5}" sibTransId="{94C75B66-F0B3-B641-AF4D-F29CCF7ED47D}"/>
    <dgm:cxn modelId="{5491AAC0-2476-8045-86B5-50D329B36EA7}" type="presOf" srcId="{EF3DD63D-B9AC-244C-9C68-88948CAD4444}" destId="{86B6ED22-6FDE-A44D-8F3D-7D83149ABF85}" srcOrd="0" destOrd="0" presId="urn:microsoft.com/office/officeart/2009/3/layout/StepUpProcess"/>
    <dgm:cxn modelId="{4CA1EBF1-3465-F24F-A049-8BF72505678F}" type="presOf" srcId="{21AADB36-48B5-A04A-BFBC-B731AA3711FD}" destId="{54911528-A03E-F84C-8F4A-86C27B48BA01}" srcOrd="0" destOrd="0" presId="urn:microsoft.com/office/officeart/2009/3/layout/StepUpProcess"/>
    <dgm:cxn modelId="{90E276C4-4923-D843-BD4C-DEF7144E1A1C}" type="presParOf" srcId="{28FA48A6-95FD-8340-82D2-28CECE1040A4}" destId="{A3F655BB-42C5-8845-B26B-EFC134DE2D6C}" srcOrd="0" destOrd="0" presId="urn:microsoft.com/office/officeart/2009/3/layout/StepUpProcess"/>
    <dgm:cxn modelId="{EFD8CC7C-79B1-1A4D-A217-0896697EA022}" type="presParOf" srcId="{A3F655BB-42C5-8845-B26B-EFC134DE2D6C}" destId="{0BFA3F93-DC77-D24A-A325-6F7BCC1FD7E0}" srcOrd="0" destOrd="0" presId="urn:microsoft.com/office/officeart/2009/3/layout/StepUpProcess"/>
    <dgm:cxn modelId="{29617AC4-79CF-3F43-9C66-6623965D17DB}" type="presParOf" srcId="{A3F655BB-42C5-8845-B26B-EFC134DE2D6C}" destId="{86B6ED22-6FDE-A44D-8F3D-7D83149ABF85}" srcOrd="1" destOrd="0" presId="urn:microsoft.com/office/officeart/2009/3/layout/StepUpProcess"/>
    <dgm:cxn modelId="{5A7257C3-E6EA-F54F-9C9A-FB0A5ECBB44D}" type="presParOf" srcId="{A3F655BB-42C5-8845-B26B-EFC134DE2D6C}" destId="{758302FF-A349-4645-8771-17174844AA14}" srcOrd="2" destOrd="0" presId="urn:microsoft.com/office/officeart/2009/3/layout/StepUpProcess"/>
    <dgm:cxn modelId="{52C46062-46C5-864D-B967-69A188E7D980}" type="presParOf" srcId="{28FA48A6-95FD-8340-82D2-28CECE1040A4}" destId="{BF37DD1A-3DCA-2D4A-82D2-08C462D849FC}" srcOrd="1" destOrd="0" presId="urn:microsoft.com/office/officeart/2009/3/layout/StepUpProcess"/>
    <dgm:cxn modelId="{6CAE3E62-5A6A-3F4A-A7D2-3B8A81D337A2}" type="presParOf" srcId="{BF37DD1A-3DCA-2D4A-82D2-08C462D849FC}" destId="{EFF9FE58-4F93-D248-9D4F-66478F171429}" srcOrd="0" destOrd="0" presId="urn:microsoft.com/office/officeart/2009/3/layout/StepUpProcess"/>
    <dgm:cxn modelId="{6A46BD11-B703-104F-BE73-C7349FFB3C90}" type="presParOf" srcId="{28FA48A6-95FD-8340-82D2-28CECE1040A4}" destId="{0200FB1F-E979-D54B-9A7E-A009DE4E1817}" srcOrd="2" destOrd="0" presId="urn:microsoft.com/office/officeart/2009/3/layout/StepUpProcess"/>
    <dgm:cxn modelId="{CF2D779E-5D79-6743-B03F-39E57CC538F8}" type="presParOf" srcId="{0200FB1F-E979-D54B-9A7E-A009DE4E1817}" destId="{BFF7F56C-52CF-6E4E-9A09-486A6C87C3C5}" srcOrd="0" destOrd="0" presId="urn:microsoft.com/office/officeart/2009/3/layout/StepUpProcess"/>
    <dgm:cxn modelId="{D2B87031-D60B-5C4B-ACDB-0876B6107F0C}" type="presParOf" srcId="{0200FB1F-E979-D54B-9A7E-A009DE4E1817}" destId="{54911528-A03E-F84C-8F4A-86C27B48BA01}" srcOrd="1" destOrd="0" presId="urn:microsoft.com/office/officeart/2009/3/layout/StepUpProcess"/>
    <dgm:cxn modelId="{836EE0E2-C18D-1D48-9963-721E1BAA7990}" type="presParOf" srcId="{0200FB1F-E979-D54B-9A7E-A009DE4E1817}" destId="{AAF0D4F2-69F4-3B4B-A3AB-21A98615C653}" srcOrd="2" destOrd="0" presId="urn:microsoft.com/office/officeart/2009/3/layout/StepUpProcess"/>
    <dgm:cxn modelId="{B0EB40BB-010D-494D-811C-E60B49EBE4AE}" type="presParOf" srcId="{28FA48A6-95FD-8340-82D2-28CECE1040A4}" destId="{8F009E96-2194-B746-843C-A9F20C77352B}" srcOrd="3" destOrd="0" presId="urn:microsoft.com/office/officeart/2009/3/layout/StepUpProcess"/>
    <dgm:cxn modelId="{976AF380-3001-A24C-A1C7-01E4A53FF58D}" type="presParOf" srcId="{8F009E96-2194-B746-843C-A9F20C77352B}" destId="{B5191C83-E010-AF46-B2D5-AEDF9E9F774C}" srcOrd="0" destOrd="0" presId="urn:microsoft.com/office/officeart/2009/3/layout/StepUpProcess"/>
    <dgm:cxn modelId="{CC9B3AA5-FD58-A14D-83AD-DF023CB87015}" type="presParOf" srcId="{28FA48A6-95FD-8340-82D2-28CECE1040A4}" destId="{0DB852BE-63BD-1040-B7CD-821ABA7819D4}" srcOrd="4" destOrd="0" presId="urn:microsoft.com/office/officeart/2009/3/layout/StepUpProcess"/>
    <dgm:cxn modelId="{BA2E9290-B319-DE4B-9FBD-829D05A41467}" type="presParOf" srcId="{0DB852BE-63BD-1040-B7CD-821ABA7819D4}" destId="{18BFA3C0-0D8B-224E-9F8C-079DAC087394}" srcOrd="0" destOrd="0" presId="urn:microsoft.com/office/officeart/2009/3/layout/StepUpProcess"/>
    <dgm:cxn modelId="{78A332CE-721E-7A48-A32C-B8F8A3C4DDE9}" type="presParOf" srcId="{0DB852BE-63BD-1040-B7CD-821ABA7819D4}" destId="{60C9904A-897E-4949-9CD9-5F1005635DE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247578" y="802048"/>
          <a:ext cx="1083031" cy="91440"/>
        </a:xfrm>
        <a:custGeom>
          <a:avLst/>
          <a:gdLst/>
          <a:ahLst/>
          <a:cxnLst/>
          <a:rect l="0" t="0" r="0" b="0"/>
          <a:pathLst>
            <a:path>
              <a:moveTo>
                <a:pt x="0" y="45720"/>
              </a:moveTo>
              <a:lnTo>
                <a:pt x="10830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61253" y="842199"/>
        <a:ext cx="55681" cy="11136"/>
      </dsp:txXfrm>
    </dsp:sp>
    <dsp:sp modelId="{7F200A42-7A1C-4B4B-B75B-539BFB14F773}">
      <dsp:nvSpPr>
        <dsp:cNvPr id="0" name=""/>
        <dsp:cNvSpPr/>
      </dsp:nvSpPr>
      <dsp:spPr>
        <a:xfrm>
          <a:off x="65506" y="4076"/>
          <a:ext cx="3183871" cy="16873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err="1">
              <a:solidFill>
                <a:schemeClr val="bg1"/>
              </a:solidFill>
            </a:rPr>
            <a:t>Contexto</a:t>
          </a:r>
          <a:endParaRPr lang="en-GB" sz="2600" b="1" kern="1200" dirty="0">
            <a:solidFill>
              <a:schemeClr val="bg1"/>
            </a:solidFill>
          </a:endParaRPr>
        </a:p>
        <a:p>
          <a:pPr marL="0" lvl="0" indent="0" algn="ctr" defTabSz="1155700">
            <a:lnSpc>
              <a:spcPct val="90000"/>
            </a:lnSpc>
            <a:spcBef>
              <a:spcPct val="0"/>
            </a:spcBef>
            <a:spcAft>
              <a:spcPct val="35000"/>
            </a:spcAft>
            <a:buNone/>
          </a:pPr>
          <a:r>
            <a:rPr lang="en-GB" sz="1600" b="0" i="1" u="none" kern="1200" dirty="0">
              <a:solidFill>
                <a:schemeClr val="bg1"/>
              </a:solidFill>
            </a:rPr>
            <a:t>IPCC AR6</a:t>
          </a:r>
        </a:p>
      </dsp:txBody>
      <dsp:txXfrm>
        <a:off x="65506" y="4076"/>
        <a:ext cx="3183871" cy="1687383"/>
      </dsp:txXfrm>
    </dsp:sp>
    <dsp:sp modelId="{27450650-E22D-C649-AFEF-D8BC95F917BA}">
      <dsp:nvSpPr>
        <dsp:cNvPr id="0" name=""/>
        <dsp:cNvSpPr/>
      </dsp:nvSpPr>
      <dsp:spPr>
        <a:xfrm>
          <a:off x="1721500" y="1631034"/>
          <a:ext cx="4320671" cy="1624372"/>
        </a:xfrm>
        <a:custGeom>
          <a:avLst/>
          <a:gdLst/>
          <a:ahLst/>
          <a:cxnLst/>
          <a:rect l="0" t="0" r="0" b="0"/>
          <a:pathLst>
            <a:path>
              <a:moveTo>
                <a:pt x="4320671" y="0"/>
              </a:moveTo>
              <a:lnTo>
                <a:pt x="4320671" y="829286"/>
              </a:lnTo>
              <a:lnTo>
                <a:pt x="0" y="829286"/>
              </a:lnTo>
              <a:lnTo>
                <a:pt x="0" y="1624372"/>
              </a:lnTo>
            </a:path>
          </a:pathLst>
        </a:custGeom>
        <a:noFill/>
        <a:ln w="6350" cap="flat" cmpd="sng" algn="ctr">
          <a:solidFill>
            <a:schemeClr val="accent2">
              <a:hueOff val="762382"/>
              <a:satOff val="-9357"/>
              <a:lumOff val="-8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66166" y="2437652"/>
        <a:ext cx="231339" cy="11136"/>
      </dsp:txXfrm>
    </dsp:sp>
    <dsp:sp modelId="{D0ED2F28-80F9-5745-A31C-7405AC4AB9B6}">
      <dsp:nvSpPr>
        <dsp:cNvPr id="0" name=""/>
        <dsp:cNvSpPr/>
      </dsp:nvSpPr>
      <dsp:spPr>
        <a:xfrm>
          <a:off x="4363009" y="62701"/>
          <a:ext cx="3358324" cy="1570132"/>
        </a:xfrm>
        <a:prstGeom prst="rect">
          <a:avLst/>
        </a:prstGeom>
        <a:solidFill>
          <a:schemeClr val="accent2">
            <a:hueOff val="508255"/>
            <a:satOff val="-623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err="1">
              <a:solidFill>
                <a:schemeClr val="bg1"/>
              </a:solidFill>
            </a:rPr>
            <a:t>Teoría</a:t>
          </a:r>
          <a:endParaRPr lang="en-GB" sz="2600" b="1" kern="1200" dirty="0">
            <a:solidFill>
              <a:schemeClr val="bg1"/>
            </a:solidFill>
          </a:endParaRPr>
        </a:p>
        <a:p>
          <a:pPr marL="0" lvl="0" indent="0" algn="ctr" defTabSz="1155700">
            <a:lnSpc>
              <a:spcPct val="90000"/>
            </a:lnSpc>
            <a:spcBef>
              <a:spcPct val="0"/>
            </a:spcBef>
            <a:spcAft>
              <a:spcPct val="35000"/>
            </a:spcAft>
            <a:buNone/>
          </a:pPr>
          <a:r>
            <a:rPr lang="en-GB" sz="1600" b="0" i="1" kern="1200" dirty="0" err="1">
              <a:solidFill>
                <a:schemeClr val="bg1"/>
              </a:solidFill>
            </a:rPr>
            <a:t>Transformación</a:t>
          </a:r>
          <a:r>
            <a:rPr lang="en-GB" sz="1600" b="0" i="1" kern="1200" dirty="0">
              <a:solidFill>
                <a:schemeClr val="bg1"/>
              </a:solidFill>
            </a:rPr>
            <a:t> y </a:t>
          </a:r>
          <a:r>
            <a:rPr lang="en-GB" sz="1600" b="0" i="1" kern="1200" dirty="0" err="1">
              <a:solidFill>
                <a:schemeClr val="bg1"/>
              </a:solidFill>
            </a:rPr>
            <a:t>cambio</a:t>
          </a:r>
          <a:r>
            <a:rPr lang="en-GB" sz="1600" b="0" i="1" kern="1200" dirty="0">
              <a:solidFill>
                <a:schemeClr val="bg1"/>
              </a:solidFill>
            </a:rPr>
            <a:t> a </a:t>
          </a:r>
          <a:r>
            <a:rPr lang="en-GB" sz="1600" b="0" i="1" kern="1200" dirty="0" err="1">
              <a:solidFill>
                <a:schemeClr val="bg1"/>
              </a:solidFill>
            </a:rPr>
            <a:t>nivel</a:t>
          </a:r>
          <a:r>
            <a:rPr lang="en-GB" sz="1600" b="0" i="1" kern="1200" dirty="0">
              <a:solidFill>
                <a:schemeClr val="bg1"/>
              </a:solidFill>
            </a:rPr>
            <a:t> de </a:t>
          </a:r>
          <a:r>
            <a:rPr lang="en-GB" sz="1600" b="0" i="1" kern="1200" dirty="0" err="1">
              <a:solidFill>
                <a:schemeClr val="bg1"/>
              </a:solidFill>
            </a:rPr>
            <a:t>sistemas</a:t>
          </a:r>
          <a:endParaRPr lang="en-GB" sz="1600" b="0" i="1" kern="1200" dirty="0">
            <a:solidFill>
              <a:schemeClr val="bg1"/>
            </a:solidFill>
          </a:endParaRPr>
        </a:p>
      </dsp:txBody>
      <dsp:txXfrm>
        <a:off x="4363009" y="62701"/>
        <a:ext cx="3358324" cy="1570132"/>
      </dsp:txXfrm>
    </dsp:sp>
    <dsp:sp modelId="{87DD89E2-E03F-4C58-BA97-89362A30E030}">
      <dsp:nvSpPr>
        <dsp:cNvPr id="0" name=""/>
        <dsp:cNvSpPr/>
      </dsp:nvSpPr>
      <dsp:spPr>
        <a:xfrm>
          <a:off x="3375694" y="4064121"/>
          <a:ext cx="1083031" cy="91440"/>
        </a:xfrm>
        <a:custGeom>
          <a:avLst/>
          <a:gdLst/>
          <a:ahLst/>
          <a:cxnLst/>
          <a:rect l="0" t="0" r="0" b="0"/>
          <a:pathLst>
            <a:path>
              <a:moveTo>
                <a:pt x="0" y="45720"/>
              </a:moveTo>
              <a:lnTo>
                <a:pt x="1083031" y="45720"/>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889369" y="4104272"/>
        <a:ext cx="55681" cy="11136"/>
      </dsp:txXfrm>
    </dsp:sp>
    <dsp:sp modelId="{94654FF3-6688-4276-A0D1-B77DEE3B00A3}">
      <dsp:nvSpPr>
        <dsp:cNvPr id="0" name=""/>
        <dsp:cNvSpPr/>
      </dsp:nvSpPr>
      <dsp:spPr>
        <a:xfrm>
          <a:off x="65506" y="3287806"/>
          <a:ext cx="3311987" cy="1644068"/>
        </a:xfrm>
        <a:prstGeom prst="rect">
          <a:avLst/>
        </a:prstGeom>
        <a:solidFill>
          <a:schemeClr val="accent2">
            <a:hueOff val="1016509"/>
            <a:satOff val="-1247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Marco Conceptual de SCALA </a:t>
          </a:r>
          <a:br>
            <a:rPr lang="en-GB" sz="2400" b="1" kern="1200" dirty="0">
              <a:solidFill>
                <a:schemeClr val="bg1"/>
              </a:solidFill>
            </a:rPr>
          </a:br>
          <a:r>
            <a:rPr lang="en-GB" sz="1600" b="0" kern="1200" dirty="0" err="1">
              <a:solidFill>
                <a:schemeClr val="bg1"/>
              </a:solidFill>
            </a:rPr>
            <a:t>Evaluaciones</a:t>
          </a:r>
          <a:r>
            <a:rPr lang="en-GB" sz="1600" b="0" kern="1200" dirty="0">
              <a:solidFill>
                <a:schemeClr val="bg1"/>
              </a:solidFill>
            </a:rPr>
            <a:t> a </a:t>
          </a:r>
          <a:r>
            <a:rPr lang="en-GB" sz="1600" b="0" kern="1200" dirty="0" err="1">
              <a:solidFill>
                <a:schemeClr val="bg1"/>
              </a:solidFill>
            </a:rPr>
            <a:t>nivel</a:t>
          </a:r>
          <a:r>
            <a:rPr lang="en-GB" sz="1600" b="0" kern="1200" dirty="0">
              <a:solidFill>
                <a:schemeClr val="bg1"/>
              </a:solidFill>
            </a:rPr>
            <a:t> de </a:t>
          </a:r>
          <a:r>
            <a:rPr lang="en-GB" sz="1600" b="0" kern="1200" dirty="0" err="1">
              <a:solidFill>
                <a:schemeClr val="bg1"/>
              </a:solidFill>
            </a:rPr>
            <a:t>sistemas</a:t>
          </a:r>
          <a:endParaRPr lang="en-GB" sz="1600" b="0" kern="1200" dirty="0">
            <a:solidFill>
              <a:schemeClr val="bg1"/>
            </a:solidFill>
          </a:endParaRPr>
        </a:p>
      </dsp:txBody>
      <dsp:txXfrm>
        <a:off x="65506" y="3287806"/>
        <a:ext cx="3311987" cy="1644068"/>
      </dsp:txXfrm>
    </dsp:sp>
    <dsp:sp modelId="{56D50989-9CA4-434A-8E94-B19C3F855E69}">
      <dsp:nvSpPr>
        <dsp:cNvPr id="0" name=""/>
        <dsp:cNvSpPr/>
      </dsp:nvSpPr>
      <dsp:spPr>
        <a:xfrm>
          <a:off x="4491126" y="2805091"/>
          <a:ext cx="3571367" cy="2609499"/>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err="1">
              <a:solidFill>
                <a:schemeClr val="bg1"/>
              </a:solidFill>
            </a:rPr>
            <a:t>Enfoques</a:t>
          </a:r>
          <a:r>
            <a:rPr lang="en-GB" sz="2800" b="1" kern="1200" dirty="0">
              <a:solidFill>
                <a:schemeClr val="bg1"/>
              </a:solidFill>
            </a:rPr>
            <a:t> de </a:t>
          </a:r>
          <a:r>
            <a:rPr lang="en-GB" sz="2800" b="1" kern="1200" dirty="0" err="1">
              <a:solidFill>
                <a:schemeClr val="bg1"/>
              </a:solidFill>
            </a:rPr>
            <a:t>países</a:t>
          </a:r>
          <a:r>
            <a:rPr lang="en-GB" sz="2800" b="1" kern="1200" dirty="0">
              <a:solidFill>
                <a:schemeClr val="bg1"/>
              </a:solidFill>
            </a:rPr>
            <a:t> de SCALA </a:t>
          </a:r>
          <a:r>
            <a:rPr lang="en-GB" sz="1600" b="0" i="1" kern="1200" dirty="0" err="1">
              <a:solidFill>
                <a:schemeClr val="bg1"/>
              </a:solidFill>
            </a:rPr>
            <a:t>Evaluaciones</a:t>
          </a:r>
          <a:r>
            <a:rPr lang="en-GB" sz="1600" b="0" i="1" kern="1200" dirty="0">
              <a:solidFill>
                <a:schemeClr val="bg1"/>
              </a:solidFill>
            </a:rPr>
            <a:t> a </a:t>
          </a:r>
          <a:r>
            <a:rPr lang="en-GB" sz="1600" b="0" i="1" kern="1200" dirty="0" err="1">
              <a:solidFill>
                <a:schemeClr val="bg1"/>
              </a:solidFill>
            </a:rPr>
            <a:t>nivel</a:t>
          </a:r>
          <a:r>
            <a:rPr lang="en-GB" sz="1600" b="0" i="1" kern="1200" dirty="0">
              <a:solidFill>
                <a:schemeClr val="bg1"/>
              </a:solidFill>
            </a:rPr>
            <a:t> de </a:t>
          </a:r>
          <a:r>
            <a:rPr lang="en-GB" sz="1600" b="0" i="1" kern="1200" dirty="0" err="1">
              <a:solidFill>
                <a:schemeClr val="bg1"/>
              </a:solidFill>
            </a:rPr>
            <a:t>sistemas</a:t>
          </a:r>
          <a:r>
            <a:rPr lang="en-GB" sz="1600" b="0" i="1" kern="1200" dirty="0">
              <a:solidFill>
                <a:schemeClr val="bg1"/>
              </a:solidFill>
            </a:rPr>
            <a:t> </a:t>
          </a:r>
          <a:r>
            <a:rPr lang="en-GB" sz="1600" b="0" i="1" kern="1200" dirty="0" err="1">
              <a:solidFill>
                <a:schemeClr val="bg1"/>
              </a:solidFill>
            </a:rPr>
            <a:t>aplicadas</a:t>
          </a:r>
          <a:r>
            <a:rPr lang="en-GB" sz="1600" b="0" i="1" kern="1200" dirty="0">
              <a:solidFill>
                <a:schemeClr val="bg1"/>
              </a:solidFill>
            </a:rPr>
            <a:t> </a:t>
          </a:r>
          <a:r>
            <a:rPr lang="en-GB" sz="1600" b="0" i="1" kern="1200" dirty="0" err="1">
              <a:solidFill>
                <a:schemeClr val="bg1"/>
              </a:solidFill>
            </a:rPr>
            <a:t>sobre</a:t>
          </a:r>
          <a:r>
            <a:rPr lang="en-GB" sz="1600" b="0" i="1" kern="1200" dirty="0">
              <a:solidFill>
                <a:schemeClr val="bg1"/>
              </a:solidFill>
            </a:rPr>
            <a:t> </a:t>
          </a:r>
          <a:r>
            <a:rPr lang="en-GB" sz="1600" b="0" i="1" kern="1200" dirty="0" err="1">
              <a:solidFill>
                <a:schemeClr val="bg1"/>
              </a:solidFill>
            </a:rPr>
            <a:t>el</a:t>
          </a:r>
          <a:r>
            <a:rPr lang="en-GB" sz="1600" b="0" i="1" kern="1200" dirty="0">
              <a:solidFill>
                <a:schemeClr val="bg1"/>
              </a:solidFill>
            </a:rPr>
            <a:t> </a:t>
          </a:r>
          <a:r>
            <a:rPr lang="en-GB" sz="1600" b="0" i="1" kern="1200" dirty="0" err="1">
              <a:solidFill>
                <a:schemeClr val="bg1"/>
              </a:solidFill>
            </a:rPr>
            <a:t>terreno</a:t>
          </a:r>
          <a:endParaRPr lang="en-GB" sz="1600" b="0" i="1" kern="1200" dirty="0">
            <a:solidFill>
              <a:schemeClr val="bg1"/>
            </a:solidFill>
          </a:endParaRPr>
        </a:p>
      </dsp:txBody>
      <dsp:txXfrm>
        <a:off x="4491126" y="2805091"/>
        <a:ext cx="3571367" cy="2609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12" y="0"/>
          <a:ext cx="2841506" cy="2577834"/>
        </a:xfrm>
        <a:prstGeom prst="rect">
          <a:avLst/>
        </a:prstGeom>
        <a:solidFill>
          <a:srgbClr val="0095C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Los </a:t>
          </a:r>
          <a:r>
            <a:rPr lang="en-US" sz="1600" kern="1200" dirty="0" err="1">
              <a:solidFill>
                <a:schemeClr val="bg1"/>
              </a:solidFill>
            </a:rPr>
            <a:t>enfoques</a:t>
          </a:r>
          <a:r>
            <a:rPr lang="en-US" sz="1600" kern="1200" dirty="0">
              <a:solidFill>
                <a:schemeClr val="bg1"/>
              </a:solidFill>
            </a:rPr>
            <a:t> </a:t>
          </a:r>
          <a:r>
            <a:rPr lang="en-US" sz="1600" kern="1200" dirty="0" err="1">
              <a:solidFill>
                <a:schemeClr val="bg1"/>
              </a:solidFill>
            </a:rPr>
            <a:t>basados</a:t>
          </a:r>
          <a:r>
            <a:rPr lang="en-US" sz="1600" kern="1200" dirty="0">
              <a:solidFill>
                <a:schemeClr val="bg1"/>
              </a:solidFill>
            </a:rPr>
            <a:t> </a:t>
          </a:r>
          <a:r>
            <a:rPr lang="en-US" sz="1600" kern="1200" dirty="0" err="1">
              <a:solidFill>
                <a:schemeClr val="bg1"/>
              </a:solidFill>
            </a:rPr>
            <a:t>en</a:t>
          </a:r>
          <a:r>
            <a:rPr lang="en-US" sz="1600" kern="1200" dirty="0">
              <a:solidFill>
                <a:schemeClr val="bg1"/>
              </a:solidFill>
            </a:rPr>
            <a:t> </a:t>
          </a:r>
          <a:r>
            <a:rPr lang="en-US" sz="1600" kern="1200" dirty="0" err="1">
              <a:solidFill>
                <a:schemeClr val="bg1"/>
              </a:solidFill>
            </a:rPr>
            <a:t>ecosistemas</a:t>
          </a:r>
          <a:r>
            <a:rPr lang="en-US" sz="1600" kern="1200" dirty="0">
              <a:solidFill>
                <a:schemeClr val="bg1"/>
              </a:solidFill>
            </a:rPr>
            <a:t>, la </a:t>
          </a:r>
          <a:r>
            <a:rPr lang="en-US" sz="1600" kern="1200" dirty="0" err="1">
              <a:solidFill>
                <a:schemeClr val="bg1"/>
              </a:solidFill>
            </a:rPr>
            <a:t>agroecología</a:t>
          </a:r>
          <a:r>
            <a:rPr lang="en-US" sz="1600" kern="1200" dirty="0">
              <a:solidFill>
                <a:schemeClr val="bg1"/>
              </a:solidFill>
            </a:rPr>
            <a:t> y </a:t>
          </a:r>
          <a:r>
            <a:rPr lang="en-US" sz="1600" kern="1200" dirty="0" err="1">
              <a:solidFill>
                <a:schemeClr val="bg1"/>
              </a:solidFill>
            </a:rPr>
            <a:t>otras</a:t>
          </a:r>
          <a:r>
            <a:rPr lang="en-US" sz="1600" kern="1200" dirty="0">
              <a:solidFill>
                <a:schemeClr val="bg1"/>
              </a:solidFill>
            </a:rPr>
            <a:t> </a:t>
          </a:r>
          <a:r>
            <a:rPr lang="en-US" sz="1600" b="1" kern="1200" dirty="0" err="1">
              <a:solidFill>
                <a:schemeClr val="bg1"/>
              </a:solidFill>
            </a:rPr>
            <a:t>soluciones</a:t>
          </a:r>
          <a:r>
            <a:rPr lang="en-US" sz="1600" b="1" kern="1200" dirty="0">
              <a:solidFill>
                <a:schemeClr val="bg1"/>
              </a:solidFill>
            </a:rPr>
            <a:t> </a:t>
          </a:r>
          <a:r>
            <a:rPr lang="en-US" sz="1600" b="1" kern="1200" dirty="0" err="1">
              <a:solidFill>
                <a:schemeClr val="bg1"/>
              </a:solidFill>
            </a:rPr>
            <a:t>basadas</a:t>
          </a:r>
          <a:r>
            <a:rPr lang="en-US" sz="1600" b="1" kern="1200" dirty="0">
              <a:solidFill>
                <a:schemeClr val="bg1"/>
              </a:solidFill>
            </a:rPr>
            <a:t> </a:t>
          </a:r>
          <a:r>
            <a:rPr lang="en-US" sz="1600" b="1" kern="1200" dirty="0" err="1">
              <a:solidFill>
                <a:schemeClr val="bg1"/>
              </a:solidFill>
            </a:rPr>
            <a:t>en</a:t>
          </a:r>
          <a:r>
            <a:rPr lang="en-US" sz="1600" b="1" kern="1200" dirty="0">
              <a:solidFill>
                <a:schemeClr val="bg1"/>
              </a:solidFill>
            </a:rPr>
            <a:t> la </a:t>
          </a:r>
          <a:r>
            <a:rPr lang="en-US" sz="1600" b="1" kern="1200" dirty="0" err="1">
              <a:solidFill>
                <a:schemeClr val="bg1"/>
              </a:solidFill>
            </a:rPr>
            <a:t>naturaleza</a:t>
          </a:r>
          <a:r>
            <a:rPr lang="en-US" sz="1600" b="1" kern="1200" dirty="0">
              <a:solidFill>
                <a:schemeClr val="bg1"/>
              </a:solidFill>
            </a:rPr>
            <a:t> </a:t>
          </a:r>
          <a:r>
            <a:rPr lang="en-US" sz="1600" b="1" kern="1200" dirty="0" err="1">
              <a:solidFill>
                <a:schemeClr val="bg1"/>
              </a:solidFill>
            </a:rPr>
            <a:t>en</a:t>
          </a:r>
          <a:r>
            <a:rPr lang="en-US" sz="1600" b="1" kern="1200" dirty="0">
              <a:solidFill>
                <a:schemeClr val="bg1"/>
              </a:solidFill>
            </a:rPr>
            <a:t> la </a:t>
          </a:r>
          <a:r>
            <a:rPr lang="en-US" sz="1600" b="1" kern="1200" dirty="0" err="1">
              <a:solidFill>
                <a:schemeClr val="bg1"/>
              </a:solidFill>
            </a:rPr>
            <a:t>agricultura</a:t>
          </a:r>
          <a:r>
            <a:rPr lang="en-US" sz="1600" b="1" kern="1200" dirty="0">
              <a:solidFill>
                <a:schemeClr val="bg1"/>
              </a:solidFill>
            </a:rPr>
            <a:t> y la </a:t>
          </a:r>
          <a:r>
            <a:rPr lang="en-US" sz="1600" b="1" kern="1200" dirty="0" err="1">
              <a:solidFill>
                <a:schemeClr val="bg1"/>
              </a:solidFill>
            </a:rPr>
            <a:t>pesca</a:t>
          </a:r>
          <a:r>
            <a:rPr lang="en-US" sz="1600" b="1" kern="1200" dirty="0">
              <a:solidFill>
                <a:schemeClr val="bg1"/>
              </a:solidFill>
            </a:rPr>
            <a:t>, </a:t>
          </a:r>
          <a:r>
            <a:rPr lang="en-US" sz="1600" kern="1200" dirty="0" err="1">
              <a:solidFill>
                <a:schemeClr val="bg1"/>
              </a:solidFill>
            </a:rPr>
            <a:t>tienen</a:t>
          </a:r>
          <a:r>
            <a:rPr lang="en-US" sz="1600" kern="1200" dirty="0">
              <a:solidFill>
                <a:schemeClr val="bg1"/>
              </a:solidFill>
            </a:rPr>
            <a:t> </a:t>
          </a:r>
          <a:r>
            <a:rPr lang="en-US" sz="1600" kern="1200" dirty="0" err="1">
              <a:solidFill>
                <a:schemeClr val="bg1"/>
              </a:solidFill>
            </a:rPr>
            <a:t>el</a:t>
          </a:r>
          <a:r>
            <a:rPr lang="en-US" sz="1600" kern="1200" dirty="0">
              <a:solidFill>
                <a:schemeClr val="bg1"/>
              </a:solidFill>
            </a:rPr>
            <a:t> </a:t>
          </a:r>
          <a:r>
            <a:rPr lang="en-US" sz="1600" kern="1200" dirty="0" err="1">
              <a:solidFill>
                <a:schemeClr val="bg1"/>
              </a:solidFill>
            </a:rPr>
            <a:t>potencial</a:t>
          </a:r>
          <a:r>
            <a:rPr lang="en-US" sz="1600" kern="1200" dirty="0">
              <a:solidFill>
                <a:schemeClr val="bg1"/>
              </a:solidFill>
            </a:rPr>
            <a:t> de </a:t>
          </a:r>
          <a:r>
            <a:rPr lang="en-US" sz="1600" kern="1200" dirty="0" err="1">
              <a:solidFill>
                <a:schemeClr val="bg1"/>
              </a:solidFill>
            </a:rPr>
            <a:t>fortalecer</a:t>
          </a:r>
          <a:r>
            <a:rPr lang="en-US" sz="1600" kern="1200" dirty="0">
              <a:solidFill>
                <a:schemeClr val="bg1"/>
              </a:solidFill>
            </a:rPr>
            <a:t> la </a:t>
          </a:r>
          <a:r>
            <a:rPr lang="en-US" sz="1600" kern="1200" dirty="0" err="1">
              <a:solidFill>
                <a:schemeClr val="bg1"/>
              </a:solidFill>
            </a:rPr>
            <a:t>resiliencia</a:t>
          </a:r>
          <a:r>
            <a:rPr lang="en-US" sz="1600" kern="1200" dirty="0">
              <a:solidFill>
                <a:schemeClr val="bg1"/>
              </a:solidFill>
            </a:rPr>
            <a:t> al </a:t>
          </a:r>
          <a:r>
            <a:rPr lang="en-US" sz="1600" kern="1200" dirty="0" err="1">
              <a:solidFill>
                <a:schemeClr val="bg1"/>
              </a:solidFill>
            </a:rPr>
            <a:t>cambio</a:t>
          </a:r>
          <a:r>
            <a:rPr lang="en-US" sz="1600" kern="1200" dirty="0">
              <a:solidFill>
                <a:schemeClr val="bg1"/>
              </a:solidFill>
            </a:rPr>
            <a:t> </a:t>
          </a:r>
          <a:r>
            <a:rPr lang="en-US" sz="1600" kern="1200" dirty="0" err="1">
              <a:solidFill>
                <a:schemeClr val="bg1"/>
              </a:solidFill>
            </a:rPr>
            <a:t>climático</a:t>
          </a:r>
          <a:r>
            <a:rPr lang="en-US" sz="1600" kern="1200" dirty="0">
              <a:solidFill>
                <a:schemeClr val="bg1"/>
              </a:solidFill>
            </a:rPr>
            <a:t> con multiples </a:t>
          </a:r>
          <a:r>
            <a:rPr lang="en-US" sz="1600" kern="1200" dirty="0" err="1">
              <a:solidFill>
                <a:schemeClr val="bg1"/>
              </a:solidFill>
            </a:rPr>
            <a:t>beneficios</a:t>
          </a:r>
          <a:r>
            <a:rPr lang="en-US" sz="1600" kern="1200" dirty="0">
              <a:solidFill>
                <a:schemeClr val="bg1"/>
              </a:solidFill>
            </a:rPr>
            <a:t> </a:t>
          </a:r>
          <a:r>
            <a:rPr lang="en-US" sz="1600" kern="1200" dirty="0" err="1">
              <a:solidFill>
                <a:schemeClr val="bg1"/>
              </a:solidFill>
            </a:rPr>
            <a:t>colaterales</a:t>
          </a:r>
          <a:r>
            <a:rPr lang="en-US" sz="1600" kern="1200" dirty="0">
              <a:solidFill>
                <a:schemeClr val="bg1"/>
              </a:solidFill>
            </a:rPr>
            <a:t>, </a:t>
          </a:r>
          <a:r>
            <a:rPr lang="en-US" sz="1600" kern="1200" dirty="0" err="1">
              <a:solidFill>
                <a:schemeClr val="bg1"/>
              </a:solidFill>
            </a:rPr>
            <a:t>incluidos</a:t>
          </a:r>
          <a:r>
            <a:rPr lang="en-US" sz="1600" kern="1200" dirty="0">
              <a:solidFill>
                <a:schemeClr val="bg1"/>
              </a:solidFill>
            </a:rPr>
            <a:t> </a:t>
          </a:r>
          <a:r>
            <a:rPr lang="en-US" sz="1600" kern="1200" dirty="0" err="1">
              <a:solidFill>
                <a:schemeClr val="bg1"/>
              </a:solidFill>
            </a:rPr>
            <a:t>los</a:t>
          </a:r>
          <a:r>
            <a:rPr lang="en-US" sz="1600" kern="1200" dirty="0">
              <a:solidFill>
                <a:schemeClr val="bg1"/>
              </a:solidFill>
            </a:rPr>
            <a:t> </a:t>
          </a:r>
          <a:r>
            <a:rPr lang="en-US" sz="1600" b="1" kern="1200" dirty="0" err="1">
              <a:solidFill>
                <a:schemeClr val="bg1"/>
              </a:solidFill>
            </a:rPr>
            <a:t>cobeneficios</a:t>
          </a:r>
          <a:r>
            <a:rPr lang="en-US" sz="1600" b="1" kern="1200" dirty="0">
              <a:solidFill>
                <a:schemeClr val="bg1"/>
              </a:solidFill>
            </a:rPr>
            <a:t> de </a:t>
          </a:r>
          <a:r>
            <a:rPr lang="en-US" sz="1600" b="1" kern="1200" dirty="0" err="1">
              <a:solidFill>
                <a:schemeClr val="bg1"/>
              </a:solidFill>
            </a:rPr>
            <a:t>mitigación</a:t>
          </a:r>
          <a:endParaRPr lang="it-IT" sz="1600" b="1" kern="1200" dirty="0">
            <a:solidFill>
              <a:schemeClr val="bg1"/>
            </a:solidFill>
          </a:endParaRPr>
        </a:p>
      </dsp:txBody>
      <dsp:txXfrm>
        <a:off x="12" y="0"/>
        <a:ext cx="2841506" cy="257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0" y="283159"/>
          <a:ext cx="2785142" cy="1979996"/>
        </a:xfrm>
        <a:prstGeom prst="rect">
          <a:avLst/>
        </a:prstGeom>
        <a:solidFill>
          <a:srgbClr val="F18D7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El </a:t>
          </a:r>
          <a:r>
            <a:rPr lang="en-US" sz="1600" kern="1200" dirty="0" err="1">
              <a:solidFill>
                <a:schemeClr val="bg1"/>
              </a:solidFill>
            </a:rPr>
            <a:t>cambio</a:t>
          </a:r>
          <a:r>
            <a:rPr lang="en-US" sz="1600" kern="1200" dirty="0">
              <a:solidFill>
                <a:schemeClr val="bg1"/>
              </a:solidFill>
            </a:rPr>
            <a:t> </a:t>
          </a:r>
          <a:r>
            <a:rPr lang="en-US" sz="1600" kern="1200" dirty="0" err="1">
              <a:solidFill>
                <a:schemeClr val="bg1"/>
              </a:solidFill>
            </a:rPr>
            <a:t>cliático</a:t>
          </a:r>
          <a:r>
            <a:rPr lang="en-US" sz="1600" kern="1200" dirty="0">
              <a:solidFill>
                <a:schemeClr val="bg1"/>
              </a:solidFill>
            </a:rPr>
            <a:t> </a:t>
          </a:r>
          <a:r>
            <a:rPr lang="en-US" sz="1600" kern="1200" dirty="0" err="1">
              <a:solidFill>
                <a:schemeClr val="bg1"/>
              </a:solidFill>
            </a:rPr>
            <a:t>agregará</a:t>
          </a:r>
          <a:r>
            <a:rPr lang="en-US" sz="1600" kern="1200" dirty="0">
              <a:solidFill>
                <a:schemeClr val="bg1"/>
              </a:solidFill>
            </a:rPr>
            <a:t> </a:t>
          </a:r>
          <a:r>
            <a:rPr lang="en-US" sz="1600" kern="1200" dirty="0" err="1">
              <a:solidFill>
                <a:schemeClr val="bg1"/>
              </a:solidFill>
            </a:rPr>
            <a:t>cada</a:t>
          </a:r>
          <a:r>
            <a:rPr lang="en-US" sz="1600" kern="1200" dirty="0">
              <a:solidFill>
                <a:schemeClr val="bg1"/>
              </a:solidFill>
            </a:rPr>
            <a:t> </a:t>
          </a:r>
          <a:r>
            <a:rPr lang="en-US" sz="1600" kern="1200" dirty="0" err="1">
              <a:solidFill>
                <a:schemeClr val="bg1"/>
              </a:solidFill>
            </a:rPr>
            <a:t>vez</a:t>
          </a:r>
          <a:r>
            <a:rPr lang="en-US" sz="1600" kern="1200" dirty="0">
              <a:solidFill>
                <a:schemeClr val="bg1"/>
              </a:solidFill>
            </a:rPr>
            <a:t> </a:t>
          </a:r>
          <a:r>
            <a:rPr lang="en-US" sz="1600" kern="1200" dirty="0" err="1">
              <a:solidFill>
                <a:schemeClr val="bg1"/>
              </a:solidFill>
            </a:rPr>
            <a:t>más</a:t>
          </a:r>
          <a:r>
            <a:rPr lang="en-US" sz="1600" kern="1200" dirty="0">
              <a:solidFill>
                <a:schemeClr val="bg1"/>
              </a:solidFill>
            </a:rPr>
            <a:t> </a:t>
          </a:r>
          <a:r>
            <a:rPr lang="en-US" sz="1600" kern="1200" dirty="0" err="1">
              <a:solidFill>
                <a:schemeClr val="bg1"/>
              </a:solidFill>
            </a:rPr>
            <a:t>presión</a:t>
          </a:r>
          <a:r>
            <a:rPr lang="en-US" sz="1600" kern="1200" dirty="0">
              <a:solidFill>
                <a:schemeClr val="bg1"/>
              </a:solidFill>
            </a:rPr>
            <a:t> y </a:t>
          </a:r>
          <a:r>
            <a:rPr lang="en-US" sz="1600" kern="1200" dirty="0" err="1">
              <a:solidFill>
                <a:schemeClr val="bg1"/>
              </a:solidFill>
            </a:rPr>
            <a:t>diferentes</a:t>
          </a:r>
          <a:r>
            <a:rPr lang="en-US" sz="1600" kern="1200" dirty="0">
              <a:solidFill>
                <a:schemeClr val="bg1"/>
              </a:solidFill>
            </a:rPr>
            <a:t> </a:t>
          </a:r>
          <a:r>
            <a:rPr lang="en-US" sz="1600" kern="1200" dirty="0" err="1">
              <a:solidFill>
                <a:schemeClr val="bg1"/>
              </a:solidFill>
            </a:rPr>
            <a:t>impactos</a:t>
          </a:r>
          <a:r>
            <a:rPr lang="en-US" sz="1600" kern="1200" dirty="0">
              <a:solidFill>
                <a:schemeClr val="bg1"/>
              </a:solidFill>
            </a:rPr>
            <a:t> </a:t>
          </a:r>
          <a:r>
            <a:rPr lang="en-US" sz="1600" kern="1200" dirty="0" err="1">
              <a:solidFill>
                <a:schemeClr val="bg1"/>
              </a:solidFill>
            </a:rPr>
            <a:t>regionales</a:t>
          </a:r>
          <a:r>
            <a:rPr lang="en-US" sz="1600" kern="1200" dirty="0">
              <a:solidFill>
                <a:schemeClr val="bg1"/>
              </a:solidFill>
            </a:rPr>
            <a:t> </a:t>
          </a:r>
          <a:r>
            <a:rPr lang="en-US" sz="1600" kern="1200" dirty="0" err="1">
              <a:solidFill>
                <a:schemeClr val="bg1"/>
              </a:solidFill>
            </a:rPr>
            <a:t>en</a:t>
          </a:r>
          <a:r>
            <a:rPr lang="en-US" sz="1600" kern="1200" dirty="0">
              <a:solidFill>
                <a:schemeClr val="bg1"/>
              </a:solidFill>
            </a:rPr>
            <a:t> </a:t>
          </a:r>
          <a:r>
            <a:rPr lang="en-US" sz="1600" kern="1200" dirty="0" err="1">
              <a:solidFill>
                <a:schemeClr val="bg1"/>
              </a:solidFill>
            </a:rPr>
            <a:t>todos</a:t>
          </a:r>
          <a:r>
            <a:rPr lang="en-US" sz="1600" kern="1200" dirty="0">
              <a:solidFill>
                <a:schemeClr val="bg1"/>
              </a:solidFill>
            </a:rPr>
            <a:t> </a:t>
          </a:r>
          <a:r>
            <a:rPr lang="en-US" sz="1600" kern="1200" dirty="0" err="1">
              <a:solidFill>
                <a:schemeClr val="bg1"/>
              </a:solidFill>
            </a:rPr>
            <a:t>los</a:t>
          </a:r>
          <a:r>
            <a:rPr lang="en-US" sz="1600" kern="1200" dirty="0">
              <a:solidFill>
                <a:schemeClr val="bg1"/>
              </a:solidFill>
            </a:rPr>
            <a:t> </a:t>
          </a:r>
          <a:r>
            <a:rPr lang="en-US" sz="1600" b="1" kern="1200" dirty="0" err="1">
              <a:solidFill>
                <a:schemeClr val="bg1"/>
              </a:solidFill>
            </a:rPr>
            <a:t>componentes</a:t>
          </a:r>
          <a:r>
            <a:rPr lang="en-US" sz="1600" b="1" kern="1200" dirty="0">
              <a:solidFill>
                <a:schemeClr val="bg1"/>
              </a:solidFill>
            </a:rPr>
            <a:t> de </a:t>
          </a:r>
          <a:r>
            <a:rPr lang="en-US" sz="1600" b="1" kern="1200" dirty="0" err="1">
              <a:solidFill>
                <a:schemeClr val="bg1"/>
              </a:solidFill>
            </a:rPr>
            <a:t>los</a:t>
          </a:r>
          <a:r>
            <a:rPr lang="en-US" sz="1600" b="1" kern="1200" dirty="0">
              <a:solidFill>
                <a:schemeClr val="bg1"/>
              </a:solidFill>
            </a:rPr>
            <a:t> </a:t>
          </a:r>
          <a:r>
            <a:rPr lang="en-US" sz="1600" b="1" kern="1200" dirty="0" err="1">
              <a:solidFill>
                <a:schemeClr val="bg1"/>
              </a:solidFill>
            </a:rPr>
            <a:t>sistemas</a:t>
          </a:r>
          <a:r>
            <a:rPr lang="en-US" sz="1600" b="1" kern="1200" dirty="0">
              <a:solidFill>
                <a:schemeClr val="bg1"/>
              </a:solidFill>
            </a:rPr>
            <a:t> </a:t>
          </a:r>
          <a:r>
            <a:rPr lang="en-US" sz="1600" b="1" kern="1200" dirty="0" err="1">
              <a:solidFill>
                <a:schemeClr val="bg1"/>
              </a:solidFill>
            </a:rPr>
            <a:t>alimentarios</a:t>
          </a:r>
          <a:r>
            <a:rPr lang="en-US" sz="1600" kern="1200" dirty="0">
              <a:solidFill>
                <a:schemeClr val="bg1"/>
              </a:solidFill>
            </a:rPr>
            <a:t>, </a:t>
          </a:r>
          <a:r>
            <a:rPr lang="en-US" sz="1600" kern="1200" dirty="0" err="1">
              <a:solidFill>
                <a:schemeClr val="bg1"/>
              </a:solidFill>
            </a:rPr>
            <a:t>debilitando</a:t>
          </a:r>
          <a:r>
            <a:rPr lang="en-US" sz="1600" kern="1200" dirty="0">
              <a:solidFill>
                <a:schemeClr val="bg1"/>
              </a:solidFill>
            </a:rPr>
            <a:t> </a:t>
          </a:r>
          <a:r>
            <a:rPr lang="en-US" sz="1600" kern="1200" dirty="0" err="1">
              <a:solidFill>
                <a:schemeClr val="bg1"/>
              </a:solidFill>
            </a:rPr>
            <a:t>todas</a:t>
          </a:r>
          <a:r>
            <a:rPr lang="en-US" sz="1600" kern="1200" dirty="0">
              <a:solidFill>
                <a:schemeClr val="bg1"/>
              </a:solidFill>
            </a:rPr>
            <a:t> las </a:t>
          </a:r>
          <a:r>
            <a:rPr lang="en-US" sz="1600" kern="1200" dirty="0" err="1">
              <a:solidFill>
                <a:schemeClr val="bg1"/>
              </a:solidFill>
            </a:rPr>
            <a:t>dimensiones</a:t>
          </a:r>
          <a:r>
            <a:rPr lang="en-US" sz="1600" kern="1200" dirty="0">
              <a:solidFill>
                <a:schemeClr val="bg1"/>
              </a:solidFill>
            </a:rPr>
            <a:t> de la </a:t>
          </a:r>
          <a:r>
            <a:rPr lang="en-US" sz="1600" kern="1200" dirty="0" err="1">
              <a:solidFill>
                <a:schemeClr val="bg1"/>
              </a:solidFill>
            </a:rPr>
            <a:t>seguridad</a:t>
          </a:r>
          <a:r>
            <a:rPr lang="en-US" sz="1600" kern="1200" dirty="0">
              <a:solidFill>
                <a:schemeClr val="bg1"/>
              </a:solidFill>
            </a:rPr>
            <a:t> alimentaria </a:t>
          </a:r>
          <a:endParaRPr lang="it-IT" sz="1600" kern="1200" dirty="0">
            <a:solidFill>
              <a:schemeClr val="bg1"/>
            </a:solidFill>
          </a:endParaRPr>
        </a:p>
      </dsp:txBody>
      <dsp:txXfrm>
        <a:off x="0" y="283159"/>
        <a:ext cx="2785142" cy="1979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A3F93-DC77-D24A-A325-6F7BCC1FD7E0}">
      <dsp:nvSpPr>
        <dsp:cNvPr id="0" name=""/>
        <dsp:cNvSpPr/>
      </dsp:nvSpPr>
      <dsp:spPr>
        <a:xfrm rot="5400000">
          <a:off x="486427" y="2190184"/>
          <a:ext cx="1911688" cy="318100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ED22-6FDE-A44D-8F3D-7D83149ABF85}">
      <dsp:nvSpPr>
        <dsp:cNvPr id="0" name=""/>
        <dsp:cNvSpPr/>
      </dsp:nvSpPr>
      <dsp:spPr>
        <a:xfrm>
          <a:off x="167268" y="3145051"/>
          <a:ext cx="2871830" cy="174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33425">
            <a:lnSpc>
              <a:spcPct val="90000"/>
            </a:lnSpc>
            <a:spcBef>
              <a:spcPct val="0"/>
            </a:spcBef>
            <a:spcAft>
              <a:spcPct val="35000"/>
            </a:spcAft>
            <a:buNone/>
          </a:pPr>
          <a:r>
            <a:rPr lang="en-US" sz="1650" b="1" kern="1200" dirty="0" err="1"/>
            <a:t>Adaptación</a:t>
          </a:r>
          <a:r>
            <a:rPr lang="en-US" sz="1650" b="1" kern="1200" dirty="0"/>
            <a:t> Incremental</a:t>
          </a:r>
          <a:r>
            <a:rPr lang="en-US" sz="1650" kern="1200" dirty="0"/>
            <a:t>:</a:t>
          </a:r>
        </a:p>
        <a:p>
          <a:pPr marL="0" lvl="0" indent="0" algn="l" defTabSz="733425">
            <a:lnSpc>
              <a:spcPct val="90000"/>
            </a:lnSpc>
            <a:spcBef>
              <a:spcPct val="0"/>
            </a:spcBef>
            <a:spcAft>
              <a:spcPct val="35000"/>
            </a:spcAft>
            <a:buNone/>
          </a:pPr>
          <a:r>
            <a:rPr lang="en-US" sz="1650" kern="1200" dirty="0" err="1">
              <a:solidFill>
                <a:schemeClr val="accent6"/>
              </a:solidFill>
            </a:rPr>
            <a:t>Adaptación</a:t>
          </a:r>
          <a:r>
            <a:rPr lang="en-GB" sz="1650" kern="1200" dirty="0">
              <a:solidFill>
                <a:schemeClr val="accent6"/>
              </a:solidFill>
            </a:rPr>
            <a:t> que </a:t>
          </a:r>
          <a:r>
            <a:rPr lang="en-GB" sz="1550" kern="1200" dirty="0" err="1">
              <a:solidFill>
                <a:srgbClr val="F18D70"/>
              </a:solidFill>
              <a:latin typeface="Arial" panose="020B0604020202020204"/>
              <a:ea typeface="+mn-ea"/>
              <a:cs typeface="+mn-cs"/>
            </a:rPr>
            <a:t>mantiene</a:t>
          </a:r>
          <a:r>
            <a:rPr lang="en-GB" sz="1550" kern="1200" dirty="0">
              <a:solidFill>
                <a:srgbClr val="F18D70"/>
              </a:solidFill>
              <a:latin typeface="Arial" panose="020B0604020202020204"/>
              <a:ea typeface="+mn-ea"/>
              <a:cs typeface="+mn-cs"/>
            </a:rPr>
            <a:t> la </a:t>
          </a:r>
          <a:r>
            <a:rPr lang="en-GB" sz="1550" kern="1200" dirty="0" err="1">
              <a:solidFill>
                <a:srgbClr val="F18D70"/>
              </a:solidFill>
              <a:latin typeface="Arial" panose="020B0604020202020204"/>
              <a:ea typeface="+mn-ea"/>
              <a:cs typeface="+mn-cs"/>
            </a:rPr>
            <a:t>esencia</a:t>
          </a:r>
          <a:r>
            <a:rPr lang="en-GB" sz="1650" kern="1200" dirty="0">
              <a:solidFill>
                <a:srgbClr val="FF0000"/>
              </a:solidFill>
            </a:rPr>
            <a:t> </a:t>
          </a:r>
          <a:r>
            <a:rPr lang="en-GB" sz="1650" kern="1200" dirty="0">
              <a:solidFill>
                <a:schemeClr val="accent6"/>
              </a:solidFill>
            </a:rPr>
            <a:t>e </a:t>
          </a:r>
          <a:r>
            <a:rPr lang="en-GB" sz="1650" kern="1200" dirty="0" err="1">
              <a:solidFill>
                <a:schemeClr val="accent6"/>
              </a:solidFill>
            </a:rPr>
            <a:t>integridad</a:t>
          </a:r>
          <a:r>
            <a:rPr lang="en-GB" sz="1650" kern="1200" dirty="0">
              <a:solidFill>
                <a:schemeClr val="accent6"/>
              </a:solidFill>
            </a:rPr>
            <a:t> de un </a:t>
          </a:r>
          <a:r>
            <a:rPr lang="en-GB" sz="1650" kern="1200" dirty="0" err="1">
              <a:solidFill>
                <a:schemeClr val="accent6"/>
              </a:solidFill>
            </a:rPr>
            <a:t>sistema</a:t>
          </a:r>
          <a:r>
            <a:rPr lang="en-GB" sz="1650" kern="1200" dirty="0">
              <a:solidFill>
                <a:schemeClr val="accent6"/>
              </a:solidFill>
            </a:rPr>
            <a:t> o </a:t>
          </a:r>
          <a:r>
            <a:rPr lang="en-GB" sz="1650" kern="1200" dirty="0" err="1">
              <a:solidFill>
                <a:schemeClr val="accent6"/>
              </a:solidFill>
            </a:rPr>
            <a:t>proceso</a:t>
          </a:r>
          <a:r>
            <a:rPr lang="en-GB" sz="1650" kern="1200" dirty="0">
              <a:solidFill>
                <a:schemeClr val="accent6"/>
              </a:solidFill>
            </a:rPr>
            <a:t> a </a:t>
          </a:r>
          <a:r>
            <a:rPr lang="en-GB" sz="1650" kern="1200" dirty="0" err="1">
              <a:solidFill>
                <a:schemeClr val="accent6"/>
              </a:solidFill>
            </a:rPr>
            <a:t>una</a:t>
          </a:r>
          <a:r>
            <a:rPr lang="en-GB" sz="1650" kern="1200" dirty="0">
              <a:solidFill>
                <a:schemeClr val="accent6"/>
              </a:solidFill>
            </a:rPr>
            <a:t> </a:t>
          </a:r>
          <a:r>
            <a:rPr lang="en-GB" sz="1650" kern="1200" dirty="0" err="1">
              <a:solidFill>
                <a:schemeClr val="accent6"/>
              </a:solidFill>
            </a:rPr>
            <a:t>cierta</a:t>
          </a:r>
          <a:r>
            <a:rPr lang="en-GB" sz="1650" kern="1200" dirty="0">
              <a:solidFill>
                <a:schemeClr val="accent6"/>
              </a:solidFill>
            </a:rPr>
            <a:t> </a:t>
          </a:r>
          <a:r>
            <a:rPr lang="en-GB" sz="1650" kern="1200" dirty="0" err="1">
              <a:solidFill>
                <a:schemeClr val="accent6"/>
              </a:solidFill>
            </a:rPr>
            <a:t>escala</a:t>
          </a:r>
          <a:r>
            <a:rPr lang="en-GB" sz="1650" kern="1200" dirty="0">
              <a:solidFill>
                <a:schemeClr val="accent6"/>
              </a:solidFill>
            </a:rPr>
            <a:t> </a:t>
          </a:r>
          <a:r>
            <a:rPr lang="en-GB" sz="1650" kern="1200" dirty="0"/>
            <a:t>(IPCC, 2014)</a:t>
          </a:r>
          <a:endParaRPr lang="en-US" sz="1650" kern="1200" dirty="0"/>
        </a:p>
      </dsp:txBody>
      <dsp:txXfrm>
        <a:off x="167268" y="3145051"/>
        <a:ext cx="2871830" cy="1741034"/>
      </dsp:txXfrm>
    </dsp:sp>
    <dsp:sp modelId="{758302FF-A349-4645-8771-17174844AA14}">
      <dsp:nvSpPr>
        <dsp:cNvPr id="0" name=""/>
        <dsp:cNvSpPr/>
      </dsp:nvSpPr>
      <dsp:spPr>
        <a:xfrm rot="18785589">
          <a:off x="2534561" y="2120850"/>
          <a:ext cx="541854" cy="54185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7F56C-52CF-6E4E-9A09-486A6C87C3C5}">
      <dsp:nvSpPr>
        <dsp:cNvPr id="0" name=""/>
        <dsp:cNvSpPr/>
      </dsp:nvSpPr>
      <dsp:spPr>
        <a:xfrm rot="5400000">
          <a:off x="4158156" y="676585"/>
          <a:ext cx="1800887" cy="345705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11528-A03E-F84C-8F4A-86C27B48BA01}">
      <dsp:nvSpPr>
        <dsp:cNvPr id="0" name=""/>
        <dsp:cNvSpPr/>
      </dsp:nvSpPr>
      <dsp:spPr>
        <a:xfrm>
          <a:off x="3666757" y="1745572"/>
          <a:ext cx="3168261" cy="244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IE" sz="1550" b="1" kern="1200" dirty="0" err="1"/>
            <a:t>Adaptación</a:t>
          </a:r>
          <a:r>
            <a:rPr lang="en-IE" sz="1550" b="1" kern="1200" dirty="0"/>
            <a:t> para la </a:t>
          </a:r>
          <a:r>
            <a:rPr lang="en-IE" sz="1550" b="1" kern="1200" dirty="0" err="1"/>
            <a:t>transformación</a:t>
          </a:r>
          <a:r>
            <a:rPr lang="en-IE" sz="1550" kern="1200" dirty="0"/>
            <a:t>: </a:t>
          </a:r>
        </a:p>
        <a:p>
          <a:pPr marL="0" lvl="0" indent="0" algn="l" defTabSz="688975">
            <a:lnSpc>
              <a:spcPct val="90000"/>
            </a:lnSpc>
            <a:spcBef>
              <a:spcPct val="0"/>
            </a:spcBef>
            <a:spcAft>
              <a:spcPct val="35000"/>
            </a:spcAft>
            <a:buNone/>
          </a:pPr>
          <a:r>
            <a:rPr lang="en-US" sz="1550" kern="1200" dirty="0" err="1"/>
            <a:t>Adaptación</a:t>
          </a:r>
          <a:r>
            <a:rPr lang="en-US" sz="1550" kern="1200" dirty="0"/>
            <a:t> que </a:t>
          </a:r>
          <a:r>
            <a:rPr lang="en-US" sz="1550" kern="1200" dirty="0">
              <a:solidFill>
                <a:schemeClr val="accent4"/>
              </a:solidFill>
            </a:rPr>
            <a:t>cambia </a:t>
          </a:r>
          <a:r>
            <a:rPr lang="en-US" sz="1550" kern="1200" dirty="0" err="1">
              <a:solidFill>
                <a:schemeClr val="accent4"/>
              </a:solidFill>
            </a:rPr>
            <a:t>los</a:t>
          </a:r>
          <a:r>
            <a:rPr lang="en-US" sz="1550" kern="1200" dirty="0">
              <a:solidFill>
                <a:schemeClr val="accent4"/>
              </a:solidFill>
            </a:rPr>
            <a:t> </a:t>
          </a:r>
          <a:r>
            <a:rPr lang="en-US" sz="1550" kern="1200" dirty="0" err="1">
              <a:solidFill>
                <a:schemeClr val="accent4"/>
              </a:solidFill>
            </a:rPr>
            <a:t>atributos</a:t>
          </a:r>
          <a:r>
            <a:rPr lang="en-US" sz="1550" kern="1200" dirty="0">
              <a:solidFill>
                <a:schemeClr val="accent4"/>
              </a:solidFill>
            </a:rPr>
            <a:t> </a:t>
          </a:r>
          <a:r>
            <a:rPr lang="en-US" sz="1550" kern="1200" dirty="0" err="1">
              <a:solidFill>
                <a:schemeClr val="accent4"/>
              </a:solidFill>
            </a:rPr>
            <a:t>fundamentales</a:t>
          </a:r>
          <a:r>
            <a:rPr lang="en-US" sz="1550" kern="1200" dirty="0">
              <a:solidFill>
                <a:schemeClr val="accent4"/>
              </a:solidFill>
            </a:rPr>
            <a:t> </a:t>
          </a:r>
          <a:r>
            <a:rPr lang="en-US" sz="1550" kern="1200" dirty="0"/>
            <a:t>de un </a:t>
          </a:r>
          <a:r>
            <a:rPr lang="en-US" sz="1550" kern="1200" dirty="0" err="1"/>
            <a:t>sistema</a:t>
          </a:r>
          <a:r>
            <a:rPr lang="en-US" sz="1550" kern="1200" dirty="0"/>
            <a:t> </a:t>
          </a:r>
          <a:r>
            <a:rPr lang="en-US" sz="1550" kern="1200" dirty="0" err="1"/>
            <a:t>socioecológico</a:t>
          </a:r>
          <a:r>
            <a:rPr lang="en-US" sz="1550" kern="1200" dirty="0"/>
            <a:t>  </a:t>
          </a:r>
          <a:r>
            <a:rPr lang="en-US" sz="1550" kern="1200" dirty="0" err="1"/>
            <a:t>en</a:t>
          </a:r>
          <a:r>
            <a:rPr lang="en-US" sz="1550" kern="1200" dirty="0"/>
            <a:t> prevision del </a:t>
          </a:r>
          <a:r>
            <a:rPr lang="en-US" sz="1550" kern="1200" dirty="0" err="1"/>
            <a:t>cambio</a:t>
          </a:r>
          <a:r>
            <a:rPr lang="en-US" sz="1550" kern="1200" dirty="0"/>
            <a:t> </a:t>
          </a:r>
          <a:r>
            <a:rPr lang="en-US" sz="1550" kern="1200" dirty="0" err="1"/>
            <a:t>climático</a:t>
          </a:r>
          <a:r>
            <a:rPr lang="en-US" sz="1550" kern="1200" dirty="0"/>
            <a:t> y sus </a:t>
          </a:r>
          <a:r>
            <a:rPr lang="en-US" sz="1550" kern="1200" dirty="0" err="1"/>
            <a:t>impactos</a:t>
          </a:r>
          <a:r>
            <a:rPr lang="en-US" sz="1550" kern="1200" dirty="0"/>
            <a:t> (</a:t>
          </a:r>
          <a:r>
            <a:rPr lang="en-GB" sz="1550" kern="1200" dirty="0"/>
            <a:t>IPCC, 2019). </a:t>
          </a:r>
          <a:endParaRPr lang="en-US" sz="1550" kern="1200" dirty="0"/>
        </a:p>
      </dsp:txBody>
      <dsp:txXfrm>
        <a:off x="3666757" y="1745572"/>
        <a:ext cx="3168261" cy="2443217"/>
      </dsp:txXfrm>
    </dsp:sp>
    <dsp:sp modelId="{AAF0D4F2-69F4-3B4B-A3AB-21A98615C653}">
      <dsp:nvSpPr>
        <dsp:cNvPr id="0" name=""/>
        <dsp:cNvSpPr/>
      </dsp:nvSpPr>
      <dsp:spPr>
        <a:xfrm rot="19048739">
          <a:off x="6068495" y="518723"/>
          <a:ext cx="541854" cy="54185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FA3C0-0D8B-224E-9F8C-079DAC087394}">
      <dsp:nvSpPr>
        <dsp:cNvPr id="0" name=""/>
        <dsp:cNvSpPr/>
      </dsp:nvSpPr>
      <dsp:spPr>
        <a:xfrm rot="5400000">
          <a:off x="7271400" y="-475634"/>
          <a:ext cx="2403260" cy="318100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9904A-897E-4949-9CD9-5F1005635DEC}">
      <dsp:nvSpPr>
        <dsp:cNvPr id="0" name=""/>
        <dsp:cNvSpPr/>
      </dsp:nvSpPr>
      <dsp:spPr>
        <a:xfrm>
          <a:off x="7264799" y="277471"/>
          <a:ext cx="2871830"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33425">
            <a:lnSpc>
              <a:spcPct val="90000"/>
            </a:lnSpc>
            <a:spcBef>
              <a:spcPct val="0"/>
            </a:spcBef>
            <a:spcAft>
              <a:spcPct val="35000"/>
            </a:spcAft>
            <a:buNone/>
          </a:pPr>
          <a:r>
            <a:rPr lang="en-GB" sz="1650" b="1" kern="1200" dirty="0"/>
            <a:t>Cambio </a:t>
          </a:r>
          <a:r>
            <a:rPr lang="en-GB" sz="1650" b="1" kern="1200" dirty="0" err="1"/>
            <a:t>transformador</a:t>
          </a:r>
          <a:endParaRPr lang="en-GB" sz="1650" kern="1200" dirty="0"/>
        </a:p>
        <a:p>
          <a:pPr marL="0" lvl="0" indent="0" algn="l" defTabSz="733425">
            <a:lnSpc>
              <a:spcPct val="90000"/>
            </a:lnSpc>
            <a:spcBef>
              <a:spcPct val="0"/>
            </a:spcBef>
            <a:spcAft>
              <a:spcPct val="35000"/>
            </a:spcAft>
            <a:buNone/>
          </a:pPr>
          <a:r>
            <a:rPr lang="en-US" sz="1550" kern="1200" dirty="0">
              <a:solidFill>
                <a:schemeClr val="accent4"/>
              </a:solidFill>
            </a:rPr>
            <a:t>Un </a:t>
          </a:r>
          <a:r>
            <a:rPr lang="en-US" sz="1550" kern="1200" dirty="0" err="1">
              <a:solidFill>
                <a:schemeClr val="accent4"/>
              </a:solidFill>
            </a:rPr>
            <a:t>cambio</a:t>
          </a:r>
          <a:r>
            <a:rPr lang="en-US" sz="1550" kern="1200" dirty="0">
              <a:solidFill>
                <a:schemeClr val="accent4"/>
              </a:solidFill>
            </a:rPr>
            <a:t> </a:t>
          </a:r>
          <a:r>
            <a:rPr lang="en-US" sz="1550" kern="1200" dirty="0" err="1">
              <a:solidFill>
                <a:schemeClr val="accent4"/>
              </a:solidFill>
            </a:rPr>
            <a:t>en</a:t>
          </a:r>
          <a:r>
            <a:rPr lang="en-US" sz="1550" kern="1200" dirty="0">
              <a:solidFill>
                <a:schemeClr val="accent4"/>
              </a:solidFill>
            </a:rPr>
            <a:t> </a:t>
          </a:r>
          <a:r>
            <a:rPr lang="en-US" sz="1550" kern="1200" dirty="0" err="1">
              <a:solidFill>
                <a:schemeClr val="accent4"/>
              </a:solidFill>
            </a:rPr>
            <a:t>todo</a:t>
          </a:r>
          <a:r>
            <a:rPr lang="en-US" sz="1550" kern="1200" dirty="0">
              <a:solidFill>
                <a:schemeClr val="accent4"/>
              </a:solidFill>
            </a:rPr>
            <a:t> </a:t>
          </a:r>
          <a:r>
            <a:rPr lang="en-US" sz="1550" kern="1200" dirty="0" err="1">
              <a:solidFill>
                <a:schemeClr val="accent4"/>
              </a:solidFill>
            </a:rPr>
            <a:t>el</a:t>
          </a:r>
          <a:r>
            <a:rPr lang="en-US" sz="1550" kern="1200" dirty="0">
              <a:solidFill>
                <a:schemeClr val="accent4"/>
              </a:solidFill>
            </a:rPr>
            <a:t> </a:t>
          </a:r>
          <a:r>
            <a:rPr lang="en-US" sz="1550" kern="1200" dirty="0" err="1">
              <a:solidFill>
                <a:schemeClr val="accent4"/>
              </a:solidFill>
            </a:rPr>
            <a:t>sistema</a:t>
          </a:r>
          <a:r>
            <a:rPr lang="en-US" sz="1550" kern="1200" dirty="0">
              <a:solidFill>
                <a:schemeClr val="accent4"/>
              </a:solidFill>
            </a:rPr>
            <a:t> </a:t>
          </a:r>
          <a:r>
            <a:rPr lang="en-US" sz="1550" kern="1200" dirty="0"/>
            <a:t>que </a:t>
          </a:r>
          <a:r>
            <a:rPr lang="en-US" sz="1550" kern="1200" dirty="0" err="1"/>
            <a:t>requiere</a:t>
          </a:r>
          <a:r>
            <a:rPr lang="en-US" sz="1550" kern="1200" dirty="0"/>
            <a:t> </a:t>
          </a:r>
          <a:r>
            <a:rPr lang="en-US" sz="1550" kern="1200" dirty="0" err="1"/>
            <a:t>más</a:t>
          </a:r>
          <a:r>
            <a:rPr lang="en-US" sz="1550" kern="1200" dirty="0"/>
            <a:t> que un </a:t>
          </a:r>
          <a:r>
            <a:rPr lang="en-US" sz="1550" kern="1200" dirty="0" err="1"/>
            <a:t>cambio</a:t>
          </a:r>
          <a:r>
            <a:rPr lang="en-US" sz="1550" kern="1200" dirty="0"/>
            <a:t> </a:t>
          </a:r>
          <a:r>
            <a:rPr lang="en-US" sz="1550" kern="1200" dirty="0" err="1"/>
            <a:t>tecnológico</a:t>
          </a:r>
          <a:r>
            <a:rPr lang="en-US" sz="1550" kern="1200" dirty="0"/>
            <a:t> a </a:t>
          </a:r>
          <a:r>
            <a:rPr lang="en-US" sz="1550" kern="1200" dirty="0" err="1"/>
            <a:t>través</a:t>
          </a:r>
          <a:r>
            <a:rPr lang="en-US" sz="1550" kern="1200" dirty="0"/>
            <a:t> de la </a:t>
          </a:r>
          <a:r>
            <a:rPr lang="en-US" sz="1550" kern="1200" dirty="0" err="1"/>
            <a:t>consideración</a:t>
          </a:r>
          <a:r>
            <a:rPr lang="en-US" sz="1550" kern="1200" dirty="0"/>
            <a:t> de </a:t>
          </a:r>
          <a:r>
            <a:rPr lang="en-US" sz="1550" kern="1200" dirty="0" err="1"/>
            <a:t>factores</a:t>
          </a:r>
          <a:r>
            <a:rPr lang="en-US" sz="1550" kern="1200" dirty="0"/>
            <a:t> </a:t>
          </a:r>
          <a:r>
            <a:rPr lang="en-US" sz="1550" kern="1200" dirty="0" err="1"/>
            <a:t>sociales</a:t>
          </a:r>
          <a:r>
            <a:rPr lang="en-US" sz="1550" kern="1200" dirty="0"/>
            <a:t> y </a:t>
          </a:r>
          <a:r>
            <a:rPr lang="en-US" sz="1550" kern="1200" dirty="0" err="1"/>
            <a:t>económicos</a:t>
          </a:r>
          <a:r>
            <a:rPr lang="en-US" sz="1550" kern="1200" dirty="0"/>
            <a:t> que, con la </a:t>
          </a:r>
          <a:r>
            <a:rPr lang="en-US" sz="1550" kern="1200" dirty="0" err="1"/>
            <a:t>tecnología</a:t>
          </a:r>
          <a:r>
            <a:rPr lang="en-US" sz="1550" kern="1200" dirty="0"/>
            <a:t>, </a:t>
          </a:r>
          <a:r>
            <a:rPr lang="en-US" sz="1550" kern="1200" dirty="0" err="1"/>
            <a:t>pueden</a:t>
          </a:r>
          <a:r>
            <a:rPr lang="en-US" sz="1550" kern="1200" dirty="0"/>
            <a:t> </a:t>
          </a:r>
          <a:r>
            <a:rPr lang="en-US" sz="1550" kern="1200" dirty="0" err="1"/>
            <a:t>generar</a:t>
          </a:r>
          <a:r>
            <a:rPr lang="en-US" sz="1550" kern="1200" dirty="0"/>
            <a:t> </a:t>
          </a:r>
          <a:r>
            <a:rPr lang="en-US" sz="1550" kern="1200" dirty="0" err="1"/>
            <a:t>cambios</a:t>
          </a:r>
          <a:r>
            <a:rPr lang="en-US" sz="1550" kern="1200" dirty="0"/>
            <a:t> </a:t>
          </a:r>
          <a:r>
            <a:rPr lang="en-US" sz="1550" kern="1200" dirty="0" err="1"/>
            <a:t>rápidos</a:t>
          </a:r>
          <a:r>
            <a:rPr lang="en-US" sz="1550" kern="1200" dirty="0"/>
            <a:t> a </a:t>
          </a:r>
          <a:r>
            <a:rPr lang="en-US" sz="1550" kern="1200" dirty="0" err="1"/>
            <a:t>escala</a:t>
          </a:r>
          <a:r>
            <a:rPr lang="en-US" sz="1550" kern="1200" dirty="0"/>
            <a:t> (IPCC, 2022).</a:t>
          </a:r>
        </a:p>
      </dsp:txBody>
      <dsp:txXfrm>
        <a:off x="7264799" y="277471"/>
        <a:ext cx="2871830" cy="25173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6/27/2022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‹Nº›</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27/06/2022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‹Nº›</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BD"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3</a:t>
            </a:fld>
            <a:endParaRPr lang="it-IT"/>
          </a:p>
        </p:txBody>
      </p:sp>
    </p:spTree>
    <p:extLst>
      <p:ext uri="{BB962C8B-B14F-4D97-AF65-F5344CB8AC3E}">
        <p14:creationId xmlns:p14="http://schemas.microsoft.com/office/powerpoint/2010/main" val="146979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endParaRPr lang="en-US" dirty="0"/>
          </a:p>
          <a:p>
            <a:pPr algn="l" rtl="0"/>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BD"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6</a:t>
            </a:fld>
            <a:endParaRPr lang="it-IT"/>
          </a:p>
        </p:txBody>
      </p:sp>
    </p:spTree>
    <p:extLst>
      <p:ext uri="{BB962C8B-B14F-4D97-AF65-F5344CB8AC3E}">
        <p14:creationId xmlns:p14="http://schemas.microsoft.com/office/powerpoint/2010/main" val="156148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38927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6_42F55D25.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879346" y="3810334"/>
            <a:ext cx="9275065" cy="747237"/>
          </a:xfrm>
        </p:spPr>
        <p:txBody>
          <a:bodyPr>
            <a:normAutofit/>
          </a:bodyPr>
          <a:lstStyle/>
          <a:p>
            <a:pPr indent="0" algn="l" rtl="0"/>
            <a:r>
              <a:rPr lang="en-US" sz="1400" b="1" dirty="0"/>
              <a:t>Krystal Crumpler,</a:t>
            </a:r>
            <a:r>
              <a:rPr lang="en-US" sz="1400" dirty="0"/>
              <a:t>Especialista en Cambio Climático y Recursos Naturales – Programa SCALA, FAO</a:t>
            </a:r>
          </a:p>
          <a:p>
            <a:pPr indent="0" algn="l" rtl="0"/>
            <a:endParaRPr lang="en-US" sz="1400" dirty="0"/>
          </a:p>
          <a:p>
            <a:pPr indent="0" algn="l" rtl="0"/>
            <a:r>
              <a:rPr lang="en-US" sz="1400" b="1" dirty="0"/>
              <a:t>Samuel Tumwesigye</a:t>
            </a:r>
            <a:r>
              <a:rPr lang="en-US" sz="1400" dirty="0"/>
              <a:t>, Especialista en Agricultura y Adaptación al Cambio </a:t>
            </a:r>
            <a:r>
              <a:rPr lang="en-US" sz="1400" dirty="0" err="1"/>
              <a:t>Climático</a:t>
            </a:r>
            <a:r>
              <a:rPr lang="en-US" sz="1400" dirty="0"/>
              <a:t> –</a:t>
            </a:r>
            <a:r>
              <a:rPr lang="en-GB" sz="1400" dirty="0"/>
              <a:t> </a:t>
            </a:r>
            <a:r>
              <a:rPr lang="en-GB" sz="1400" dirty="0" err="1"/>
              <a:t>Programa</a:t>
            </a:r>
            <a:r>
              <a:rPr lang="en-GB" sz="1400" dirty="0"/>
              <a:t> SCALA</a:t>
            </a:r>
            <a:r>
              <a:rPr lang="en-US" sz="1400" dirty="0"/>
              <a:t>, PNUD</a:t>
            </a:r>
            <a:endParaRPr lang="it-IT" sz="1600" dirty="0"/>
          </a:p>
          <a:p>
            <a:pPr indent="0" algn="l" rtl="0"/>
            <a:endParaRPr lang="it-IT" dirty="0">
              <a:solidFill>
                <a:srgbClr val="4C4C4C"/>
              </a:solidFill>
            </a:endParaRPr>
          </a:p>
        </p:txBody>
      </p:sp>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a:xfrm>
            <a:off x="838199" y="2002537"/>
            <a:ext cx="9357361" cy="1207936"/>
          </a:xfrm>
        </p:spPr>
        <p:txBody>
          <a:bodyPr>
            <a:noAutofit/>
          </a:bodyPr>
          <a:lstStyle/>
          <a:p>
            <a:pPr algn="l" rtl="0"/>
            <a:r>
              <a:rPr lang="es-CO" dirty="0" err="1"/>
              <a:t>Resúmen</a:t>
            </a:r>
            <a:r>
              <a:rPr lang="es-CO" dirty="0"/>
              <a:t> del marco conceptual de SCALA para las evaluaciones a nivel de sistemas</a:t>
            </a:r>
          </a:p>
        </p:txBody>
      </p:sp>
      <p:sp>
        <p:nvSpPr>
          <p:cNvPr id="5" name="TextBox 4">
            <a:extLst>
              <a:ext uri="{FF2B5EF4-FFF2-40B4-BE49-F238E27FC236}">
                <a16:creationId xmlns:a16="http://schemas.microsoft.com/office/drawing/2014/main" id="{3586BD2C-A3F5-BF49-59E5-CE5BF7DE95E8}"/>
              </a:ext>
            </a:extLst>
          </p:cNvPr>
          <p:cNvSpPr txBox="1"/>
          <p:nvPr/>
        </p:nvSpPr>
        <p:spPr>
          <a:xfrm>
            <a:off x="216407" y="5157432"/>
            <a:ext cx="10404764" cy="523220"/>
          </a:xfrm>
          <a:prstGeom prst="rect">
            <a:avLst/>
          </a:prstGeom>
          <a:noFill/>
        </p:spPr>
        <p:txBody>
          <a:bodyPr wrap="square">
            <a:spAutoFit/>
          </a:bodyPr>
          <a:lstStyle/>
          <a:p>
            <a:pPr algn="r" rtl="0"/>
            <a:r>
              <a:rPr lang="en-GB" sz="1400" b="1" dirty="0">
                <a:solidFill>
                  <a:srgbClr val="4C4C4C"/>
                </a:solidFill>
              </a:rPr>
              <a:t>Seminario web interno e intercambio sobre evaluaciones a nivel de sistemas - Parte 2</a:t>
            </a:r>
          </a:p>
          <a:p>
            <a:pPr algn="r" rtl="0"/>
            <a:r>
              <a:rPr lang="en-GB" sz="1400" b="1" dirty="0">
                <a:solidFill>
                  <a:srgbClr val="4C4C4C"/>
                </a:solidFill>
              </a:rPr>
              <a:t>28 y 29 de junio de 2022</a:t>
            </a:r>
            <a:endParaRPr lang="en-US" sz="1400" dirty="0">
              <a:solidFill>
                <a:srgbClr val="4C4C4C"/>
              </a:solidFill>
            </a:endParaRPr>
          </a:p>
        </p:txBody>
      </p:sp>
    </p:spTree>
    <p:extLst>
      <p:ext uri="{BB962C8B-B14F-4D97-AF65-F5344CB8AC3E}">
        <p14:creationId xmlns:p14="http://schemas.microsoft.com/office/powerpoint/2010/main" val="163668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2699971286"/>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0" y="2538547"/>
            <a:ext cx="3017520" cy="593151"/>
          </a:xfrm>
        </p:spPr>
        <p:txBody>
          <a:bodyPr>
            <a:noAutofit/>
          </a:bodyPr>
          <a:lstStyle/>
          <a:p>
            <a:pPr algn="ctr" rtl="0"/>
            <a:br>
              <a:rPr lang="en-GB" sz="4400" dirty="0">
                <a:latin typeface="Arial"/>
                <a:cs typeface="Arial"/>
              </a:rPr>
            </a:br>
            <a:r>
              <a:rPr lang="en-GB" sz="4400" dirty="0">
                <a:latin typeface="Arial"/>
                <a:cs typeface="Arial"/>
              </a:rPr>
              <a:t>Esquema</a:t>
            </a:r>
          </a:p>
        </p:txBody>
      </p:sp>
    </p:spTree>
    <p:extLst>
      <p:ext uri="{BB962C8B-B14F-4D97-AF65-F5344CB8AC3E}">
        <p14:creationId xmlns:p14="http://schemas.microsoft.com/office/powerpoint/2010/main" val="18403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1B824786-7011-B245-A7D7-1EC877E1D99A}"/>
              </a:ext>
            </a:extLst>
          </p:cNvPr>
          <p:cNvSpPr>
            <a:spLocks noGrp="1"/>
          </p:cNvSpPr>
          <p:nvPr>
            <p:ph sz="quarter" idx="10"/>
          </p:nvPr>
        </p:nvSpPr>
        <p:spPr>
          <a:xfrm>
            <a:off x="748663" y="963211"/>
            <a:ext cx="2787868" cy="732191"/>
          </a:xfrm>
          <a:solidFill>
            <a:srgbClr val="E7F5FA"/>
          </a:solid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rtl="0"/>
            <a:r>
              <a:rPr lang="it-IT" sz="1400" b="1" dirty="0"/>
              <a:t>01.</a:t>
            </a:r>
          </a:p>
          <a:p>
            <a:pPr algn="ctr" rtl="0"/>
            <a:r>
              <a:rPr lang="it-IT" sz="1400" b="1" dirty="0" err="1"/>
              <a:t>Impactos</a:t>
            </a:r>
            <a:r>
              <a:rPr lang="it-IT" sz="1400" b="1" dirty="0"/>
              <a:t> del cambio </a:t>
            </a:r>
            <a:r>
              <a:rPr lang="it-IT" sz="1400" b="1" dirty="0" err="1"/>
              <a:t>climático</a:t>
            </a:r>
            <a:endParaRPr lang="it-IT" sz="1400" b="1" dirty="0"/>
          </a:p>
        </p:txBody>
      </p:sp>
      <p:graphicFrame>
        <p:nvGraphicFramePr>
          <p:cNvPr id="26" name="Segnaposto SmartArt 4">
            <a:extLst>
              <a:ext uri="{FF2B5EF4-FFF2-40B4-BE49-F238E27FC236}">
                <a16:creationId xmlns:a16="http://schemas.microsoft.com/office/drawing/2014/main" id="{956219BD-416B-4A37-A62D-1B2807628FDB}"/>
              </a:ext>
            </a:extLst>
          </p:cNvPr>
          <p:cNvGraphicFramePr>
            <a:graphicFrameLocks/>
          </p:cNvGraphicFramePr>
          <p:nvPr>
            <p:extLst>
              <p:ext uri="{D42A27DB-BD31-4B8C-83A1-F6EECF244321}">
                <p14:modId xmlns:p14="http://schemas.microsoft.com/office/powerpoint/2010/main" val="1985350539"/>
              </p:ext>
            </p:extLst>
          </p:nvPr>
        </p:nvGraphicFramePr>
        <p:xfrm>
          <a:off x="960353" y="3082477"/>
          <a:ext cx="2818511" cy="427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egnaposto contenuto 7">
            <a:extLst>
              <a:ext uri="{FF2B5EF4-FFF2-40B4-BE49-F238E27FC236}">
                <a16:creationId xmlns:a16="http://schemas.microsoft.com/office/drawing/2014/main" id="{C9EE5770-4339-411D-95C1-CB68B3BD0C05}"/>
              </a:ext>
            </a:extLst>
          </p:cNvPr>
          <p:cNvSpPr txBox="1">
            <a:spLocks/>
          </p:cNvSpPr>
          <p:nvPr/>
        </p:nvSpPr>
        <p:spPr>
          <a:xfrm>
            <a:off x="4908330" y="963210"/>
            <a:ext cx="2818898" cy="732192"/>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rtl="0"/>
            <a:r>
              <a:rPr lang="it-IT" sz="1400" b="1" dirty="0"/>
              <a:t>02</a:t>
            </a:r>
          </a:p>
          <a:p>
            <a:pPr algn="ctr" rtl="0"/>
            <a:r>
              <a:rPr lang="it-IT" sz="1400" b="1" dirty="0" err="1"/>
              <a:t>Adaptación</a:t>
            </a:r>
            <a:r>
              <a:rPr lang="it-IT" sz="1400" b="1" dirty="0"/>
              <a:t> </a:t>
            </a:r>
            <a:r>
              <a:rPr lang="it-IT" sz="1400" b="1" dirty="0" err="1"/>
              <a:t>actual</a:t>
            </a:r>
            <a:r>
              <a:rPr lang="it-IT" sz="1400" b="1" dirty="0"/>
              <a:t>, </a:t>
            </a:r>
            <a:r>
              <a:rPr lang="it-IT" sz="1400" b="1" dirty="0" err="1"/>
              <a:t>límites</a:t>
            </a:r>
            <a:r>
              <a:rPr lang="it-IT" sz="1400" b="1" dirty="0"/>
              <a:t> e </a:t>
            </a:r>
            <a:r>
              <a:rPr lang="it-IT" sz="1400" b="1" dirty="0" err="1"/>
              <a:t>inadaptación</a:t>
            </a:r>
            <a:endParaRPr lang="it-IT" sz="1400" b="1" dirty="0"/>
          </a:p>
        </p:txBody>
      </p:sp>
      <p:sp>
        <p:nvSpPr>
          <p:cNvPr id="28" name="Segnaposto testo 8">
            <a:extLst>
              <a:ext uri="{FF2B5EF4-FFF2-40B4-BE49-F238E27FC236}">
                <a16:creationId xmlns:a16="http://schemas.microsoft.com/office/drawing/2014/main" id="{E1539AFE-E0C1-4FA3-B155-02D1DB74ABE2}"/>
              </a:ext>
            </a:extLst>
          </p:cNvPr>
          <p:cNvSpPr txBox="1">
            <a:spLocks/>
          </p:cNvSpPr>
          <p:nvPr/>
        </p:nvSpPr>
        <p:spPr>
          <a:xfrm>
            <a:off x="4822210" y="1826706"/>
            <a:ext cx="2905018" cy="257155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r>
              <a:rPr lang="en-US" sz="1400" dirty="0">
                <a:solidFill>
                  <a:srgbClr val="0095CE"/>
                </a:solidFill>
              </a:rPr>
              <a:t>La mayor parte de la gestión del riesgo climático y la adaptación que se está planificando e implementando </a:t>
            </a:r>
            <a:r>
              <a:rPr lang="en-US" sz="1400" dirty="0" err="1">
                <a:solidFill>
                  <a:srgbClr val="0095CE"/>
                </a:solidFill>
              </a:rPr>
              <a:t>actualmente</a:t>
            </a:r>
            <a:r>
              <a:rPr lang="en-US" sz="1400" dirty="0">
                <a:solidFill>
                  <a:srgbClr val="0095CE"/>
                </a:solidFill>
              </a:rPr>
              <a:t> es </a:t>
            </a:r>
            <a:r>
              <a:rPr lang="en-US" sz="1400" b="1" dirty="0">
                <a:solidFill>
                  <a:srgbClr val="E9515B"/>
                </a:solidFill>
              </a:rPr>
              <a:t>incremental</a:t>
            </a:r>
            <a:r>
              <a:rPr lang="en-US" sz="1400" b="1" dirty="0">
                <a:solidFill>
                  <a:srgbClr val="0095CE"/>
                </a:solidFill>
              </a:rPr>
              <a:t>.</a:t>
            </a:r>
          </a:p>
          <a:p>
            <a:pPr marL="0" indent="0" algn="l" rtl="0"/>
            <a:r>
              <a:rPr lang="it-IT" sz="1400" b="1" dirty="0" err="1">
                <a:solidFill>
                  <a:srgbClr val="E9515B"/>
                </a:solidFill>
              </a:rPr>
              <a:t>Límites</a:t>
            </a:r>
            <a:r>
              <a:rPr lang="it-IT" sz="1400" b="1" dirty="0">
                <a:solidFill>
                  <a:srgbClr val="E9515B"/>
                </a:solidFill>
              </a:rPr>
              <a:t> </a:t>
            </a:r>
            <a:r>
              <a:rPr lang="it-IT" sz="1400" b="1" dirty="0" err="1">
                <a:solidFill>
                  <a:srgbClr val="E9515B"/>
                </a:solidFill>
              </a:rPr>
              <a:t>suaves</a:t>
            </a:r>
            <a:r>
              <a:rPr lang="it-IT" sz="1400" b="1" dirty="0">
                <a:solidFill>
                  <a:srgbClr val="E9515B"/>
                </a:solidFill>
              </a:rPr>
              <a:t> </a:t>
            </a:r>
            <a:r>
              <a:rPr lang="it-IT" sz="1400" dirty="0" err="1">
                <a:solidFill>
                  <a:srgbClr val="0095CE"/>
                </a:solidFill>
              </a:rPr>
              <a:t>pueden</a:t>
            </a:r>
            <a:r>
              <a:rPr lang="it-IT" sz="1400" dirty="0">
                <a:solidFill>
                  <a:srgbClr val="0095CE"/>
                </a:solidFill>
              </a:rPr>
              <a:t> </a:t>
            </a:r>
            <a:r>
              <a:rPr lang="it-IT" sz="1400" dirty="0" err="1">
                <a:solidFill>
                  <a:srgbClr val="0095CE"/>
                </a:solidFill>
              </a:rPr>
              <a:t>superarse</a:t>
            </a:r>
            <a:r>
              <a:rPr lang="it-IT" sz="1400" dirty="0">
                <a:solidFill>
                  <a:srgbClr val="0095CE"/>
                </a:solidFill>
              </a:rPr>
              <a:t> </a:t>
            </a:r>
            <a:r>
              <a:rPr lang="it-IT" sz="1400" dirty="0" err="1">
                <a:solidFill>
                  <a:srgbClr val="0095CE"/>
                </a:solidFill>
              </a:rPr>
              <a:t>abordando</a:t>
            </a:r>
            <a:r>
              <a:rPr lang="it-IT" sz="1400" dirty="0">
                <a:solidFill>
                  <a:srgbClr val="0095CE"/>
                </a:solidFill>
              </a:rPr>
              <a:t> </a:t>
            </a:r>
            <a:r>
              <a:rPr lang="en-US" sz="1400" dirty="0" err="1">
                <a:solidFill>
                  <a:srgbClr val="0095CE"/>
                </a:solidFill>
              </a:rPr>
              <a:t>restricciones</a:t>
            </a:r>
            <a:r>
              <a:rPr lang="en-US" sz="1400" dirty="0">
                <a:solidFill>
                  <a:srgbClr val="0095CE"/>
                </a:solidFill>
              </a:rPr>
              <a:t> financieras, de gobernanza, institucionales y políticas</a:t>
            </a:r>
          </a:p>
          <a:p>
            <a:pPr marL="0" indent="0" algn="l" rtl="0"/>
            <a:r>
              <a:rPr lang="it-IT" sz="1400" b="1" dirty="0" err="1">
                <a:solidFill>
                  <a:srgbClr val="E9515B"/>
                </a:solidFill>
              </a:rPr>
              <a:t>Límites</a:t>
            </a:r>
            <a:r>
              <a:rPr lang="it-IT" sz="1400" b="1" dirty="0">
                <a:solidFill>
                  <a:srgbClr val="E9515B"/>
                </a:solidFill>
              </a:rPr>
              <a:t> </a:t>
            </a:r>
            <a:r>
              <a:rPr lang="it-IT" sz="1400" b="1" dirty="0" err="1">
                <a:solidFill>
                  <a:srgbClr val="E9515B"/>
                </a:solidFill>
              </a:rPr>
              <a:t>duros</a:t>
            </a:r>
            <a:r>
              <a:rPr lang="it-IT" sz="1400" b="1" dirty="0">
                <a:solidFill>
                  <a:srgbClr val="E9515B"/>
                </a:solidFill>
              </a:rPr>
              <a:t> </a:t>
            </a:r>
            <a:r>
              <a:rPr lang="it-IT" sz="1400" dirty="0">
                <a:solidFill>
                  <a:srgbClr val="0095CE"/>
                </a:solidFill>
              </a:rPr>
              <a:t>han </a:t>
            </a:r>
            <a:r>
              <a:rPr lang="it-IT" sz="1400" dirty="0" err="1">
                <a:solidFill>
                  <a:srgbClr val="0095CE"/>
                </a:solidFill>
              </a:rPr>
              <a:t>sido</a:t>
            </a:r>
            <a:r>
              <a:rPr lang="it-IT" sz="1400" dirty="0">
                <a:solidFill>
                  <a:srgbClr val="0095CE"/>
                </a:solidFill>
              </a:rPr>
              <a:t> </a:t>
            </a:r>
            <a:r>
              <a:rPr lang="it-IT" sz="1400" dirty="0" err="1">
                <a:solidFill>
                  <a:srgbClr val="0095CE"/>
                </a:solidFill>
              </a:rPr>
              <a:t>alcanzados</a:t>
            </a:r>
            <a:r>
              <a:rPr lang="it-IT" sz="1400" dirty="0">
                <a:solidFill>
                  <a:srgbClr val="0095CE"/>
                </a:solidFill>
              </a:rPr>
              <a:t> en </a:t>
            </a:r>
            <a:r>
              <a:rPr lang="it-IT" sz="1400" dirty="0" err="1">
                <a:solidFill>
                  <a:srgbClr val="0095CE"/>
                </a:solidFill>
              </a:rPr>
              <a:t>algunos</a:t>
            </a:r>
            <a:r>
              <a:rPr lang="it-IT" sz="1400" dirty="0">
                <a:solidFill>
                  <a:srgbClr val="0095CE"/>
                </a:solidFill>
              </a:rPr>
              <a:t> </a:t>
            </a:r>
            <a:r>
              <a:rPr lang="it-IT" sz="1400" dirty="0" err="1">
                <a:solidFill>
                  <a:srgbClr val="0095CE"/>
                </a:solidFill>
              </a:rPr>
              <a:t>ecosistemas</a:t>
            </a:r>
            <a:r>
              <a:rPr lang="it-IT" sz="1400" dirty="0">
                <a:solidFill>
                  <a:srgbClr val="0095CE"/>
                </a:solidFill>
              </a:rPr>
              <a:t> y no se </a:t>
            </a:r>
            <a:r>
              <a:rPr lang="it-IT" sz="1400" dirty="0" err="1">
                <a:solidFill>
                  <a:srgbClr val="0095CE"/>
                </a:solidFill>
              </a:rPr>
              <a:t>pueden</a:t>
            </a:r>
            <a:r>
              <a:rPr lang="it-IT" sz="1400" dirty="0">
                <a:solidFill>
                  <a:srgbClr val="0095CE"/>
                </a:solidFill>
              </a:rPr>
              <a:t> </a:t>
            </a:r>
            <a:r>
              <a:rPr lang="it-IT" sz="1400" dirty="0" err="1">
                <a:solidFill>
                  <a:srgbClr val="0095CE"/>
                </a:solidFill>
              </a:rPr>
              <a:t>revertir</a:t>
            </a:r>
            <a:endParaRPr lang="it-IT" sz="1400" dirty="0">
              <a:solidFill>
                <a:srgbClr val="0095CE"/>
              </a:solidFill>
            </a:endParaRPr>
          </a:p>
          <a:p>
            <a:pPr marL="0" indent="0" algn="l" rtl="0"/>
            <a:endParaRPr lang="en-US" b="1" dirty="0">
              <a:solidFill>
                <a:srgbClr val="0095CE"/>
              </a:solidFill>
            </a:endParaRPr>
          </a:p>
          <a:p>
            <a:pPr algn="l" rtl="0"/>
            <a:endParaRPr lang="it-IT" dirty="0"/>
          </a:p>
        </p:txBody>
      </p:sp>
      <p:sp>
        <p:nvSpPr>
          <p:cNvPr id="30" name="Segnaposto contenuto 7">
            <a:extLst>
              <a:ext uri="{FF2B5EF4-FFF2-40B4-BE49-F238E27FC236}">
                <a16:creationId xmlns:a16="http://schemas.microsoft.com/office/drawing/2014/main" id="{753197B9-8093-4782-AEB4-396A6852A835}"/>
              </a:ext>
            </a:extLst>
          </p:cNvPr>
          <p:cNvSpPr txBox="1">
            <a:spLocks/>
          </p:cNvSpPr>
          <p:nvPr/>
        </p:nvSpPr>
        <p:spPr>
          <a:xfrm>
            <a:off x="8951976" y="963210"/>
            <a:ext cx="2720870" cy="732192"/>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rtl="0"/>
            <a:r>
              <a:rPr lang="it-IT" sz="1400" b="1" dirty="0"/>
              <a:t>03.</a:t>
            </a:r>
          </a:p>
          <a:p>
            <a:pPr algn="ctr" rtl="0"/>
            <a:r>
              <a:rPr lang="it-IT" sz="1400" b="1" dirty="0" err="1"/>
              <a:t>Sistemas</a:t>
            </a:r>
            <a:r>
              <a:rPr lang="it-IT" sz="1400" b="1" dirty="0"/>
              <a:t> </a:t>
            </a:r>
            <a:r>
              <a:rPr lang="it-IT" sz="1400" b="1" dirty="0" err="1"/>
              <a:t>agroalimentarios</a:t>
            </a:r>
            <a:r>
              <a:rPr lang="it-IT" sz="1400" b="1" dirty="0"/>
              <a:t> y emisiones de GEI</a:t>
            </a:r>
          </a:p>
        </p:txBody>
      </p:sp>
      <p:sp>
        <p:nvSpPr>
          <p:cNvPr id="31" name="Segnaposto testo 8">
            <a:extLst>
              <a:ext uri="{FF2B5EF4-FFF2-40B4-BE49-F238E27FC236}">
                <a16:creationId xmlns:a16="http://schemas.microsoft.com/office/drawing/2014/main" id="{FA4A9E44-135B-4FE9-8A2C-285DF28DD8F8}"/>
              </a:ext>
            </a:extLst>
          </p:cNvPr>
          <p:cNvSpPr txBox="1">
            <a:spLocks/>
          </p:cNvSpPr>
          <p:nvPr/>
        </p:nvSpPr>
        <p:spPr>
          <a:xfrm>
            <a:off x="9129372" y="1841298"/>
            <a:ext cx="2373780" cy="10116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r>
              <a:rPr lang="en-US" sz="1400" dirty="0">
                <a:solidFill>
                  <a:srgbClr val="0095CE"/>
                </a:solidFill>
              </a:rPr>
              <a:t>Los sistemas agroalimentarios </a:t>
            </a:r>
            <a:r>
              <a:rPr lang="en-US" sz="1400" dirty="0" err="1">
                <a:solidFill>
                  <a:srgbClr val="0095CE"/>
                </a:solidFill>
              </a:rPr>
              <a:t>contribuyen</a:t>
            </a:r>
            <a:r>
              <a:rPr lang="en-US" sz="1400" dirty="0">
                <a:solidFill>
                  <a:srgbClr val="0095CE"/>
                </a:solidFill>
              </a:rPr>
              <a:t> con hasta </a:t>
            </a:r>
            <a:r>
              <a:rPr lang="en-US" sz="1400" b="1" dirty="0">
                <a:solidFill>
                  <a:schemeClr val="accent6">
                    <a:lumMod val="75000"/>
                  </a:schemeClr>
                </a:solidFill>
              </a:rPr>
              <a:t>un tercio de las emisiones globales de GEI</a:t>
            </a:r>
            <a:r>
              <a:rPr lang="en-US" sz="1400" dirty="0">
                <a:solidFill>
                  <a:schemeClr val="accent6">
                    <a:lumMod val="75000"/>
                  </a:schemeClr>
                </a:solidFill>
              </a:rPr>
              <a:t>.</a:t>
            </a:r>
          </a:p>
          <a:p>
            <a:pPr algn="l" rtl="0"/>
            <a:endParaRPr lang="it-IT" dirty="0"/>
          </a:p>
        </p:txBody>
      </p:sp>
      <p:graphicFrame>
        <p:nvGraphicFramePr>
          <p:cNvPr id="32" name="Segnaposto SmartArt 4">
            <a:extLst>
              <a:ext uri="{FF2B5EF4-FFF2-40B4-BE49-F238E27FC236}">
                <a16:creationId xmlns:a16="http://schemas.microsoft.com/office/drawing/2014/main" id="{14ECAF32-9001-4B13-916E-4FC71E95734A}"/>
              </a:ext>
            </a:extLst>
          </p:cNvPr>
          <p:cNvGraphicFramePr>
            <a:graphicFrameLocks/>
          </p:cNvGraphicFramePr>
          <p:nvPr>
            <p:extLst>
              <p:ext uri="{D42A27DB-BD31-4B8C-83A1-F6EECF244321}">
                <p14:modId xmlns:p14="http://schemas.microsoft.com/office/powerpoint/2010/main" val="2751598193"/>
              </p:ext>
            </p:extLst>
          </p:nvPr>
        </p:nvGraphicFramePr>
        <p:xfrm>
          <a:off x="8951975" y="3036179"/>
          <a:ext cx="2841519" cy="2578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ontent Placeholder 3">
            <a:extLst>
              <a:ext uri="{FF2B5EF4-FFF2-40B4-BE49-F238E27FC236}">
                <a16:creationId xmlns:a16="http://schemas.microsoft.com/office/drawing/2014/main" id="{CBE1488E-5555-1667-15AF-CA7F59EA418C}"/>
              </a:ext>
            </a:extLst>
          </p:cNvPr>
          <p:cNvSpPr txBox="1">
            <a:spLocks/>
          </p:cNvSpPr>
          <p:nvPr/>
        </p:nvSpPr>
        <p:spPr>
          <a:xfrm>
            <a:off x="651372" y="1984248"/>
            <a:ext cx="3127492" cy="24140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t">
            <a:normAutofit fontScale="92500" lnSpcReduction="20000"/>
          </a:bodyPr>
          <a:lstStyle>
            <a:lvl1pPr marL="228600" indent="-228600" algn="l" defTabSz="914400" rtl="0" eaLnBrk="1" latinLnBrk="0" hangingPunct="1">
              <a:lnSpc>
                <a:spcPct val="90000"/>
              </a:lnSpc>
              <a:spcBef>
                <a:spcPts val="1000"/>
              </a:spcBef>
              <a:buFontTx/>
              <a:buNone/>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1400" dirty="0">
                <a:solidFill>
                  <a:srgbClr val="0095CE"/>
                </a:solidFill>
              </a:rPr>
              <a:t>Los extremos relacionados con el clima </a:t>
            </a:r>
            <a:r>
              <a:rPr lang="en-US" sz="1400" dirty="0" err="1">
                <a:solidFill>
                  <a:srgbClr val="0095CE"/>
                </a:solidFill>
              </a:rPr>
              <a:t>han</a:t>
            </a:r>
            <a:r>
              <a:rPr lang="en-US" sz="1400" dirty="0">
                <a:solidFill>
                  <a:srgbClr val="0095CE"/>
                </a:solidFill>
              </a:rPr>
              <a:t> </a:t>
            </a:r>
            <a:r>
              <a:rPr lang="en-US" sz="1400" dirty="0" err="1">
                <a:solidFill>
                  <a:srgbClr val="0095CE"/>
                </a:solidFill>
              </a:rPr>
              <a:t>afectado</a:t>
            </a:r>
            <a:r>
              <a:rPr lang="en-US" sz="1400" dirty="0">
                <a:solidFill>
                  <a:srgbClr val="0095CE"/>
                </a:solidFill>
              </a:rPr>
              <a:t> </a:t>
            </a:r>
            <a:r>
              <a:rPr lang="en-US" sz="1400" b="1" dirty="0">
                <a:solidFill>
                  <a:schemeClr val="accent4"/>
                </a:solidFill>
              </a:rPr>
              <a:t>la productividad de todos los sectores agrícolas y </a:t>
            </a:r>
            <a:r>
              <a:rPr lang="en-US" sz="1400" b="1" dirty="0" err="1">
                <a:solidFill>
                  <a:schemeClr val="accent4"/>
                </a:solidFill>
              </a:rPr>
              <a:t>pesqueros</a:t>
            </a:r>
            <a:r>
              <a:rPr lang="en-US" sz="1400" b="1" dirty="0">
                <a:solidFill>
                  <a:srgbClr val="0095CE"/>
                </a:solidFill>
              </a:rPr>
              <a:t>, </a:t>
            </a:r>
            <a:r>
              <a:rPr lang="en-US" sz="1400" dirty="0">
                <a:solidFill>
                  <a:srgbClr val="0095CE"/>
                </a:solidFill>
              </a:rPr>
              <a:t>con consecuencias negativas para la seguridad alimentaria y los medios de vida</a:t>
            </a:r>
          </a:p>
          <a:p>
            <a:pPr algn="l" rtl="0"/>
            <a:r>
              <a:rPr lang="en-US" sz="1400" dirty="0">
                <a:solidFill>
                  <a:srgbClr val="0095CE"/>
                </a:solidFill>
              </a:rPr>
              <a:t>Los </a:t>
            </a:r>
            <a:r>
              <a:rPr lang="en-US" sz="1400" b="1" dirty="0" err="1">
                <a:solidFill>
                  <a:schemeClr val="accent4"/>
                </a:solidFill>
              </a:rPr>
              <a:t>impactos</a:t>
            </a:r>
            <a:r>
              <a:rPr lang="en-US" sz="1400" b="1" dirty="0">
                <a:solidFill>
                  <a:schemeClr val="accent4"/>
                </a:solidFill>
              </a:rPr>
              <a:t> son particularmente agudos y </a:t>
            </a:r>
            <a:r>
              <a:rPr lang="en-US" sz="1400" b="1" dirty="0" err="1">
                <a:solidFill>
                  <a:schemeClr val="accent4"/>
                </a:solidFill>
              </a:rPr>
              <a:t>severos</a:t>
            </a:r>
            <a:r>
              <a:rPr lang="en-US" sz="1400" b="1" dirty="0">
                <a:solidFill>
                  <a:schemeClr val="accent4"/>
                </a:solidFill>
              </a:rPr>
              <a:t> </a:t>
            </a:r>
            <a:r>
              <a:rPr lang="en-US" sz="1400" dirty="0">
                <a:solidFill>
                  <a:srgbClr val="0095CE"/>
                </a:solidFill>
              </a:rPr>
              <a:t>para las personas que viven </a:t>
            </a:r>
            <a:r>
              <a:rPr lang="en-US" sz="1400" dirty="0" err="1">
                <a:solidFill>
                  <a:srgbClr val="0095CE"/>
                </a:solidFill>
              </a:rPr>
              <a:t>en</a:t>
            </a:r>
            <a:r>
              <a:rPr lang="en-US" sz="1400" dirty="0">
                <a:solidFill>
                  <a:srgbClr val="0095CE"/>
                </a:solidFill>
              </a:rPr>
              <a:t> </a:t>
            </a:r>
            <a:r>
              <a:rPr lang="en-US" sz="1400" dirty="0" err="1">
                <a:solidFill>
                  <a:srgbClr val="0095CE"/>
                </a:solidFill>
              </a:rPr>
              <a:t>África</a:t>
            </a:r>
            <a:r>
              <a:rPr lang="en-US" sz="1400" dirty="0">
                <a:solidFill>
                  <a:srgbClr val="0095CE"/>
                </a:solidFill>
              </a:rPr>
              <a:t> subsahariana, Asia, </a:t>
            </a:r>
            <a:r>
              <a:rPr lang="en-US" sz="1400" dirty="0" err="1">
                <a:solidFill>
                  <a:srgbClr val="0095CE"/>
                </a:solidFill>
              </a:rPr>
              <a:t>lpequeños</a:t>
            </a:r>
            <a:r>
              <a:rPr lang="en-US" sz="1400" dirty="0">
                <a:solidFill>
                  <a:srgbClr val="0095CE"/>
                </a:solidFill>
              </a:rPr>
              <a:t> estados insulares, América Central y del Sur y el Ártico, y </a:t>
            </a:r>
            <a:r>
              <a:rPr lang="en-US" sz="1400" b="1" dirty="0" err="1">
                <a:solidFill>
                  <a:schemeClr val="accent4"/>
                </a:solidFill>
              </a:rPr>
              <a:t>pequeños</a:t>
            </a:r>
            <a:r>
              <a:rPr lang="en-US" sz="1400" b="1" dirty="0">
                <a:solidFill>
                  <a:schemeClr val="accent4"/>
                </a:solidFill>
              </a:rPr>
              <a:t> productores de </a:t>
            </a:r>
            <a:r>
              <a:rPr lang="en-US" sz="1400" b="1" dirty="0" err="1">
                <a:solidFill>
                  <a:schemeClr val="accent4"/>
                </a:solidFill>
              </a:rPr>
              <a:t>alimentos</a:t>
            </a:r>
            <a:r>
              <a:rPr lang="en-US" sz="1400" b="1" dirty="0">
                <a:solidFill>
                  <a:schemeClr val="accent4"/>
                </a:solidFill>
              </a:rPr>
              <a:t> </a:t>
            </a:r>
            <a:r>
              <a:rPr lang="en-US" sz="1400" dirty="0">
                <a:solidFill>
                  <a:srgbClr val="0095CE"/>
                </a:solidFill>
              </a:rPr>
              <a:t>a </a:t>
            </a:r>
            <a:r>
              <a:rPr lang="en-US" sz="1400" dirty="0" err="1">
                <a:solidFill>
                  <a:srgbClr val="0095CE"/>
                </a:solidFill>
              </a:rPr>
              <a:t>nivel</a:t>
            </a:r>
            <a:r>
              <a:rPr lang="en-US" sz="1400" dirty="0">
                <a:solidFill>
                  <a:srgbClr val="0095CE"/>
                </a:solidFill>
              </a:rPr>
              <a:t> </a:t>
            </a:r>
            <a:r>
              <a:rPr lang="en-US" sz="1400" dirty="0" err="1">
                <a:solidFill>
                  <a:srgbClr val="0095CE"/>
                </a:solidFill>
              </a:rPr>
              <a:t>mundial</a:t>
            </a:r>
            <a:endParaRPr lang="it-IT" sz="1400" dirty="0">
              <a:solidFill>
                <a:srgbClr val="0095CE"/>
              </a:solidFill>
            </a:endParaRPr>
          </a:p>
          <a:p>
            <a:pPr algn="l" rtl="0"/>
            <a:endParaRPr lang="en-US" sz="1400" dirty="0">
              <a:solidFill>
                <a:srgbClr val="0095CE"/>
              </a:solidFill>
            </a:endParaRPr>
          </a:p>
          <a:p>
            <a:pPr algn="l" rtl="0"/>
            <a:endParaRPr lang="en-US" sz="1400" dirty="0">
              <a:solidFill>
                <a:srgbClr val="0095CE"/>
              </a:solidFill>
            </a:endParaRPr>
          </a:p>
          <a:p>
            <a:pPr algn="l" rtl="0"/>
            <a:endParaRPr lang="en-GB" sz="1400" dirty="0">
              <a:solidFill>
                <a:srgbClr val="0095CE"/>
              </a:solidFill>
            </a:endParaRPr>
          </a:p>
        </p:txBody>
      </p:sp>
      <p:grpSp>
        <p:nvGrpSpPr>
          <p:cNvPr id="14" name="Group 13">
            <a:extLst>
              <a:ext uri="{FF2B5EF4-FFF2-40B4-BE49-F238E27FC236}">
                <a16:creationId xmlns:a16="http://schemas.microsoft.com/office/drawing/2014/main" id="{65169E60-8C09-3B1B-11C6-B9B9ED9574A9}"/>
              </a:ext>
            </a:extLst>
          </p:cNvPr>
          <p:cNvGrpSpPr/>
          <p:nvPr/>
        </p:nvGrpSpPr>
        <p:grpSpPr>
          <a:xfrm>
            <a:off x="4822209" y="4592339"/>
            <a:ext cx="2950745" cy="1980000"/>
            <a:chOff x="245076" y="0"/>
            <a:chExt cx="2950745" cy="2009629"/>
          </a:xfrm>
        </p:grpSpPr>
        <p:sp>
          <p:nvSpPr>
            <p:cNvPr id="15" name="Rectangle 14">
              <a:extLst>
                <a:ext uri="{FF2B5EF4-FFF2-40B4-BE49-F238E27FC236}">
                  <a16:creationId xmlns:a16="http://schemas.microsoft.com/office/drawing/2014/main" id="{80EB54EE-9594-0F35-90B8-8E357FF26F8C}"/>
                </a:ext>
              </a:extLst>
            </p:cNvPr>
            <p:cNvSpPr/>
            <p:nvPr/>
          </p:nvSpPr>
          <p:spPr>
            <a:xfrm>
              <a:off x="312004" y="0"/>
              <a:ext cx="2841519" cy="2009629"/>
            </a:xfrm>
            <a:prstGeom prst="rect">
              <a:avLst/>
            </a:prstGeom>
            <a:solidFill>
              <a:srgbClr val="E9515B">
                <a:alpha val="90000"/>
              </a:srgbClr>
            </a:solidFill>
            <a:ln>
              <a:no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47746CB8-BE21-A52C-0B33-DE4EF2C70463}"/>
                </a:ext>
              </a:extLst>
            </p:cNvPr>
            <p:cNvSpPr txBox="1"/>
            <p:nvPr/>
          </p:nvSpPr>
          <p:spPr>
            <a:xfrm>
              <a:off x="245076" y="0"/>
              <a:ext cx="2950745" cy="198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Los pueblos indígenas y los grupos desfavorecidos se ven especialmente </a:t>
              </a:r>
              <a:r>
                <a:rPr lang="en-US" sz="1600" kern="1200" dirty="0" err="1">
                  <a:solidFill>
                    <a:schemeClr val="bg1"/>
                  </a:solidFill>
                </a:rPr>
                <a:t>afectados</a:t>
              </a:r>
              <a:r>
                <a:rPr lang="en-US" sz="1600" kern="1200" dirty="0">
                  <a:solidFill>
                    <a:schemeClr val="bg1"/>
                  </a:solidFill>
                </a:rPr>
                <a:t> </a:t>
              </a:r>
              <a:r>
                <a:rPr lang="en-US" sz="1600" kern="1200" dirty="0" err="1">
                  <a:solidFill>
                    <a:schemeClr val="bg1"/>
                  </a:solidFill>
                </a:rPr>
                <a:t>por</a:t>
              </a:r>
              <a:r>
                <a:rPr lang="en-US" sz="1600" kern="1200" dirty="0">
                  <a:solidFill>
                    <a:schemeClr val="bg1"/>
                  </a:solidFill>
                </a:rPr>
                <a:t> la </a:t>
              </a:r>
              <a:r>
                <a:rPr lang="en-US" sz="1600" b="1" kern="1200" dirty="0" err="1">
                  <a:solidFill>
                    <a:schemeClr val="bg1"/>
                  </a:solidFill>
                </a:rPr>
                <a:t>inadaptación</a:t>
              </a:r>
              <a:r>
                <a:rPr lang="en-US" sz="1600" kern="1200" dirty="0">
                  <a:solidFill>
                    <a:schemeClr val="bg1"/>
                  </a:solidFill>
                </a:rPr>
                <a:t>, que a menudo los priva de alimentos y medios de </a:t>
              </a:r>
              <a:r>
                <a:rPr lang="en-US" sz="1600" kern="1200" dirty="0" err="1">
                  <a:solidFill>
                    <a:schemeClr val="bg1"/>
                  </a:solidFill>
                </a:rPr>
                <a:t>subsistencia</a:t>
              </a:r>
              <a:r>
                <a:rPr lang="en-US" sz="1600" kern="1200" dirty="0">
                  <a:solidFill>
                    <a:schemeClr val="bg1"/>
                  </a:solidFill>
                </a:rPr>
                <a:t> y </a:t>
              </a:r>
              <a:r>
                <a:rPr lang="en-US" sz="1600" b="1" kern="1200" dirty="0" err="1">
                  <a:solidFill>
                    <a:schemeClr val="bg1"/>
                  </a:solidFill>
                </a:rPr>
                <a:t>refuerza</a:t>
              </a:r>
              <a:r>
                <a:rPr lang="en-US" sz="1600" b="1" kern="1200" dirty="0">
                  <a:solidFill>
                    <a:schemeClr val="bg1"/>
                  </a:solidFill>
                </a:rPr>
                <a:t> y ​​afianza las desigualdades existentes</a:t>
              </a:r>
              <a:endParaRPr lang="it-IT" sz="1600" b="1" kern="1200" dirty="0">
                <a:solidFill>
                  <a:schemeClr val="bg1"/>
                </a:solidFill>
              </a:endParaRPr>
            </a:p>
          </p:txBody>
        </p:sp>
      </p:grpSp>
      <p:graphicFrame>
        <p:nvGraphicFramePr>
          <p:cNvPr id="17" name="Segnaposto SmartArt 4">
            <a:extLst>
              <a:ext uri="{FF2B5EF4-FFF2-40B4-BE49-F238E27FC236}">
                <a16:creationId xmlns:a16="http://schemas.microsoft.com/office/drawing/2014/main" id="{9DA079F0-7344-F7CB-3CB1-202C2D4347A0}"/>
              </a:ext>
            </a:extLst>
          </p:cNvPr>
          <p:cNvGraphicFramePr>
            <a:graphicFrameLocks/>
          </p:cNvGraphicFramePr>
          <p:nvPr>
            <p:extLst>
              <p:ext uri="{D42A27DB-BD31-4B8C-83A1-F6EECF244321}">
                <p14:modId xmlns:p14="http://schemas.microsoft.com/office/powerpoint/2010/main" val="4060024864"/>
              </p:ext>
            </p:extLst>
          </p:nvPr>
        </p:nvGraphicFramePr>
        <p:xfrm>
          <a:off x="748663" y="4303133"/>
          <a:ext cx="2787868" cy="248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1" name="Titolo 1">
            <a:extLst>
              <a:ext uri="{FF2B5EF4-FFF2-40B4-BE49-F238E27FC236}">
                <a16:creationId xmlns:a16="http://schemas.microsoft.com/office/drawing/2014/main" id="{32AB745C-2491-0DC5-EA99-BDC40EAF174E}"/>
              </a:ext>
            </a:extLst>
          </p:cNvPr>
          <p:cNvSpPr txBox="1">
            <a:spLocks/>
          </p:cNvSpPr>
          <p:nvPr/>
        </p:nvSpPr>
        <p:spPr>
          <a:xfrm>
            <a:off x="8015288" y="6049049"/>
            <a:ext cx="4068290" cy="745559"/>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l" rtl="0"/>
            <a:r>
              <a:rPr lang="it-IT" sz="1100" b="1" dirty="0"/>
              <a:t>Informe IPCC AR6 – </a:t>
            </a:r>
            <a:r>
              <a:rPr lang="it-IT" sz="1100" dirty="0"/>
              <a:t>Cambio </a:t>
            </a:r>
            <a:r>
              <a:rPr lang="it-IT" sz="1100" dirty="0" err="1"/>
              <a:t>Climático</a:t>
            </a:r>
            <a:r>
              <a:rPr lang="it-IT" sz="1100" dirty="0"/>
              <a:t> 2022: Impactos, Adaptación y Vulnerabilidad</a:t>
            </a:r>
          </a:p>
        </p:txBody>
      </p:sp>
      <p:sp>
        <p:nvSpPr>
          <p:cNvPr id="22" name="Titolo 6">
            <a:extLst>
              <a:ext uri="{FF2B5EF4-FFF2-40B4-BE49-F238E27FC236}">
                <a16:creationId xmlns:a16="http://schemas.microsoft.com/office/drawing/2014/main" id="{87E034BE-6D8A-229C-2614-42E26DAD8CE8}"/>
              </a:ext>
            </a:extLst>
          </p:cNvPr>
          <p:cNvSpPr>
            <a:spLocks noGrp="1"/>
          </p:cNvSpPr>
          <p:nvPr>
            <p:ph type="title"/>
          </p:nvPr>
        </p:nvSpPr>
        <p:spPr>
          <a:xfrm>
            <a:off x="960353" y="68771"/>
            <a:ext cx="6040106" cy="593151"/>
          </a:xfrm>
        </p:spPr>
        <p:txBody>
          <a:bodyPr>
            <a:normAutofit/>
          </a:bodyPr>
          <a:lstStyle/>
          <a:p>
            <a:pPr algn="l" rtl="0"/>
            <a:r>
              <a:rPr lang="en-US" dirty="0">
                <a:solidFill>
                  <a:schemeClr val="accent6"/>
                </a:solidFill>
              </a:rPr>
              <a:t>Contexto: IPCC AR6</a:t>
            </a:r>
          </a:p>
        </p:txBody>
      </p:sp>
    </p:spTree>
    <p:extLst>
      <p:ext uri="{BB962C8B-B14F-4D97-AF65-F5344CB8AC3E}">
        <p14:creationId xmlns:p14="http://schemas.microsoft.com/office/powerpoint/2010/main" val="154186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66269" y="1301995"/>
            <a:ext cx="7242523" cy="5128798"/>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l" rtl="0"/>
            <a:r>
              <a:rPr lang="it-IT" sz="1100" b="1" dirty="0"/>
              <a:t>Informe IPCC AR6 – </a:t>
            </a:r>
            <a:r>
              <a:rPr lang="it-IT" sz="1100" dirty="0"/>
              <a:t>Cambio </a:t>
            </a:r>
            <a:r>
              <a:rPr lang="it-IT" sz="1100" dirty="0" err="1"/>
              <a:t>Climático</a:t>
            </a:r>
            <a:r>
              <a:rPr lang="it-IT" sz="1100" dirty="0"/>
              <a:t> 2022: Impactos, Adaptación y Vulnerabilidad</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292936" y="1916703"/>
            <a:ext cx="4036177" cy="4136625"/>
          </a:xfrm>
          <a:prstGeom prst="rect">
            <a:avLst/>
          </a:prstGeom>
          <a:solidFill>
            <a:srgbClr val="E9515B"/>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1700" b="1" dirty="0">
                <a:solidFill>
                  <a:schemeClr val="bg1"/>
                </a:solidFill>
                <a:latin typeface="Arial" panose="020B0604020202020204" pitchFamily="34" charset="0"/>
                <a:cs typeface="Arial" panose="020B0604020202020204" pitchFamily="34" charset="0"/>
              </a:rPr>
              <a:t>AR6 destaca el </a:t>
            </a:r>
            <a:r>
              <a:rPr lang="en-US" sz="1700" b="1" dirty="0" err="1">
                <a:solidFill>
                  <a:schemeClr val="bg1"/>
                </a:solidFill>
                <a:latin typeface="Arial" panose="020B0604020202020204" pitchFamily="34" charset="0"/>
                <a:cs typeface="Arial" panose="020B0604020202020204" pitchFamily="34" charset="0"/>
              </a:rPr>
              <a:t>papel</a:t>
            </a:r>
            <a:r>
              <a:rPr lang="en-US" sz="1700" b="1" dirty="0">
                <a:solidFill>
                  <a:schemeClr val="bg1"/>
                </a:solidFill>
                <a:latin typeface="Arial" panose="020B0604020202020204" pitchFamily="34" charset="0"/>
                <a:cs typeface="Arial" panose="020B0604020202020204" pitchFamily="34" charset="0"/>
              </a:rPr>
              <a:t> de la </a:t>
            </a:r>
            <a:r>
              <a:rPr lang="en-US" sz="1700" b="1" dirty="0" err="1">
                <a:solidFill>
                  <a:schemeClr val="accent5"/>
                </a:solidFill>
                <a:latin typeface="Arial" panose="020B0604020202020204" pitchFamily="34" charset="0"/>
                <a:cs typeface="Arial" panose="020B0604020202020204" pitchFamily="34" charset="0"/>
              </a:rPr>
              <a:t>transformación</a:t>
            </a:r>
            <a:r>
              <a:rPr lang="en-US" sz="1700" b="1" dirty="0">
                <a:solidFill>
                  <a:schemeClr val="accent5"/>
                </a:solidFill>
                <a:latin typeface="Arial" panose="020B0604020202020204" pitchFamily="34" charset="0"/>
                <a:cs typeface="Arial" panose="020B0604020202020204" pitchFamily="34" charset="0"/>
              </a:rPr>
              <a:t> </a:t>
            </a:r>
            <a:r>
              <a:rPr lang="en-US" sz="1700" b="1" dirty="0" err="1">
                <a:solidFill>
                  <a:schemeClr val="bg1"/>
                </a:solidFill>
                <a:latin typeface="Arial" panose="020B0604020202020204" pitchFamily="34" charset="0"/>
                <a:cs typeface="Arial" panose="020B0604020202020204" pitchFamily="34" charset="0"/>
              </a:rPr>
              <a:t>en</a:t>
            </a:r>
            <a:r>
              <a:rPr lang="en-US" sz="1700" b="1" dirty="0">
                <a:solidFill>
                  <a:schemeClr val="bg1"/>
                </a:solidFill>
                <a:latin typeface="Arial" panose="020B0604020202020204" pitchFamily="34" charset="0"/>
                <a:cs typeface="Arial" panose="020B0604020202020204" pitchFamily="34" charset="0"/>
              </a:rPr>
              <a:t> el cumplimiento del Acuerdo de París, los ODS y otros objetivos políticos.</a:t>
            </a:r>
          </a:p>
          <a:p>
            <a:pPr algn="l" rtl="0"/>
            <a:endParaRPr lang="en-US" sz="1800" b="1" dirty="0">
              <a:solidFill>
                <a:schemeClr val="bg1"/>
              </a:solidFill>
              <a:latin typeface="Arial" panose="020B0604020202020204" pitchFamily="34" charset="0"/>
              <a:cs typeface="Arial" panose="020B0604020202020204" pitchFamily="34" charset="0"/>
            </a:endParaRPr>
          </a:p>
          <a:p>
            <a:pPr algn="l" rtl="0"/>
            <a:r>
              <a:rPr lang="en-US" sz="1700" b="1" i="1" dirty="0">
                <a:solidFill>
                  <a:schemeClr val="accent5"/>
                </a:solidFill>
                <a:latin typeface="Arial" panose="020B0604020202020204" pitchFamily="34" charset="0"/>
                <a:cs typeface="Arial" panose="020B0604020202020204" pitchFamily="34" charset="0"/>
              </a:rPr>
              <a:t>“Se necesitan urgentemente acciones transformadoras para cambiar </a:t>
            </a:r>
            <a:r>
              <a:rPr lang="en-US" sz="1700" b="1" i="1" dirty="0" err="1">
                <a:solidFill>
                  <a:schemeClr val="accent5"/>
                </a:solidFill>
                <a:latin typeface="Arial" panose="020B0604020202020204" pitchFamily="34" charset="0"/>
                <a:cs typeface="Arial" panose="020B0604020202020204" pitchFamily="34" charset="0"/>
              </a:rPr>
              <a:t>los</a:t>
            </a:r>
            <a:r>
              <a:rPr lang="en-US" sz="1700" b="1" i="1" dirty="0">
                <a:solidFill>
                  <a:schemeClr val="accent5"/>
                </a:solidFill>
                <a:latin typeface="Arial" panose="020B0604020202020204" pitchFamily="34" charset="0"/>
                <a:cs typeface="Arial" panose="020B0604020202020204" pitchFamily="34" charset="0"/>
              </a:rPr>
              <a:t> </a:t>
            </a:r>
            <a:r>
              <a:rPr lang="en-US" sz="1700" b="1" i="1" dirty="0" err="1">
                <a:solidFill>
                  <a:schemeClr val="accent5"/>
                </a:solidFill>
                <a:latin typeface="Arial" panose="020B0604020202020204" pitchFamily="34" charset="0"/>
                <a:cs typeface="Arial" panose="020B0604020202020204" pitchFamily="34" charset="0"/>
              </a:rPr>
              <a:t>sistemas</a:t>
            </a:r>
            <a:r>
              <a:rPr lang="en-US" sz="1700" b="1" i="1" dirty="0">
                <a:solidFill>
                  <a:schemeClr val="accent5"/>
                </a:solidFill>
                <a:latin typeface="Arial" panose="020B0604020202020204" pitchFamily="34" charset="0"/>
                <a:cs typeface="Arial" panose="020B0604020202020204" pitchFamily="34" charset="0"/>
              </a:rPr>
              <a:t> </a:t>
            </a:r>
            <a:r>
              <a:rPr lang="en-US" sz="1700" b="1" i="1" dirty="0" err="1">
                <a:solidFill>
                  <a:schemeClr val="bg1"/>
                </a:solidFill>
                <a:latin typeface="Arial" panose="020B0604020202020204" pitchFamily="34" charset="0"/>
                <a:cs typeface="Arial" panose="020B0604020202020204" pitchFamily="34" charset="0"/>
              </a:rPr>
              <a:t>debido</a:t>
            </a:r>
            <a:r>
              <a:rPr lang="en-US" sz="1700" b="1" i="1" dirty="0">
                <a:solidFill>
                  <a:schemeClr val="bg1"/>
                </a:solidFill>
                <a:latin typeface="Arial" panose="020B0604020202020204" pitchFamily="34" charset="0"/>
                <a:cs typeface="Arial" panose="020B0604020202020204" pitchFamily="34" charset="0"/>
              </a:rPr>
              <a:t> a la urgencia requerida y la escala de las emisiones, así como los impactos adversos de la escalada de los riesgos climáticos, la pobreza y la vulnerabilidad”</a:t>
            </a:r>
          </a:p>
        </p:txBody>
      </p:sp>
      <p:sp>
        <p:nvSpPr>
          <p:cNvPr id="12" name="Titolo 6">
            <a:extLst>
              <a:ext uri="{FF2B5EF4-FFF2-40B4-BE49-F238E27FC236}">
                <a16:creationId xmlns:a16="http://schemas.microsoft.com/office/drawing/2014/main" id="{189A4D9A-57E7-7E91-A600-3338C0417913}"/>
              </a:ext>
            </a:extLst>
          </p:cNvPr>
          <p:cNvSpPr txBox="1">
            <a:spLocks/>
          </p:cNvSpPr>
          <p:nvPr/>
        </p:nvSpPr>
        <p:spPr>
          <a:xfrm>
            <a:off x="951209" y="96203"/>
            <a:ext cx="6040106" cy="5931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l" rtl="0"/>
            <a:r>
              <a:rPr lang="en-US" dirty="0">
                <a:solidFill>
                  <a:schemeClr val="accent6"/>
                </a:solidFill>
              </a:rPr>
              <a:t>Contexto: IPCC AR6</a:t>
            </a:r>
          </a:p>
        </p:txBody>
      </p:sp>
    </p:spTree>
    <p:extLst>
      <p:ext uri="{BB962C8B-B14F-4D97-AF65-F5344CB8AC3E}">
        <p14:creationId xmlns:p14="http://schemas.microsoft.com/office/powerpoint/2010/main" val="54637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327C-5851-7CE7-04BB-7C80CA5426B6}"/>
              </a:ext>
            </a:extLst>
          </p:cNvPr>
          <p:cNvSpPr>
            <a:spLocks noGrp="1"/>
          </p:cNvSpPr>
          <p:nvPr>
            <p:ph type="title"/>
          </p:nvPr>
        </p:nvSpPr>
        <p:spPr>
          <a:xfrm>
            <a:off x="993862" y="202524"/>
            <a:ext cx="10512338" cy="593151"/>
          </a:xfrm>
        </p:spPr>
        <p:txBody>
          <a:bodyPr>
            <a:noAutofit/>
          </a:bodyPr>
          <a:lstStyle/>
          <a:p>
            <a:r>
              <a:rPr lang="en-US" sz="2400" dirty="0"/>
              <a:t>Evolución de las teorías del </a:t>
            </a:r>
            <a:r>
              <a:rPr lang="en-US" sz="2400" dirty="0" err="1"/>
              <a:t>cambio</a:t>
            </a:r>
            <a:r>
              <a:rPr lang="en-US" sz="2400" dirty="0"/>
              <a:t> </a:t>
            </a:r>
            <a:r>
              <a:rPr lang="en-US" sz="2400" dirty="0" err="1"/>
              <a:t>transformador</a:t>
            </a:r>
            <a:r>
              <a:rPr lang="en-US" sz="2400" dirty="0"/>
              <a:t> y para la </a:t>
            </a:r>
            <a:r>
              <a:rPr lang="en-US" sz="2400" dirty="0" err="1"/>
              <a:t>transformación</a:t>
            </a:r>
            <a:endParaRPr lang="en-US" sz="2400" dirty="0"/>
          </a:p>
        </p:txBody>
      </p:sp>
      <p:graphicFrame>
        <p:nvGraphicFramePr>
          <p:cNvPr id="5" name="Diagram 4">
            <a:extLst>
              <a:ext uri="{FF2B5EF4-FFF2-40B4-BE49-F238E27FC236}">
                <a16:creationId xmlns:a16="http://schemas.microsoft.com/office/drawing/2014/main" id="{555A9B74-4856-63C4-B755-39D9ABE85C57}"/>
              </a:ext>
            </a:extLst>
          </p:cNvPr>
          <p:cNvGraphicFramePr/>
          <p:nvPr>
            <p:extLst>
              <p:ext uri="{D42A27DB-BD31-4B8C-83A1-F6EECF244321}">
                <p14:modId xmlns:p14="http://schemas.microsoft.com/office/powerpoint/2010/main" val="4014650969"/>
              </p:ext>
            </p:extLst>
          </p:nvPr>
        </p:nvGraphicFramePr>
        <p:xfrm>
          <a:off x="838414" y="1039476"/>
          <a:ext cx="10232684"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98420" y="5726144"/>
            <a:ext cx="3328416" cy="954107"/>
          </a:xfrm>
          <a:prstGeom prst="rect">
            <a:avLst/>
          </a:prstGeom>
          <a:noFill/>
          <a:ln w="12700">
            <a:solidFill>
              <a:schemeClr val="accent2">
                <a:lumMod val="20000"/>
                <a:lumOff val="80000"/>
              </a:schemeClr>
            </a:solidFill>
          </a:ln>
        </p:spPr>
        <p:txBody>
          <a:bodyPr wrap="square" rtlCol="0">
            <a:spAutoFit/>
          </a:bodyPr>
          <a:lstStyle/>
          <a:p>
            <a:pPr algn="l" rtl="0">
              <a:lnSpc>
                <a:spcPct val="100000"/>
              </a:lnSpc>
            </a:pPr>
            <a:r>
              <a:rPr lang="it-IT" sz="1400" b="1" dirty="0">
                <a:solidFill>
                  <a:srgbClr val="000000"/>
                </a:solidFill>
              </a:rPr>
              <a:t>Ejemplo:</a:t>
            </a:r>
            <a:r>
              <a:rPr lang="it-IT" sz="1400" dirty="0">
                <a:solidFill>
                  <a:srgbClr val="000000"/>
                </a:solidFill>
              </a:rPr>
              <a:t> </a:t>
            </a:r>
            <a:r>
              <a:rPr lang="en-US" sz="1400" dirty="0">
                <a:solidFill>
                  <a:srgbClr val="000000"/>
                </a:solidFill>
              </a:rPr>
              <a:t>ajustes a los sistemas de cultivo a través de nuevas </a:t>
            </a:r>
            <a:r>
              <a:rPr lang="en-US" sz="1400" dirty="0" err="1">
                <a:solidFill>
                  <a:srgbClr val="000000"/>
                </a:solidFill>
              </a:rPr>
              <a:t>variedades,o</a:t>
            </a:r>
            <a:r>
              <a:rPr lang="en-US" sz="1400" dirty="0">
                <a:solidFill>
                  <a:srgbClr val="000000"/>
                </a:solidFill>
              </a:rPr>
              <a:t> </a:t>
            </a:r>
            <a:r>
              <a:rPr lang="en-US" sz="1400" dirty="0" err="1">
                <a:solidFill>
                  <a:srgbClr val="000000"/>
                </a:solidFill>
              </a:rPr>
              <a:t>utilizando</a:t>
            </a:r>
            <a:r>
              <a:rPr lang="en-US" sz="1400" dirty="0">
                <a:solidFill>
                  <a:srgbClr val="000000"/>
                </a:solidFill>
              </a:rPr>
              <a:t> tecnologías de riego más eficientes</a:t>
            </a:r>
            <a:endParaRPr lang="it-IT" sz="1400" dirty="0">
              <a:solidFill>
                <a:srgbClr val="000000"/>
              </a:solidFill>
            </a:endParaRPr>
          </a:p>
        </p:txBody>
      </p:sp>
      <p:sp>
        <p:nvSpPr>
          <p:cNvPr id="6" name="TextBox 5"/>
          <p:cNvSpPr txBox="1"/>
          <p:nvPr/>
        </p:nvSpPr>
        <p:spPr>
          <a:xfrm>
            <a:off x="4505158" y="4420552"/>
            <a:ext cx="3175802" cy="738664"/>
          </a:xfrm>
          <a:prstGeom prst="rect">
            <a:avLst/>
          </a:prstGeom>
          <a:noFill/>
          <a:ln>
            <a:solidFill>
              <a:schemeClr val="bg2">
                <a:lumMod val="40000"/>
                <a:lumOff val="60000"/>
              </a:schemeClr>
            </a:solidFill>
          </a:ln>
        </p:spPr>
        <p:txBody>
          <a:bodyPr wrap="square" rtlCol="0">
            <a:spAutoFit/>
          </a:bodyPr>
          <a:lstStyle/>
          <a:p>
            <a:pPr algn="l" rtl="0">
              <a:lnSpc>
                <a:spcPct val="100000"/>
              </a:lnSpc>
            </a:pPr>
            <a:r>
              <a:rPr lang="it-IT" sz="1400" b="1" dirty="0">
                <a:solidFill>
                  <a:srgbClr val="000000"/>
                </a:solidFill>
              </a:rPr>
              <a:t>Ejemplo:</a:t>
            </a:r>
            <a:r>
              <a:rPr lang="it-IT" sz="1400" dirty="0">
                <a:solidFill>
                  <a:srgbClr val="000000"/>
                </a:solidFill>
              </a:rPr>
              <a:t> </a:t>
            </a:r>
            <a:r>
              <a:rPr lang="en-US" sz="1400" dirty="0">
                <a:solidFill>
                  <a:srgbClr val="000000"/>
                </a:solidFill>
              </a:rPr>
              <a:t>implementación de cambios sistémicos haciaprácticas de producción agroecológicas</a:t>
            </a:r>
            <a:endParaRPr lang="it-IT" sz="1400" dirty="0">
              <a:solidFill>
                <a:srgbClr val="000000"/>
              </a:solidFill>
            </a:endParaRPr>
          </a:p>
        </p:txBody>
      </p:sp>
    </p:spTree>
    <p:extLst>
      <p:ext uri="{BB962C8B-B14F-4D97-AF65-F5344CB8AC3E}">
        <p14:creationId xmlns:p14="http://schemas.microsoft.com/office/powerpoint/2010/main" val="258319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28C727-5CEA-9F4B-AF93-9F4A20AFF249}"/>
              </a:ext>
            </a:extLst>
          </p:cNvPr>
          <p:cNvSpPr>
            <a:spLocks noGrp="1"/>
          </p:cNvSpPr>
          <p:nvPr>
            <p:ph sz="quarter" idx="14"/>
          </p:nvPr>
        </p:nvSpPr>
        <p:spPr>
          <a:xfrm>
            <a:off x="982252" y="576547"/>
            <a:ext cx="10947811" cy="663008"/>
          </a:xfrm>
        </p:spPr>
        <p:txBody>
          <a:bodyPr/>
          <a:lstStyle/>
          <a:p>
            <a:pPr algn="l" rtl="0"/>
            <a:r>
              <a:rPr lang="it-IT" dirty="0" err="1"/>
              <a:t>Enfoque</a:t>
            </a:r>
            <a:r>
              <a:rPr lang="it-IT" dirty="0"/>
              <a:t> de SCALA para </a:t>
            </a:r>
            <a:r>
              <a:rPr lang="it-IT" dirty="0" err="1"/>
              <a:t>las</a:t>
            </a:r>
            <a:r>
              <a:rPr lang="it-IT" dirty="0"/>
              <a:t> </a:t>
            </a:r>
            <a:r>
              <a:rPr lang="it-IT" dirty="0" err="1"/>
              <a:t>evaluaciones</a:t>
            </a:r>
            <a:r>
              <a:rPr lang="it-IT" dirty="0"/>
              <a:t> a nivel de sistemas</a:t>
            </a:r>
          </a:p>
        </p:txBody>
      </p:sp>
      <p:sp>
        <p:nvSpPr>
          <p:cNvPr id="5" name="Segnaposto contenuto 4">
            <a:extLst>
              <a:ext uri="{FF2B5EF4-FFF2-40B4-BE49-F238E27FC236}">
                <a16:creationId xmlns:a16="http://schemas.microsoft.com/office/drawing/2014/main" id="{E733F9DF-98DA-324F-95A2-37E0591A653A}"/>
              </a:ext>
            </a:extLst>
          </p:cNvPr>
          <p:cNvSpPr>
            <a:spLocks noGrp="1"/>
          </p:cNvSpPr>
          <p:nvPr>
            <p:ph sz="quarter" idx="13"/>
          </p:nvPr>
        </p:nvSpPr>
        <p:spPr>
          <a:xfrm>
            <a:off x="1040470" y="1244213"/>
            <a:ext cx="4994136" cy="5163240"/>
          </a:xfrm>
        </p:spPr>
        <p:txBody>
          <a:bodyPr/>
          <a:lstStyle/>
          <a:p>
            <a:pPr marL="285750" indent="-285750" algn="l" rtl="0">
              <a:buFont typeface="Wingdings" pitchFamily="2" charset="2"/>
              <a:buChar char="Ø"/>
            </a:pPr>
            <a:r>
              <a:rPr lang="en-US" b="1" dirty="0" err="1">
                <a:solidFill>
                  <a:schemeClr val="accent1"/>
                </a:solidFill>
              </a:rPr>
              <a:t>Investigación</a:t>
            </a:r>
            <a:r>
              <a:rPr lang="en-US" b="1" dirty="0">
                <a:solidFill>
                  <a:schemeClr val="accent1"/>
                </a:solidFill>
              </a:rPr>
              <a:t>: </a:t>
            </a:r>
            <a:r>
              <a:rPr lang="en-US" b="1" dirty="0"/>
              <a:t>7 </a:t>
            </a:r>
            <a:r>
              <a:rPr lang="en-US" b="1" dirty="0" err="1"/>
              <a:t>dimensiones</a:t>
            </a:r>
            <a:r>
              <a:rPr lang="en-US" b="1" dirty="0"/>
              <a:t> de </a:t>
            </a:r>
            <a:r>
              <a:rPr lang="en-US" b="1" dirty="0" err="1"/>
              <a:t>cambio</a:t>
            </a:r>
            <a:r>
              <a:rPr lang="en-US" b="1" dirty="0"/>
              <a:t> </a:t>
            </a:r>
            <a:r>
              <a:rPr lang="en-US" b="1" dirty="0" err="1"/>
              <a:t>transformador</a:t>
            </a:r>
            <a:r>
              <a:rPr lang="en-US" b="1" dirty="0"/>
              <a:t> </a:t>
            </a:r>
            <a:r>
              <a:rPr lang="en-US" b="1" dirty="0" err="1"/>
              <a:t>identificadas</a:t>
            </a:r>
            <a:r>
              <a:rPr lang="en-US" b="1" dirty="0"/>
              <a:t> </a:t>
            </a:r>
            <a:r>
              <a:rPr lang="en-US" dirty="0" err="1"/>
              <a:t>basado</a:t>
            </a:r>
            <a:r>
              <a:rPr lang="en-US" dirty="0"/>
              <a:t> en la revisión de la literatura y estudios de casos</a:t>
            </a:r>
          </a:p>
          <a:p>
            <a:pPr marL="285750" indent="-285750" algn="l" rtl="0">
              <a:buFont typeface="Wingdings" pitchFamily="2" charset="2"/>
              <a:buChar char="Ø"/>
            </a:pPr>
            <a:r>
              <a:rPr lang="en-US" b="1" dirty="0">
                <a:solidFill>
                  <a:schemeClr val="accent1"/>
                </a:solidFill>
              </a:rPr>
              <a:t>Marco conceptual: </a:t>
            </a:r>
            <a:r>
              <a:rPr lang="en-US" dirty="0" err="1"/>
              <a:t>Herramientas</a:t>
            </a:r>
            <a:r>
              <a:rPr lang="en-US" dirty="0"/>
              <a:t>/</a:t>
            </a:r>
            <a:r>
              <a:rPr lang="en-US" dirty="0" err="1"/>
              <a:t>métodos</a:t>
            </a:r>
            <a:r>
              <a:rPr lang="en-US" dirty="0"/>
              <a:t> </a:t>
            </a:r>
            <a:r>
              <a:rPr lang="en-US" dirty="0" err="1"/>
              <a:t>desarrollados</a:t>
            </a:r>
            <a:r>
              <a:rPr lang="en-US" dirty="0"/>
              <a:t> </a:t>
            </a:r>
            <a:r>
              <a:rPr lang="en-US" b="1" dirty="0"/>
              <a:t>para apoyar la conceptualización y la planificación de una evaluación a nivel de sistemas</a:t>
            </a:r>
            <a:r>
              <a:rPr lang="en-US" dirty="0"/>
              <a:t> </a:t>
            </a:r>
          </a:p>
          <a:p>
            <a:pPr marL="285750" indent="-285750" algn="l" rtl="0">
              <a:buFont typeface="Wingdings" pitchFamily="2" charset="2"/>
              <a:buChar char="Ø"/>
            </a:pPr>
            <a:r>
              <a:rPr lang="en-US" b="1" dirty="0" err="1">
                <a:solidFill>
                  <a:schemeClr val="accent1"/>
                </a:solidFill>
              </a:rPr>
              <a:t>Planificación</a:t>
            </a:r>
            <a:r>
              <a:rPr lang="en-US" b="1" dirty="0">
                <a:solidFill>
                  <a:schemeClr val="accent1"/>
                </a:solidFill>
              </a:rPr>
              <a:t> </a:t>
            </a:r>
            <a:r>
              <a:rPr lang="en-US" b="1" dirty="0" err="1">
                <a:solidFill>
                  <a:schemeClr val="accent1"/>
                </a:solidFill>
              </a:rPr>
              <a:t>técnica</a:t>
            </a:r>
            <a:r>
              <a:rPr lang="en-US" b="1" dirty="0">
                <a:solidFill>
                  <a:schemeClr val="accent1"/>
                </a:solidFill>
              </a:rPr>
              <a:t> y consultas de </a:t>
            </a:r>
            <a:r>
              <a:rPr lang="en-US" b="1" dirty="0" err="1">
                <a:solidFill>
                  <a:schemeClr val="accent1"/>
                </a:solidFill>
              </a:rPr>
              <a:t>país</a:t>
            </a:r>
            <a:r>
              <a:rPr lang="en-US" b="1" dirty="0">
                <a:solidFill>
                  <a:schemeClr val="accent1"/>
                </a:solidFill>
              </a:rPr>
              <a:t>: </a:t>
            </a:r>
            <a:r>
              <a:rPr lang="en-US" dirty="0"/>
              <a:t>Webinars internos y llamadas bilaterales con </a:t>
            </a:r>
            <a:r>
              <a:rPr lang="en-US" dirty="0" err="1"/>
              <a:t>países</a:t>
            </a:r>
            <a:r>
              <a:rPr lang="en-US" dirty="0"/>
              <a:t> SCALA </a:t>
            </a:r>
            <a:r>
              <a:rPr lang="en-US" b="1" dirty="0" err="1"/>
              <a:t>discutir</a:t>
            </a:r>
            <a:r>
              <a:rPr lang="en-US" b="1" dirty="0"/>
              <a:t> los enfoques, las necesidades y las prioridades de los países para diseñar una evaluación a nivel de sistemas</a:t>
            </a:r>
          </a:p>
          <a:p>
            <a:pPr marL="285750" indent="-285750" algn="l" rtl="0">
              <a:buFont typeface="Wingdings" pitchFamily="2" charset="2"/>
              <a:buChar char="Ø"/>
            </a:pPr>
            <a:r>
              <a:rPr lang="en-US" b="1" dirty="0">
                <a:solidFill>
                  <a:schemeClr val="accent1"/>
                </a:solidFill>
              </a:rPr>
              <a:t>Aplicación sobre el </a:t>
            </a:r>
            <a:r>
              <a:rPr lang="en-US" b="1" dirty="0" err="1">
                <a:solidFill>
                  <a:schemeClr val="accent1"/>
                </a:solidFill>
              </a:rPr>
              <a:t>terreno</a:t>
            </a:r>
            <a:r>
              <a:rPr lang="en-US" b="1" dirty="0">
                <a:solidFill>
                  <a:schemeClr val="accent1"/>
                </a:solidFill>
              </a:rPr>
              <a:t>: </a:t>
            </a:r>
            <a:r>
              <a:rPr lang="en-US" b="1" dirty="0"/>
              <a:t>Las evaluaciones a nivel de sistemas se llevarán a cabo en los países SCALA </a:t>
            </a:r>
            <a:r>
              <a:rPr lang="en-US" b="1" dirty="0" err="1"/>
              <a:t>en</a:t>
            </a:r>
            <a:r>
              <a:rPr lang="en-US" b="1" dirty="0"/>
              <a:t> 2022/2023, </a:t>
            </a:r>
            <a:r>
              <a:rPr lang="en-US" dirty="0" err="1"/>
              <a:t>generando</a:t>
            </a:r>
            <a:r>
              <a:rPr lang="en-US" dirty="0"/>
              <a:t> evidencia para la implementación de una acción climática transformadora en los sectores de uso de la tierra y agricultura</a:t>
            </a:r>
          </a:p>
          <a:p>
            <a:pPr marL="285750" indent="-285750" algn="l" rtl="0">
              <a:buFont typeface="Arial" panose="020B0604020202020204" pitchFamily="34" charset="0"/>
              <a:buChar char="•"/>
            </a:pPr>
            <a:endParaRPr lang="en-US" dirty="0"/>
          </a:p>
        </p:txBody>
      </p:sp>
      <p:grpSp>
        <p:nvGrpSpPr>
          <p:cNvPr id="4" name="Group 3">
            <a:extLst>
              <a:ext uri="{FF2B5EF4-FFF2-40B4-BE49-F238E27FC236}">
                <a16:creationId xmlns:a16="http://schemas.microsoft.com/office/drawing/2014/main" id="{36633C91-E386-937B-0136-C7BCBF16927C}"/>
              </a:ext>
            </a:extLst>
          </p:cNvPr>
          <p:cNvGrpSpPr/>
          <p:nvPr/>
        </p:nvGrpSpPr>
        <p:grpSpPr>
          <a:xfrm>
            <a:off x="6093167" y="1758747"/>
            <a:ext cx="5649707" cy="4218443"/>
            <a:chOff x="6074101" y="2148215"/>
            <a:chExt cx="5949986" cy="4263324"/>
          </a:xfrm>
        </p:grpSpPr>
        <p:sp>
          <p:nvSpPr>
            <p:cNvPr id="6" name="Oval 5">
              <a:extLst>
                <a:ext uri="{FF2B5EF4-FFF2-40B4-BE49-F238E27FC236}">
                  <a16:creationId xmlns:a16="http://schemas.microsoft.com/office/drawing/2014/main" id="{1BB517D7-24A9-DE3E-D20A-EB757AD9FF5A}"/>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Oval 6">
              <a:extLst>
                <a:ext uri="{FF2B5EF4-FFF2-40B4-BE49-F238E27FC236}">
                  <a16:creationId xmlns:a16="http://schemas.microsoft.com/office/drawing/2014/main" id="{4F4A4968-DF82-FA74-00EA-905D206DE060}"/>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Oval 7">
              <a:extLst>
                <a:ext uri="{FF2B5EF4-FFF2-40B4-BE49-F238E27FC236}">
                  <a16:creationId xmlns:a16="http://schemas.microsoft.com/office/drawing/2014/main" id="{238F3835-8CDB-35B5-9719-79B1409E3C07}"/>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Oval 8">
              <a:extLst>
                <a:ext uri="{FF2B5EF4-FFF2-40B4-BE49-F238E27FC236}">
                  <a16:creationId xmlns:a16="http://schemas.microsoft.com/office/drawing/2014/main" id="{A1BDDE77-C5DE-BB71-7B28-6EE1EFB4EDB2}"/>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Oval 9">
              <a:extLst>
                <a:ext uri="{FF2B5EF4-FFF2-40B4-BE49-F238E27FC236}">
                  <a16:creationId xmlns:a16="http://schemas.microsoft.com/office/drawing/2014/main" id="{C7EACB3D-666B-4B5F-C958-065DA5052B43}"/>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Oval 10">
              <a:extLst>
                <a:ext uri="{FF2B5EF4-FFF2-40B4-BE49-F238E27FC236}">
                  <a16:creationId xmlns:a16="http://schemas.microsoft.com/office/drawing/2014/main" id="{506FB553-4751-B6EC-3C79-4D9DA8BF3817}"/>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Oval 11">
              <a:extLst>
                <a:ext uri="{FF2B5EF4-FFF2-40B4-BE49-F238E27FC236}">
                  <a16:creationId xmlns:a16="http://schemas.microsoft.com/office/drawing/2014/main" id="{F1A038A9-B0EB-07EE-45FE-1987E7B75E25}"/>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3" name="Oval 12">
              <a:extLst>
                <a:ext uri="{FF2B5EF4-FFF2-40B4-BE49-F238E27FC236}">
                  <a16:creationId xmlns:a16="http://schemas.microsoft.com/office/drawing/2014/main" id="{B499721A-5CA4-F9CD-9993-ABD17C5F1B6F}"/>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Oval 13">
              <a:extLst>
                <a:ext uri="{FF2B5EF4-FFF2-40B4-BE49-F238E27FC236}">
                  <a16:creationId xmlns:a16="http://schemas.microsoft.com/office/drawing/2014/main" id="{C339E19F-2192-4FD4-7F22-8432B937EAC7}"/>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5" name="Oval 14">
              <a:extLst>
                <a:ext uri="{FF2B5EF4-FFF2-40B4-BE49-F238E27FC236}">
                  <a16:creationId xmlns:a16="http://schemas.microsoft.com/office/drawing/2014/main" id="{FEC5DD8F-F8F4-C835-A5A5-023E82524F96}"/>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Oval 15">
              <a:extLst>
                <a:ext uri="{FF2B5EF4-FFF2-40B4-BE49-F238E27FC236}">
                  <a16:creationId xmlns:a16="http://schemas.microsoft.com/office/drawing/2014/main" id="{D162CE9A-2DCC-38A2-BF98-3F37B7761E5C}"/>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7" name="Oval 16">
              <a:extLst>
                <a:ext uri="{FF2B5EF4-FFF2-40B4-BE49-F238E27FC236}">
                  <a16:creationId xmlns:a16="http://schemas.microsoft.com/office/drawing/2014/main" id="{D7F312CB-A7E2-464F-8AEC-449FF0FC3824}"/>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8" name="Oval 17">
              <a:extLst>
                <a:ext uri="{FF2B5EF4-FFF2-40B4-BE49-F238E27FC236}">
                  <a16:creationId xmlns:a16="http://schemas.microsoft.com/office/drawing/2014/main" id="{C4F5937A-2026-F35B-DB4E-848C641A8232}"/>
                </a:ext>
              </a:extLst>
            </p:cNvPr>
            <p:cNvSpPr/>
            <p:nvPr/>
          </p:nvSpPr>
          <p:spPr>
            <a:xfrm rot="5787795">
              <a:off x="7517752" y="3589855"/>
              <a:ext cx="3452327" cy="802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Oval 18">
              <a:extLst>
                <a:ext uri="{FF2B5EF4-FFF2-40B4-BE49-F238E27FC236}">
                  <a16:creationId xmlns:a16="http://schemas.microsoft.com/office/drawing/2014/main" id="{D8833630-4FA2-1749-7A7B-6076CE09AFE2}"/>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cxnSp>
          <p:nvCxnSpPr>
            <p:cNvPr id="20" name="Straight Connector 19">
              <a:extLst>
                <a:ext uri="{FF2B5EF4-FFF2-40B4-BE49-F238E27FC236}">
                  <a16:creationId xmlns:a16="http://schemas.microsoft.com/office/drawing/2014/main" id="{6D94563E-7C20-65E7-EC3C-77CF56F14D02}"/>
                </a:ext>
              </a:extLst>
            </p:cNvPr>
            <p:cNvCxnSpPr>
              <a:stCxn id="13"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E512E6-E43F-81FA-9B5A-B112C5471DC5}"/>
                </a:ext>
              </a:extLst>
            </p:cNvPr>
            <p:cNvSpPr txBox="1"/>
            <p:nvPr/>
          </p:nvSpPr>
          <p:spPr>
            <a:xfrm>
              <a:off x="6531464" y="2148215"/>
              <a:ext cx="1927034" cy="338554"/>
            </a:xfrm>
            <a:prstGeom prst="rect">
              <a:avLst/>
            </a:prstGeom>
            <a:noFill/>
          </p:spPr>
          <p:txBody>
            <a:bodyPr wrap="square" rtlCol="0">
              <a:spAutoFit/>
            </a:bodyPr>
            <a:lstStyle/>
            <a:p>
              <a:pPr algn="l" rtl="0"/>
              <a:r>
                <a:rPr lang="en-GB" sz="1600" dirty="0">
                  <a:latin typeface="Arial" panose="020B0604020202020204" pitchFamily="34" charset="0"/>
                  <a:cs typeface="Arial" panose="020B0604020202020204" pitchFamily="34" charset="0"/>
                </a:rPr>
                <a:t>Pensamiento sistémico</a:t>
              </a:r>
            </a:p>
          </p:txBody>
        </p:sp>
        <p:sp>
          <p:nvSpPr>
            <p:cNvPr id="22" name="TextBox 21">
              <a:extLst>
                <a:ext uri="{FF2B5EF4-FFF2-40B4-BE49-F238E27FC236}">
                  <a16:creationId xmlns:a16="http://schemas.microsoft.com/office/drawing/2014/main" id="{B3A697D3-89D2-5752-E857-EE3282810483}"/>
                </a:ext>
              </a:extLst>
            </p:cNvPr>
            <p:cNvSpPr txBox="1"/>
            <p:nvPr/>
          </p:nvSpPr>
          <p:spPr>
            <a:xfrm>
              <a:off x="10730550" y="2361831"/>
              <a:ext cx="1214965" cy="590997"/>
            </a:xfrm>
            <a:prstGeom prst="rect">
              <a:avLst/>
            </a:prstGeom>
            <a:noFill/>
          </p:spPr>
          <p:txBody>
            <a:bodyPr wrap="square" rtlCol="0">
              <a:spAutoFit/>
            </a:bodyPr>
            <a:lstStyle/>
            <a:p>
              <a:pPr algn="l" rtl="0"/>
              <a:r>
                <a:rPr lang="en-GB" sz="1600" dirty="0" err="1">
                  <a:latin typeface="Arial" panose="020B0604020202020204" pitchFamily="34" charset="0"/>
                  <a:cs typeface="Arial" panose="020B0604020202020204" pitchFamily="34" charset="0"/>
                </a:rPr>
                <a:t>Lógica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climática</a:t>
              </a:r>
              <a:endParaRPr lang="en-GB" sz="16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6F2844A3-DA1A-2DA1-7B94-072FB8D957F4}"/>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B1E3EF-8EA1-BEB6-8B07-F11309718E89}"/>
                </a:ext>
              </a:extLst>
            </p:cNvPr>
            <p:cNvSpPr txBox="1"/>
            <p:nvPr/>
          </p:nvSpPr>
          <p:spPr>
            <a:xfrm>
              <a:off x="10605325" y="4790813"/>
              <a:ext cx="1418762" cy="839838"/>
            </a:xfrm>
            <a:custGeom>
              <a:avLst/>
              <a:gdLst>
                <a:gd name="connsiteX0" fmla="*/ 0 w 1418762"/>
                <a:gd name="connsiteY0" fmla="*/ 0 h 839838"/>
                <a:gd name="connsiteX1" fmla="*/ 444545 w 1418762"/>
                <a:gd name="connsiteY1" fmla="*/ 0 h 839838"/>
                <a:gd name="connsiteX2" fmla="*/ 945841 w 1418762"/>
                <a:gd name="connsiteY2" fmla="*/ 0 h 839838"/>
                <a:gd name="connsiteX3" fmla="*/ 1418762 w 1418762"/>
                <a:gd name="connsiteY3" fmla="*/ 0 h 839838"/>
                <a:gd name="connsiteX4" fmla="*/ 1418762 w 1418762"/>
                <a:gd name="connsiteY4" fmla="*/ 436716 h 839838"/>
                <a:gd name="connsiteX5" fmla="*/ 1418762 w 1418762"/>
                <a:gd name="connsiteY5" fmla="*/ 839838 h 839838"/>
                <a:gd name="connsiteX6" fmla="*/ 960029 w 1418762"/>
                <a:gd name="connsiteY6" fmla="*/ 839838 h 839838"/>
                <a:gd name="connsiteX7" fmla="*/ 458733 w 1418762"/>
                <a:gd name="connsiteY7" fmla="*/ 839838 h 839838"/>
                <a:gd name="connsiteX8" fmla="*/ 0 w 1418762"/>
                <a:gd name="connsiteY8" fmla="*/ 839838 h 839838"/>
                <a:gd name="connsiteX9" fmla="*/ 0 w 1418762"/>
                <a:gd name="connsiteY9" fmla="*/ 411521 h 839838"/>
                <a:gd name="connsiteX10" fmla="*/ 0 w 1418762"/>
                <a:gd name="connsiteY10" fmla="*/ 0 h 83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62" h="839838" extrusionOk="0">
                  <a:moveTo>
                    <a:pt x="0" y="0"/>
                  </a:moveTo>
                  <a:cubicBezTo>
                    <a:pt x="121654" y="-6919"/>
                    <a:pt x="343371" y="-10885"/>
                    <a:pt x="444545" y="0"/>
                  </a:cubicBezTo>
                  <a:cubicBezTo>
                    <a:pt x="545720" y="10885"/>
                    <a:pt x="736138" y="-6649"/>
                    <a:pt x="945841" y="0"/>
                  </a:cubicBezTo>
                  <a:cubicBezTo>
                    <a:pt x="1155544" y="6649"/>
                    <a:pt x="1204126" y="-3234"/>
                    <a:pt x="1418762" y="0"/>
                  </a:cubicBezTo>
                  <a:cubicBezTo>
                    <a:pt x="1429037" y="166619"/>
                    <a:pt x="1423713" y="255063"/>
                    <a:pt x="1418762" y="436716"/>
                  </a:cubicBezTo>
                  <a:cubicBezTo>
                    <a:pt x="1413811" y="618369"/>
                    <a:pt x="1419352" y="673475"/>
                    <a:pt x="1418762" y="839838"/>
                  </a:cubicBezTo>
                  <a:cubicBezTo>
                    <a:pt x="1204760" y="853204"/>
                    <a:pt x="1091207" y="839577"/>
                    <a:pt x="960029" y="839838"/>
                  </a:cubicBezTo>
                  <a:cubicBezTo>
                    <a:pt x="828851" y="840099"/>
                    <a:pt x="675632" y="824564"/>
                    <a:pt x="458733" y="839838"/>
                  </a:cubicBezTo>
                  <a:cubicBezTo>
                    <a:pt x="241834" y="855112"/>
                    <a:pt x="142570" y="837476"/>
                    <a:pt x="0" y="839838"/>
                  </a:cubicBezTo>
                  <a:cubicBezTo>
                    <a:pt x="341" y="688427"/>
                    <a:pt x="11826" y="533598"/>
                    <a:pt x="0" y="411521"/>
                  </a:cubicBezTo>
                  <a:cubicBezTo>
                    <a:pt x="-11826" y="289444"/>
                    <a:pt x="-458" y="190513"/>
                    <a:pt x="0" y="0"/>
                  </a:cubicBezTo>
                  <a:close/>
                </a:path>
              </a:pathLst>
            </a:custGeom>
            <a:noFill/>
            <a:ln>
              <a:noFill/>
              <a:extLst>
                <a:ext uri="{C807C97D-BFC1-408E-A445-0C87EB9F89A2}">
                  <ask:lineSketchStyleProps xmlns:ask="http://schemas.microsoft.com/office/drawing/2018/sketchyshapes" sd="1176723179">
                    <a:prstGeom prst="rect">
                      <a:avLst/>
                    </a:prstGeom>
                    <ask:type>
                      <ask:lineSketchFreehand/>
                    </ask:type>
                  </ask:lineSketchStyleProps>
                </a:ext>
              </a:extLst>
            </a:ln>
          </p:spPr>
          <p:txBody>
            <a:bodyPr wrap="square" rtlCol="0">
              <a:spAutoFit/>
            </a:bodyPr>
            <a:lstStyle/>
            <a:p>
              <a:pPr algn="l" rtl="0"/>
              <a:r>
                <a:rPr lang="en-GB" sz="1600" dirty="0" err="1">
                  <a:latin typeface="Arial" panose="020B0604020202020204" pitchFamily="34" charset="0"/>
                  <a:cs typeface="Arial" panose="020B0604020202020204" pitchFamily="34" charset="0"/>
                </a:rPr>
                <a:t>Género</a:t>
              </a:r>
              <a:r>
                <a:rPr lang="en-GB" sz="1600" dirty="0">
                  <a:latin typeface="Arial" panose="020B0604020202020204" pitchFamily="34" charset="0"/>
                  <a:cs typeface="Arial" panose="020B0604020202020204" pitchFamily="34" charset="0"/>
                </a:rPr>
                <a:t> e inclusion social</a:t>
              </a:r>
            </a:p>
          </p:txBody>
        </p:sp>
        <p:cxnSp>
          <p:nvCxnSpPr>
            <p:cNvPr id="25" name="Straight Connector 24">
              <a:extLst>
                <a:ext uri="{FF2B5EF4-FFF2-40B4-BE49-F238E27FC236}">
                  <a16:creationId xmlns:a16="http://schemas.microsoft.com/office/drawing/2014/main" id="{2AE096F1-1299-53B8-6922-C6F0CFEAB76D}"/>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39D4A89-107D-2C6C-8EA6-BEFE2B10D434}"/>
                </a:ext>
              </a:extLst>
            </p:cNvPr>
            <p:cNvSpPr txBox="1"/>
            <p:nvPr/>
          </p:nvSpPr>
          <p:spPr>
            <a:xfrm>
              <a:off x="9001273" y="5820542"/>
              <a:ext cx="1927034" cy="590997"/>
            </a:xfrm>
            <a:prstGeom prst="rect">
              <a:avLst/>
            </a:prstGeom>
            <a:noFill/>
          </p:spPr>
          <p:txBody>
            <a:bodyPr wrap="square" rtlCol="0">
              <a:spAutoFit/>
            </a:bodyPr>
            <a:lstStyle/>
            <a:p>
              <a:pPr algn="l" rtl="0"/>
              <a:r>
                <a:rPr lang="en-GB" sz="1600" dirty="0">
                  <a:latin typeface="Arial" panose="020B0604020202020204" pitchFamily="34" charset="0"/>
                  <a:cs typeface="Arial" panose="020B0604020202020204" pitchFamily="34" charset="0"/>
                </a:rPr>
                <a:t>A </a:t>
              </a:r>
              <a:r>
                <a:rPr lang="en-GB" sz="1600" dirty="0" err="1">
                  <a:latin typeface="Arial" panose="020B0604020202020204" pitchFamily="34" charset="0"/>
                  <a:cs typeface="Arial" panose="020B0604020202020204" pitchFamily="34" charset="0"/>
                </a:rPr>
                <a:t>nivel</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todo</a:t>
              </a:r>
              <a:r>
                <a:rPr lang="en-GB" sz="1600" dirty="0">
                  <a:latin typeface="Arial" panose="020B0604020202020204" pitchFamily="34" charset="0"/>
                  <a:cs typeface="Arial" panose="020B0604020202020204" pitchFamily="34" charset="0"/>
                </a:rPr>
                <a:t> el gobierno</a:t>
              </a:r>
            </a:p>
          </p:txBody>
        </p:sp>
        <p:cxnSp>
          <p:nvCxnSpPr>
            <p:cNvPr id="27" name="Straight Connector 26">
              <a:extLst>
                <a:ext uri="{FF2B5EF4-FFF2-40B4-BE49-F238E27FC236}">
                  <a16:creationId xmlns:a16="http://schemas.microsoft.com/office/drawing/2014/main" id="{AE2E0008-E11B-1466-7CE7-235D64A174F0}"/>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82A204-D2BB-BA7F-D1E8-602855020DF5}"/>
                </a:ext>
              </a:extLst>
            </p:cNvPr>
            <p:cNvSpPr txBox="1"/>
            <p:nvPr/>
          </p:nvSpPr>
          <p:spPr>
            <a:xfrm>
              <a:off x="6764137" y="5590011"/>
              <a:ext cx="1927034" cy="584775"/>
            </a:xfrm>
            <a:custGeom>
              <a:avLst/>
              <a:gdLst>
                <a:gd name="connsiteX0" fmla="*/ 0 w 1927034"/>
                <a:gd name="connsiteY0" fmla="*/ 0 h 584775"/>
                <a:gd name="connsiteX1" fmla="*/ 661615 w 1927034"/>
                <a:gd name="connsiteY1" fmla="*/ 0 h 584775"/>
                <a:gd name="connsiteX2" fmla="*/ 1284689 w 1927034"/>
                <a:gd name="connsiteY2" fmla="*/ 0 h 584775"/>
                <a:gd name="connsiteX3" fmla="*/ 1927034 w 1927034"/>
                <a:gd name="connsiteY3" fmla="*/ 0 h 584775"/>
                <a:gd name="connsiteX4" fmla="*/ 1927034 w 1927034"/>
                <a:gd name="connsiteY4" fmla="*/ 584775 h 584775"/>
                <a:gd name="connsiteX5" fmla="*/ 1246149 w 1927034"/>
                <a:gd name="connsiteY5" fmla="*/ 584775 h 584775"/>
                <a:gd name="connsiteX6" fmla="*/ 64234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ask="http://schemas.microsoft.com/office/drawing/2018/sketchyshapes" sd="2264848779">
                    <a:prstGeom prst="rect">
                      <a:avLst/>
                    </a:prstGeom>
                    <ask:type>
                      <ask:lineSketchFreehand/>
                    </ask:type>
                  </ask:lineSketchStyleProps>
                </a:ext>
              </a:extLst>
            </a:ln>
          </p:spPr>
          <p:txBody>
            <a:bodyPr wrap="square" rtlCol="0">
              <a:spAutoFit/>
            </a:bodyPr>
            <a:lstStyle/>
            <a:p>
              <a:pPr algn="l" rtl="0"/>
              <a:r>
                <a:rPr lang="en-GB" sz="1600" dirty="0">
                  <a:latin typeface="Arial" panose="020B0604020202020204" pitchFamily="34" charset="0"/>
                  <a:cs typeface="Arial" panose="020B0604020202020204" pitchFamily="34" charset="0"/>
                </a:rPr>
                <a:t>Desarrollo sostenible</a:t>
              </a:r>
            </a:p>
          </p:txBody>
        </p:sp>
        <p:cxnSp>
          <p:nvCxnSpPr>
            <p:cNvPr id="29" name="Straight Connector 28">
              <a:extLst>
                <a:ext uri="{FF2B5EF4-FFF2-40B4-BE49-F238E27FC236}">
                  <a16:creationId xmlns:a16="http://schemas.microsoft.com/office/drawing/2014/main" id="{885D9B91-B593-4831-9581-A78ECDBCB35E}"/>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78B990-DAEB-163D-B970-C7B7E8586C7F}"/>
                </a:ext>
              </a:extLst>
            </p:cNvPr>
            <p:cNvSpPr txBox="1"/>
            <p:nvPr/>
          </p:nvSpPr>
          <p:spPr>
            <a:xfrm>
              <a:off x="6074101" y="4660153"/>
              <a:ext cx="1599543" cy="590997"/>
            </a:xfrm>
            <a:custGeom>
              <a:avLst/>
              <a:gdLst>
                <a:gd name="connsiteX0" fmla="*/ 0 w 1599543"/>
                <a:gd name="connsiteY0" fmla="*/ 0 h 590997"/>
                <a:gd name="connsiteX1" fmla="*/ 533181 w 1599543"/>
                <a:gd name="connsiteY1" fmla="*/ 0 h 590997"/>
                <a:gd name="connsiteX2" fmla="*/ 1098353 w 1599543"/>
                <a:gd name="connsiteY2" fmla="*/ 0 h 590997"/>
                <a:gd name="connsiteX3" fmla="*/ 1599543 w 1599543"/>
                <a:gd name="connsiteY3" fmla="*/ 0 h 590997"/>
                <a:gd name="connsiteX4" fmla="*/ 1599543 w 1599543"/>
                <a:gd name="connsiteY4" fmla="*/ 590997 h 590997"/>
                <a:gd name="connsiteX5" fmla="*/ 1050367 w 1599543"/>
                <a:gd name="connsiteY5" fmla="*/ 590997 h 590997"/>
                <a:gd name="connsiteX6" fmla="*/ 485195 w 1599543"/>
                <a:gd name="connsiteY6" fmla="*/ 590997 h 590997"/>
                <a:gd name="connsiteX7" fmla="*/ 0 w 1599543"/>
                <a:gd name="connsiteY7" fmla="*/ 590997 h 590997"/>
                <a:gd name="connsiteX8" fmla="*/ 0 w 1599543"/>
                <a:gd name="connsiteY8" fmla="*/ 0 h 5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43" h="590997" extrusionOk="0">
                  <a:moveTo>
                    <a:pt x="0" y="0"/>
                  </a:moveTo>
                  <a:cubicBezTo>
                    <a:pt x="114981" y="-20667"/>
                    <a:pt x="385483" y="3938"/>
                    <a:pt x="533181" y="0"/>
                  </a:cubicBezTo>
                  <a:cubicBezTo>
                    <a:pt x="680879" y="-3938"/>
                    <a:pt x="872776" y="597"/>
                    <a:pt x="1098353" y="0"/>
                  </a:cubicBezTo>
                  <a:cubicBezTo>
                    <a:pt x="1323930" y="-597"/>
                    <a:pt x="1495576" y="7871"/>
                    <a:pt x="1599543" y="0"/>
                  </a:cubicBezTo>
                  <a:cubicBezTo>
                    <a:pt x="1625130" y="174352"/>
                    <a:pt x="1627809" y="385792"/>
                    <a:pt x="1599543" y="590997"/>
                  </a:cubicBezTo>
                  <a:cubicBezTo>
                    <a:pt x="1420904" y="596215"/>
                    <a:pt x="1284139" y="569074"/>
                    <a:pt x="1050367" y="590997"/>
                  </a:cubicBezTo>
                  <a:cubicBezTo>
                    <a:pt x="816595" y="612920"/>
                    <a:pt x="628380" y="569672"/>
                    <a:pt x="485195" y="590997"/>
                  </a:cubicBezTo>
                  <a:cubicBezTo>
                    <a:pt x="342010" y="612322"/>
                    <a:pt x="225355" y="598843"/>
                    <a:pt x="0" y="590997"/>
                  </a:cubicBezTo>
                  <a:cubicBezTo>
                    <a:pt x="2764" y="381568"/>
                    <a:pt x="-13914" y="221868"/>
                    <a:pt x="0" y="0"/>
                  </a:cubicBezTo>
                  <a:close/>
                </a:path>
              </a:pathLst>
            </a:custGeom>
            <a:noFill/>
            <a:ln>
              <a:noFill/>
              <a:extLst>
                <a:ext uri="{C807C97D-BFC1-408E-A445-0C87EB9F89A2}">
                  <ask:lineSketchStyleProps xmlns:ask="http://schemas.microsoft.com/office/drawing/2018/sketchyshapes" sd="1515991416">
                    <a:prstGeom prst="rect">
                      <a:avLst/>
                    </a:prstGeom>
                    <ask:type>
                      <ask:lineSketchFreehand/>
                    </ask:type>
                  </ask:lineSketchStyleProps>
                </a:ext>
              </a:extLst>
            </a:ln>
          </p:spPr>
          <p:txBody>
            <a:bodyPr wrap="square" rtlCol="0">
              <a:spAutoFit/>
            </a:bodyPr>
            <a:lstStyle/>
            <a:p>
              <a:pPr algn="l" rtl="0"/>
              <a:r>
                <a:rPr lang="en-GB" sz="1600" dirty="0">
                  <a:latin typeface="Arial" panose="020B0604020202020204" pitchFamily="34" charset="0"/>
                  <a:cs typeface="Arial" panose="020B0604020202020204" pitchFamily="34" charset="0"/>
                </a:rPr>
                <a:t>Participación del sector privado</a:t>
              </a:r>
            </a:p>
          </p:txBody>
        </p:sp>
        <p:cxnSp>
          <p:nvCxnSpPr>
            <p:cNvPr id="31" name="Straight Connector 30">
              <a:extLst>
                <a:ext uri="{FF2B5EF4-FFF2-40B4-BE49-F238E27FC236}">
                  <a16:creationId xmlns:a16="http://schemas.microsoft.com/office/drawing/2014/main" id="{9B163CBF-FB57-FC87-64B0-3B089EF4BB66}"/>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21166B0-A538-609B-0E5F-AA92750663FB}"/>
                </a:ext>
              </a:extLst>
            </p:cNvPr>
            <p:cNvSpPr txBox="1"/>
            <p:nvPr/>
          </p:nvSpPr>
          <p:spPr>
            <a:xfrm>
              <a:off x="6221368" y="3086594"/>
              <a:ext cx="1276870" cy="338554"/>
            </a:xfrm>
            <a:prstGeom prst="rect">
              <a:avLst/>
            </a:prstGeom>
            <a:noFill/>
          </p:spPr>
          <p:txBody>
            <a:bodyPr wrap="square" rtlCol="0">
              <a:spAutoFit/>
            </a:bodyPr>
            <a:lstStyle/>
            <a:p>
              <a:pPr algn="l" rtl="0"/>
              <a:r>
                <a:rPr lang="en-GB" sz="1600" dirty="0">
                  <a:latin typeface="Arial" panose="020B0604020202020204" pitchFamily="34" charset="0"/>
                  <a:cs typeface="Arial" panose="020B0604020202020204" pitchFamily="34" charset="0"/>
                </a:rPr>
                <a:t>Innovación</a:t>
              </a:r>
            </a:p>
          </p:txBody>
        </p:sp>
        <p:cxnSp>
          <p:nvCxnSpPr>
            <p:cNvPr id="33" name="Straight Connector 32">
              <a:extLst>
                <a:ext uri="{FF2B5EF4-FFF2-40B4-BE49-F238E27FC236}">
                  <a16:creationId xmlns:a16="http://schemas.microsoft.com/office/drawing/2014/main" id="{60116235-861F-A3CC-A56C-DAFBF779EE9B}"/>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Segnaposto testo 2">
            <a:extLst>
              <a:ext uri="{FF2B5EF4-FFF2-40B4-BE49-F238E27FC236}">
                <a16:creationId xmlns:a16="http://schemas.microsoft.com/office/drawing/2014/main" id="{53A85116-29FF-FB6D-D150-9EBCB8D2F614}"/>
              </a:ext>
            </a:extLst>
          </p:cNvPr>
          <p:cNvSpPr txBox="1">
            <a:spLocks/>
          </p:cNvSpPr>
          <p:nvPr/>
        </p:nvSpPr>
        <p:spPr>
          <a:xfrm>
            <a:off x="6748379" y="6302844"/>
            <a:ext cx="4803335" cy="391468"/>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en-GB" sz="1400" dirty="0">
                <a:solidFill>
                  <a:srgbClr val="000000"/>
                </a:solidFill>
              </a:rPr>
              <a:t>7 dimensiones de la acción climática transformadora</a:t>
            </a:r>
            <a:r>
              <a:rPr lang="en-US" sz="1600" dirty="0">
                <a:solidFill>
                  <a:srgbClr val="4C4C4C"/>
                </a:solidFill>
              </a:rPr>
              <a:t> </a:t>
            </a:r>
          </a:p>
        </p:txBody>
      </p:sp>
    </p:spTree>
    <p:extLst>
      <p:ext uri="{BB962C8B-B14F-4D97-AF65-F5344CB8AC3E}">
        <p14:creationId xmlns:p14="http://schemas.microsoft.com/office/powerpoint/2010/main" val="112337642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02568" cy="6413945"/>
          </a:xfrm>
          <a:prstGeom prst="rect">
            <a:avLst/>
          </a:prstGeom>
        </p:spPr>
      </p:pic>
      <p:sp>
        <p:nvSpPr>
          <p:cNvPr id="6" name="Rectangle 5">
            <a:extLst>
              <a:ext uri="{FF2B5EF4-FFF2-40B4-BE49-F238E27FC236}">
                <a16:creationId xmlns:a16="http://schemas.microsoft.com/office/drawing/2014/main" id="{94782852-4198-484B-91B7-2A7726A6CD9C}"/>
              </a:ext>
            </a:extLst>
          </p:cNvPr>
          <p:cNvSpPr/>
          <p:nvPr/>
        </p:nvSpPr>
        <p:spPr>
          <a:xfrm>
            <a:off x="2975026" y="6336602"/>
            <a:ext cx="6092774"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600" b="1" dirty="0"/>
              <a:t>6/12 países – sistemas de </a:t>
            </a:r>
            <a:r>
              <a:rPr lang="en-US" sz="1600" b="1" dirty="0" err="1"/>
              <a:t>paisaje</a:t>
            </a:r>
            <a:r>
              <a:rPr lang="en-US" sz="1600" b="1" dirty="0"/>
              <a:t>; 5/12 – </a:t>
            </a:r>
            <a:r>
              <a:rPr lang="en-US" sz="1600" b="1" dirty="0" err="1"/>
              <a:t>Cadenas</a:t>
            </a:r>
            <a:r>
              <a:rPr lang="en-US" sz="1600" b="1" dirty="0"/>
              <a:t> de valor</a:t>
            </a:r>
          </a:p>
        </p:txBody>
      </p:sp>
    </p:spTree>
    <p:extLst>
      <p:ext uri="{BB962C8B-B14F-4D97-AF65-F5344CB8AC3E}">
        <p14:creationId xmlns:p14="http://schemas.microsoft.com/office/powerpoint/2010/main" val="344313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pPr algn="l" rtl="0"/>
            <a:r>
              <a:rPr lang="it-IT" dirty="0" err="1">
                <a:solidFill>
                  <a:srgbClr val="000000"/>
                </a:solidFill>
              </a:rPr>
              <a:t>Muchas</a:t>
            </a:r>
            <a:r>
              <a:rPr lang="it-IT" dirty="0">
                <a:solidFill>
                  <a:srgbClr val="000000"/>
                </a:solidFill>
              </a:rPr>
              <a:t> </a:t>
            </a:r>
            <a:r>
              <a:rPr lang="it-IT" dirty="0" err="1">
                <a:solidFill>
                  <a:srgbClr val="000000"/>
                </a:solidFill>
              </a:rPr>
              <a:t>gracias</a:t>
            </a:r>
            <a:r>
              <a:rPr lang="it-IT" dirty="0">
                <a:solidFill>
                  <a:srgbClr val="000000"/>
                </a:solidFill>
              </a:rPr>
              <a:t>!</a:t>
            </a:r>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803600"/>
          </a:xfrm>
        </p:spPr>
        <p:txBody>
          <a:bodyPr/>
          <a:lstStyle/>
          <a:p>
            <a:pPr algn="l" rtl="0"/>
            <a:r>
              <a:rPr lang="it-IT" dirty="0">
                <a:solidFill>
                  <a:srgbClr val="000000"/>
                </a:solidFill>
              </a:rPr>
              <a:t>www.fao.org/in-action/scala</a:t>
            </a:r>
          </a:p>
          <a:p>
            <a:pPr algn="l" rtl="0"/>
            <a:r>
              <a:rPr lang="it-IT" dirty="0">
                <a:solidFill>
                  <a:srgbClr val="000000"/>
                </a:solidFill>
              </a:rPr>
              <a:t>www.adaptation-undp.org/scala</a:t>
            </a:r>
          </a:p>
          <a:p>
            <a:pPr algn="l" rtl="0"/>
            <a:endParaRPr lang="it-IT" dirty="0">
              <a:solidFill>
                <a:srgbClr val="000000"/>
              </a:solidFill>
            </a:endParaRPr>
          </a:p>
        </p:txBody>
      </p:sp>
      <p:sp>
        <p:nvSpPr>
          <p:cNvPr id="4" name="TextBox 3"/>
          <p:cNvSpPr txBox="1"/>
          <p:nvPr/>
        </p:nvSpPr>
        <p:spPr>
          <a:xfrm>
            <a:off x="9445752" y="5797296"/>
            <a:ext cx="2606040" cy="1124712"/>
          </a:xfrm>
          <a:prstGeom prst="rect">
            <a:avLst/>
          </a:prstGeom>
          <a:solidFill>
            <a:schemeClr val="bg1"/>
          </a:solidFill>
        </p:spPr>
        <p:txBody>
          <a:bodyPr wrap="square" rtlCol="0">
            <a:spAutoFit/>
          </a:bodyPr>
          <a:lstStyle/>
          <a:p>
            <a:pPr algn="l" rtl="0"/>
            <a:endParaRPr lang="en-US"/>
          </a:p>
        </p:txBody>
      </p:sp>
      <p:pic>
        <p:nvPicPr>
          <p:cNvPr id="5" name="Graphic 3"/>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970" y="5875020"/>
            <a:ext cx="1181100" cy="571500"/>
          </a:xfrm>
          <a:prstGeom prst="rect">
            <a:avLst/>
          </a:prstGeom>
        </p:spPr>
      </p:pic>
    </p:spTree>
    <p:extLst>
      <p:ext uri="{BB962C8B-B14F-4D97-AF65-F5344CB8AC3E}">
        <p14:creationId xmlns:p14="http://schemas.microsoft.com/office/powerpoint/2010/main" val="3285417958"/>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6" ma:contentTypeDescription="Create a new document." ma:contentTypeScope="" ma:versionID="955174ac4e0d6e87060c39c153fdc238">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b0419c8568852917c2582c7165e2dc91"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12324-6818-41d9-bdd7-4d0d59b11adb}" ma:internalName="TaxCatchAll" ma:showField="CatchAllData" ma:web="82271603-98a2-43a6-905d-03f34327d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2271603-98a2-43a6-905d-03f34327d955" xsi:nil="true"/>
    <lcf76f155ced4ddcb4097134ff3c332f xmlns="74256197-604b-42f5-aacf-fefb1a96811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95E881-BC01-4679-B093-0DB5AF0A2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A27A4-E3F8-441A-B9D1-977C2FD968F8}">
  <ds:schemaRefs>
    <ds:schemaRef ds:uri="82271603-98a2-43a6-905d-03f34327d955"/>
    <ds:schemaRef ds:uri="http://purl.org/dc/elements/1.1/"/>
    <ds:schemaRef ds:uri="http://schemas.microsoft.com/office/2006/metadata/properties"/>
    <ds:schemaRef ds:uri="74256197-604b-42f5-aacf-fefb1a9681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7F2977F-647D-482C-B138-1C77BFBAD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2576</TotalTime>
  <Words>784</Words>
  <Application>Microsoft Office PowerPoint</Application>
  <PresentationFormat>Panorámica</PresentationFormat>
  <Paragraphs>66</Paragraphs>
  <Slides>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Black</vt:lpstr>
      <vt:lpstr>Calibri</vt:lpstr>
      <vt:lpstr>Wingdings</vt:lpstr>
      <vt:lpstr>Section 1</vt:lpstr>
      <vt:lpstr>Resúmen del marco conceptual de SCALA para las evaluaciones a nivel de sistemas</vt:lpstr>
      <vt:lpstr> Esquema</vt:lpstr>
      <vt:lpstr>Contexto: IPCC AR6</vt:lpstr>
      <vt:lpstr>Presentación de PowerPoint</vt:lpstr>
      <vt:lpstr>Evolución de las teorías del cambio transformador y para la transformación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lastModifiedBy>BurgosGuerrero, Sebastian (OCBD)</cp:lastModifiedBy>
  <cp:revision>204</cp:revision>
  <dcterms:created xsi:type="dcterms:W3CDTF">2021-04-19T14:48:42Z</dcterms:created>
  <dcterms:modified xsi:type="dcterms:W3CDTF">2022-06-27T11:04:10Z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y fmtid="{D5CDD505-2E9C-101B-9397-08002B2CF9AE}" pid="3" name="MediaServiceImageTags">
    <vt:lpwstr/>
  </property>
</Properties>
</file>