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1"/>
  </p:sldMasterIdLst>
  <p:notesMasterIdLst>
    <p:notesMasterId r:id="rId22"/>
  </p:notesMasterIdLst>
  <p:sldIdLst>
    <p:sldId id="256" r:id="rId2"/>
    <p:sldId id="290" r:id="rId3"/>
    <p:sldId id="258" r:id="rId4"/>
    <p:sldId id="259" r:id="rId5"/>
    <p:sldId id="291" r:id="rId6"/>
    <p:sldId id="285" r:id="rId7"/>
    <p:sldId id="287" r:id="rId8"/>
    <p:sldId id="284" r:id="rId9"/>
    <p:sldId id="292" r:id="rId10"/>
    <p:sldId id="288" r:id="rId11"/>
    <p:sldId id="279" r:id="rId12"/>
    <p:sldId id="281" r:id="rId13"/>
    <p:sldId id="282" r:id="rId14"/>
    <p:sldId id="280" r:id="rId15"/>
    <p:sldId id="271" r:id="rId16"/>
    <p:sldId id="269" r:id="rId17"/>
    <p:sldId id="275" r:id="rId18"/>
    <p:sldId id="274" r:id="rId19"/>
    <p:sldId id="262" r:id="rId20"/>
    <p:sldId id="293"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eg Benchwick"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98" autoAdjust="0"/>
    <p:restoredTop sz="94434" autoAdjust="0"/>
  </p:normalViewPr>
  <p:slideViewPr>
    <p:cSldViewPr snapToGrid="0">
      <p:cViewPr varScale="1">
        <p:scale>
          <a:sx n="74" d="100"/>
          <a:sy n="74" d="100"/>
        </p:scale>
        <p:origin x="642" y="7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ZA"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788D01F-2261-4CDD-9D89-EB7E0BC616F4}" type="datetimeFigureOut">
              <a:rPr lang="en-ZA" smtClean="0"/>
              <a:t>2016-03-15</a:t>
            </a:fld>
            <a:endParaRPr lang="en-ZA"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ZA"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ZA"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1C9A8C-CA82-41C9-AA9C-5938482EE3CE}" type="slidenum">
              <a:rPr lang="en-ZA" smtClean="0"/>
              <a:t>‹#›</a:t>
            </a:fld>
            <a:endParaRPr lang="en-ZA" dirty="0"/>
          </a:p>
        </p:txBody>
      </p:sp>
    </p:spTree>
    <p:extLst>
      <p:ext uri="{BB962C8B-B14F-4D97-AF65-F5344CB8AC3E}">
        <p14:creationId xmlns:p14="http://schemas.microsoft.com/office/powerpoint/2010/main" val="1455260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3300" b="1" dirty="0"/>
              <a:t>Some topics you may wish to consider: </a:t>
            </a:r>
          </a:p>
          <a:p>
            <a:pPr lvl="1"/>
            <a:r>
              <a:rPr lang="en-ZA" sz="3300" dirty="0"/>
              <a:t>Equipment ordered to date	</a:t>
            </a:r>
          </a:p>
          <a:p>
            <a:pPr lvl="1"/>
            <a:r>
              <a:rPr lang="en-ZA" sz="3300" dirty="0"/>
              <a:t>Status of installation</a:t>
            </a:r>
          </a:p>
          <a:p>
            <a:pPr lvl="1"/>
            <a:r>
              <a:rPr lang="en-ZA" sz="3300" dirty="0"/>
              <a:t>Status of working monitoring systems in place</a:t>
            </a:r>
          </a:p>
          <a:p>
            <a:pPr lvl="1"/>
            <a:r>
              <a:rPr lang="en-ZA" sz="3300" dirty="0"/>
              <a:t>Status of data processes/systems</a:t>
            </a:r>
          </a:p>
          <a:p>
            <a:pPr lvl="1"/>
            <a:r>
              <a:rPr lang="en-ZA" sz="3300" dirty="0"/>
              <a:t>Successes in creation of of early warnings, communications, PPP and regional cooperation strategies</a:t>
            </a:r>
          </a:p>
          <a:p>
            <a:pPr lvl="1"/>
            <a:r>
              <a:rPr lang="en-ZA" sz="3300" dirty="0"/>
              <a:t>Priorities for these strategies. </a:t>
            </a:r>
          </a:p>
          <a:p>
            <a:pPr lvl="1"/>
            <a:r>
              <a:rPr lang="en-ZA" sz="3300" dirty="0"/>
              <a:t>Target markets and how will you reach them. </a:t>
            </a:r>
          </a:p>
          <a:p>
            <a:pPr lvl="1"/>
            <a:endParaRPr lang="en-ZA" sz="3300" dirty="0"/>
          </a:p>
        </p:txBody>
      </p:sp>
      <p:sp>
        <p:nvSpPr>
          <p:cNvPr id="4" name="Slide Number Placeholder 3"/>
          <p:cNvSpPr>
            <a:spLocks noGrp="1"/>
          </p:cNvSpPr>
          <p:nvPr>
            <p:ph type="sldNum" sz="quarter" idx="10"/>
          </p:nvPr>
        </p:nvSpPr>
        <p:spPr/>
        <p:txBody>
          <a:bodyPr/>
          <a:lstStyle/>
          <a:p>
            <a:fld id="{AD1C9A8C-CA82-41C9-AA9C-5938482EE3CE}" type="slidenum">
              <a:rPr lang="en-ZA" smtClean="0"/>
              <a:t>4</a:t>
            </a:fld>
            <a:endParaRPr lang="en-ZA" dirty="0"/>
          </a:p>
        </p:txBody>
      </p:sp>
    </p:spTree>
    <p:extLst>
      <p:ext uri="{BB962C8B-B14F-4D97-AF65-F5344CB8AC3E}">
        <p14:creationId xmlns:p14="http://schemas.microsoft.com/office/powerpoint/2010/main" val="805428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3300" b="1" dirty="0"/>
              <a:t>Some topics you may wish to consider: </a:t>
            </a:r>
          </a:p>
          <a:p>
            <a:pPr lvl="1"/>
            <a:r>
              <a:rPr lang="en-ZA" sz="3300" dirty="0"/>
              <a:t>Equipment ordered to date	</a:t>
            </a:r>
          </a:p>
          <a:p>
            <a:pPr lvl="1"/>
            <a:r>
              <a:rPr lang="en-ZA" sz="3300" dirty="0"/>
              <a:t>Status of installation</a:t>
            </a:r>
          </a:p>
          <a:p>
            <a:pPr lvl="1"/>
            <a:r>
              <a:rPr lang="en-ZA" sz="3300" dirty="0"/>
              <a:t>Status of working monitoring systems in place</a:t>
            </a:r>
          </a:p>
          <a:p>
            <a:pPr lvl="1"/>
            <a:r>
              <a:rPr lang="en-ZA" sz="3300" dirty="0"/>
              <a:t>Status of data processes/systems</a:t>
            </a:r>
          </a:p>
          <a:p>
            <a:pPr lvl="1"/>
            <a:r>
              <a:rPr lang="en-ZA" sz="3300" dirty="0"/>
              <a:t>Successes in creation of of early warnings, communications, PPP and regional cooperation strategies</a:t>
            </a:r>
          </a:p>
          <a:p>
            <a:pPr lvl="1"/>
            <a:r>
              <a:rPr lang="en-ZA" sz="3300" dirty="0"/>
              <a:t>Priorities for these strategies. </a:t>
            </a:r>
          </a:p>
          <a:p>
            <a:pPr lvl="1"/>
            <a:r>
              <a:rPr lang="en-ZA" sz="3300" dirty="0"/>
              <a:t>Target markets and how will you reach them. </a:t>
            </a:r>
          </a:p>
          <a:p>
            <a:pPr lvl="1"/>
            <a:endParaRPr lang="en-ZA" sz="3300" dirty="0"/>
          </a:p>
        </p:txBody>
      </p:sp>
      <p:sp>
        <p:nvSpPr>
          <p:cNvPr id="4" name="Slide Number Placeholder 3"/>
          <p:cNvSpPr>
            <a:spLocks noGrp="1"/>
          </p:cNvSpPr>
          <p:nvPr>
            <p:ph type="sldNum" sz="quarter" idx="10"/>
          </p:nvPr>
        </p:nvSpPr>
        <p:spPr/>
        <p:txBody>
          <a:bodyPr/>
          <a:lstStyle/>
          <a:p>
            <a:fld id="{AD1C9A8C-CA82-41C9-AA9C-5938482EE3CE}" type="slidenum">
              <a:rPr lang="en-ZA" smtClean="0"/>
              <a:t>15</a:t>
            </a:fld>
            <a:endParaRPr lang="en-ZA" dirty="0"/>
          </a:p>
        </p:txBody>
      </p:sp>
    </p:spTree>
    <p:extLst>
      <p:ext uri="{BB962C8B-B14F-4D97-AF65-F5344CB8AC3E}">
        <p14:creationId xmlns:p14="http://schemas.microsoft.com/office/powerpoint/2010/main" val="4162942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wish to consider including information on: </a:t>
            </a:r>
          </a:p>
          <a:p>
            <a:pPr lvl="1"/>
            <a:r>
              <a:rPr lang="en-ZA" sz="3300" dirty="0"/>
              <a:t>Overview of Last Mile processes</a:t>
            </a:r>
          </a:p>
          <a:p>
            <a:pPr lvl="1"/>
            <a:r>
              <a:rPr lang="en-ZA" sz="3300" dirty="0"/>
              <a:t>Overview of Last Mile technologies and applications</a:t>
            </a:r>
          </a:p>
          <a:p>
            <a:pPr lvl="1"/>
            <a:r>
              <a:rPr lang="en-ZA" sz="3300" dirty="0"/>
              <a:t>Overview of Last Mile challenges</a:t>
            </a:r>
          </a:p>
          <a:p>
            <a:pPr lvl="1"/>
            <a:r>
              <a:rPr lang="en-ZA" sz="3300" dirty="0"/>
              <a:t>Overview of Last Mile opportunities</a:t>
            </a:r>
          </a:p>
          <a:p>
            <a:endParaRPr lang="en-US" dirty="0" smtClean="0"/>
          </a:p>
          <a:p>
            <a:endParaRPr lang="en-US" dirty="0" smtClean="0"/>
          </a:p>
          <a:p>
            <a:r>
              <a:rPr lang="en-US" dirty="0" smtClean="0"/>
              <a:t>Create an exit plan for the project that will help to strengthen the foundations created</a:t>
            </a:r>
            <a:endParaRPr lang="en-US" dirty="0"/>
          </a:p>
        </p:txBody>
      </p:sp>
      <p:sp>
        <p:nvSpPr>
          <p:cNvPr id="4" name="Slide Number Placeholder 3"/>
          <p:cNvSpPr>
            <a:spLocks noGrp="1"/>
          </p:cNvSpPr>
          <p:nvPr>
            <p:ph type="sldNum" sz="quarter" idx="10"/>
          </p:nvPr>
        </p:nvSpPr>
        <p:spPr/>
        <p:txBody>
          <a:bodyPr/>
          <a:lstStyle/>
          <a:p>
            <a:fld id="{AD1C9A8C-CA82-41C9-AA9C-5938482EE3CE}" type="slidenum">
              <a:rPr lang="en-ZA" smtClean="0"/>
              <a:t>16</a:t>
            </a:fld>
            <a:endParaRPr lang="en-ZA" dirty="0"/>
          </a:p>
        </p:txBody>
      </p:sp>
    </p:spTree>
    <p:extLst>
      <p:ext uri="{BB962C8B-B14F-4D97-AF65-F5344CB8AC3E}">
        <p14:creationId xmlns:p14="http://schemas.microsoft.com/office/powerpoint/2010/main" val="1539167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wish to consider including information on: </a:t>
            </a:r>
          </a:p>
          <a:p>
            <a:pPr lvl="1"/>
            <a:r>
              <a:rPr lang="en-ZA" sz="3300" dirty="0"/>
              <a:t>Overview of Last Mile processes</a:t>
            </a:r>
          </a:p>
          <a:p>
            <a:pPr lvl="1"/>
            <a:r>
              <a:rPr lang="en-ZA" sz="3300" dirty="0"/>
              <a:t>Overview of Last Mile technologies and applications</a:t>
            </a:r>
          </a:p>
          <a:p>
            <a:pPr lvl="1"/>
            <a:r>
              <a:rPr lang="en-ZA" sz="3300" dirty="0"/>
              <a:t>Overview of Last Mile challenges</a:t>
            </a:r>
          </a:p>
          <a:p>
            <a:pPr lvl="1"/>
            <a:r>
              <a:rPr lang="en-ZA" sz="3300" dirty="0"/>
              <a:t>Overview of Last Mile opportunities</a:t>
            </a:r>
          </a:p>
          <a:p>
            <a:endParaRPr lang="en-US" dirty="0" smtClean="0"/>
          </a:p>
          <a:p>
            <a:endParaRPr lang="en-US" dirty="0" smtClean="0"/>
          </a:p>
          <a:p>
            <a:r>
              <a:rPr lang="en-US" dirty="0" smtClean="0"/>
              <a:t>Create an exit plan for the project that will help to strengthen the foundations created</a:t>
            </a:r>
            <a:endParaRPr lang="en-US" dirty="0"/>
          </a:p>
        </p:txBody>
      </p:sp>
      <p:sp>
        <p:nvSpPr>
          <p:cNvPr id="4" name="Slide Number Placeholder 3"/>
          <p:cNvSpPr>
            <a:spLocks noGrp="1"/>
          </p:cNvSpPr>
          <p:nvPr>
            <p:ph type="sldNum" sz="quarter" idx="10"/>
          </p:nvPr>
        </p:nvSpPr>
        <p:spPr/>
        <p:txBody>
          <a:bodyPr/>
          <a:lstStyle/>
          <a:p>
            <a:fld id="{AD1C9A8C-CA82-41C9-AA9C-5938482EE3CE}" type="slidenum">
              <a:rPr lang="en-ZA" smtClean="0"/>
              <a:t>17</a:t>
            </a:fld>
            <a:endParaRPr lang="en-ZA" dirty="0"/>
          </a:p>
        </p:txBody>
      </p:sp>
    </p:spTree>
    <p:extLst>
      <p:ext uri="{BB962C8B-B14F-4D97-AF65-F5344CB8AC3E}">
        <p14:creationId xmlns:p14="http://schemas.microsoft.com/office/powerpoint/2010/main" val="3594925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wish to consider including information on: </a:t>
            </a:r>
          </a:p>
          <a:p>
            <a:pPr lvl="1"/>
            <a:r>
              <a:rPr lang="en-ZA" sz="3300" dirty="0"/>
              <a:t>Overview of Last Mile processes</a:t>
            </a:r>
          </a:p>
          <a:p>
            <a:pPr lvl="1"/>
            <a:r>
              <a:rPr lang="en-ZA" sz="3300" dirty="0"/>
              <a:t>Overview of Last Mile technologies and applications</a:t>
            </a:r>
          </a:p>
          <a:p>
            <a:pPr lvl="1"/>
            <a:r>
              <a:rPr lang="en-ZA" sz="3300" dirty="0"/>
              <a:t>Overview of Last Mile challenges</a:t>
            </a:r>
          </a:p>
          <a:p>
            <a:pPr lvl="1"/>
            <a:r>
              <a:rPr lang="en-ZA" sz="3300" dirty="0"/>
              <a:t>Overview of Last Mile opportunities</a:t>
            </a:r>
          </a:p>
          <a:p>
            <a:endParaRPr lang="en-US" dirty="0" smtClean="0"/>
          </a:p>
          <a:p>
            <a:endParaRPr lang="en-US" dirty="0" smtClean="0"/>
          </a:p>
          <a:p>
            <a:r>
              <a:rPr lang="en-US" dirty="0" smtClean="0"/>
              <a:t>Create an exit plan for the project that will help to strengthen the foundations created</a:t>
            </a:r>
            <a:endParaRPr lang="en-US" dirty="0"/>
          </a:p>
        </p:txBody>
      </p:sp>
      <p:sp>
        <p:nvSpPr>
          <p:cNvPr id="4" name="Slide Number Placeholder 3"/>
          <p:cNvSpPr>
            <a:spLocks noGrp="1"/>
          </p:cNvSpPr>
          <p:nvPr>
            <p:ph type="sldNum" sz="quarter" idx="10"/>
          </p:nvPr>
        </p:nvSpPr>
        <p:spPr/>
        <p:txBody>
          <a:bodyPr/>
          <a:lstStyle/>
          <a:p>
            <a:fld id="{AD1C9A8C-CA82-41C9-AA9C-5938482EE3CE}" type="slidenum">
              <a:rPr lang="en-ZA" smtClean="0"/>
              <a:t>18</a:t>
            </a:fld>
            <a:endParaRPr lang="en-ZA" dirty="0"/>
          </a:p>
        </p:txBody>
      </p:sp>
    </p:spTree>
    <p:extLst>
      <p:ext uri="{BB962C8B-B14F-4D97-AF65-F5344CB8AC3E}">
        <p14:creationId xmlns:p14="http://schemas.microsoft.com/office/powerpoint/2010/main" val="3117251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3300" b="1" dirty="0"/>
              <a:t>Some topics you may wish to consider: </a:t>
            </a:r>
          </a:p>
          <a:p>
            <a:pPr lvl="1"/>
            <a:r>
              <a:rPr lang="en-ZA" sz="3300" dirty="0"/>
              <a:t>Equipment ordered to date	</a:t>
            </a:r>
          </a:p>
          <a:p>
            <a:pPr lvl="1"/>
            <a:r>
              <a:rPr lang="en-ZA" sz="3300" dirty="0"/>
              <a:t>Status of installation</a:t>
            </a:r>
          </a:p>
          <a:p>
            <a:pPr lvl="1"/>
            <a:r>
              <a:rPr lang="en-ZA" sz="3300" dirty="0"/>
              <a:t>Status of working monitoring systems in place</a:t>
            </a:r>
          </a:p>
          <a:p>
            <a:pPr lvl="1"/>
            <a:r>
              <a:rPr lang="en-ZA" sz="3300" dirty="0"/>
              <a:t>Status of data processes/systems</a:t>
            </a:r>
          </a:p>
          <a:p>
            <a:pPr lvl="1"/>
            <a:r>
              <a:rPr lang="en-ZA" sz="3300" dirty="0"/>
              <a:t>Successes in creation of of early warnings, communications, PPP and regional cooperation strategies</a:t>
            </a:r>
          </a:p>
          <a:p>
            <a:pPr lvl="1"/>
            <a:r>
              <a:rPr lang="en-ZA" sz="3300" dirty="0"/>
              <a:t>Priorities for these strategies. </a:t>
            </a:r>
          </a:p>
          <a:p>
            <a:pPr lvl="1"/>
            <a:r>
              <a:rPr lang="en-ZA" sz="3300" dirty="0"/>
              <a:t>Target markets and how will you reach them. </a:t>
            </a:r>
          </a:p>
          <a:p>
            <a:pPr lvl="1"/>
            <a:endParaRPr lang="en-ZA" sz="3300" dirty="0"/>
          </a:p>
        </p:txBody>
      </p:sp>
      <p:sp>
        <p:nvSpPr>
          <p:cNvPr id="4" name="Slide Number Placeholder 3"/>
          <p:cNvSpPr>
            <a:spLocks noGrp="1"/>
          </p:cNvSpPr>
          <p:nvPr>
            <p:ph type="sldNum" sz="quarter" idx="10"/>
          </p:nvPr>
        </p:nvSpPr>
        <p:spPr/>
        <p:txBody>
          <a:bodyPr/>
          <a:lstStyle/>
          <a:p>
            <a:fld id="{AD1C9A8C-CA82-41C9-AA9C-5938482EE3CE}" type="slidenum">
              <a:rPr lang="en-ZA" smtClean="0"/>
              <a:t>6</a:t>
            </a:fld>
            <a:endParaRPr lang="en-ZA" dirty="0"/>
          </a:p>
        </p:txBody>
      </p:sp>
    </p:spTree>
    <p:extLst>
      <p:ext uri="{BB962C8B-B14F-4D97-AF65-F5344CB8AC3E}">
        <p14:creationId xmlns:p14="http://schemas.microsoft.com/office/powerpoint/2010/main" val="47864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3300" b="1" dirty="0"/>
              <a:t>Some topics you may wish to consider: </a:t>
            </a:r>
          </a:p>
          <a:p>
            <a:pPr lvl="1"/>
            <a:r>
              <a:rPr lang="en-ZA" sz="3300" dirty="0"/>
              <a:t>Equipment ordered to date	</a:t>
            </a:r>
          </a:p>
          <a:p>
            <a:pPr lvl="1"/>
            <a:r>
              <a:rPr lang="en-ZA" sz="3300" dirty="0"/>
              <a:t>Status of installation</a:t>
            </a:r>
          </a:p>
          <a:p>
            <a:pPr lvl="1"/>
            <a:r>
              <a:rPr lang="en-ZA" sz="3300" dirty="0"/>
              <a:t>Status of working monitoring systems in place</a:t>
            </a:r>
          </a:p>
          <a:p>
            <a:pPr lvl="1"/>
            <a:r>
              <a:rPr lang="en-ZA" sz="3300" dirty="0"/>
              <a:t>Status of data processes/systems</a:t>
            </a:r>
          </a:p>
          <a:p>
            <a:pPr lvl="1"/>
            <a:r>
              <a:rPr lang="en-ZA" sz="3300" dirty="0"/>
              <a:t>Successes in creation of of early warnings, communications, PPP and regional cooperation strategies</a:t>
            </a:r>
          </a:p>
          <a:p>
            <a:pPr lvl="1"/>
            <a:r>
              <a:rPr lang="en-ZA" sz="3300" dirty="0"/>
              <a:t>Priorities for these strategies. </a:t>
            </a:r>
          </a:p>
          <a:p>
            <a:pPr lvl="1"/>
            <a:r>
              <a:rPr lang="en-ZA" sz="3300" dirty="0"/>
              <a:t>Target markets and how will you reach them. </a:t>
            </a:r>
          </a:p>
          <a:p>
            <a:pPr lvl="1"/>
            <a:endParaRPr lang="en-ZA" sz="3300" dirty="0"/>
          </a:p>
        </p:txBody>
      </p:sp>
      <p:sp>
        <p:nvSpPr>
          <p:cNvPr id="4" name="Slide Number Placeholder 3"/>
          <p:cNvSpPr>
            <a:spLocks noGrp="1"/>
          </p:cNvSpPr>
          <p:nvPr>
            <p:ph type="sldNum" sz="quarter" idx="10"/>
          </p:nvPr>
        </p:nvSpPr>
        <p:spPr/>
        <p:txBody>
          <a:bodyPr/>
          <a:lstStyle/>
          <a:p>
            <a:fld id="{AD1C9A8C-CA82-41C9-AA9C-5938482EE3CE}" type="slidenum">
              <a:rPr lang="en-ZA" smtClean="0"/>
              <a:t>7</a:t>
            </a:fld>
            <a:endParaRPr lang="en-ZA" dirty="0"/>
          </a:p>
        </p:txBody>
      </p:sp>
    </p:spTree>
    <p:extLst>
      <p:ext uri="{BB962C8B-B14F-4D97-AF65-F5344CB8AC3E}">
        <p14:creationId xmlns:p14="http://schemas.microsoft.com/office/powerpoint/2010/main" val="273531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3300" b="1" dirty="0"/>
              <a:t>Some topics you may wish to consider: </a:t>
            </a:r>
          </a:p>
          <a:p>
            <a:pPr lvl="1"/>
            <a:r>
              <a:rPr lang="en-ZA" sz="3300" dirty="0"/>
              <a:t>Equipment ordered to date	</a:t>
            </a:r>
          </a:p>
          <a:p>
            <a:pPr lvl="1"/>
            <a:r>
              <a:rPr lang="en-ZA" sz="3300" dirty="0"/>
              <a:t>Status of installation</a:t>
            </a:r>
          </a:p>
          <a:p>
            <a:pPr lvl="1"/>
            <a:r>
              <a:rPr lang="en-ZA" sz="3300" dirty="0"/>
              <a:t>Status of working monitoring systems in place</a:t>
            </a:r>
          </a:p>
          <a:p>
            <a:pPr lvl="1"/>
            <a:r>
              <a:rPr lang="en-ZA" sz="3300" dirty="0"/>
              <a:t>Status of data processes/systems</a:t>
            </a:r>
          </a:p>
          <a:p>
            <a:pPr lvl="1"/>
            <a:r>
              <a:rPr lang="en-ZA" sz="3300" dirty="0"/>
              <a:t>Successes in creation of of early warnings, communications, PPP and regional cooperation strategies</a:t>
            </a:r>
          </a:p>
          <a:p>
            <a:pPr lvl="1"/>
            <a:r>
              <a:rPr lang="en-ZA" sz="3300" dirty="0"/>
              <a:t>Priorities for these strategies. </a:t>
            </a:r>
          </a:p>
          <a:p>
            <a:pPr lvl="1"/>
            <a:r>
              <a:rPr lang="en-ZA" sz="3300" dirty="0"/>
              <a:t>Target markets and how will you reach them. </a:t>
            </a:r>
          </a:p>
          <a:p>
            <a:pPr lvl="1"/>
            <a:endParaRPr lang="en-ZA" sz="3300" dirty="0"/>
          </a:p>
        </p:txBody>
      </p:sp>
      <p:sp>
        <p:nvSpPr>
          <p:cNvPr id="4" name="Slide Number Placeholder 3"/>
          <p:cNvSpPr>
            <a:spLocks noGrp="1"/>
          </p:cNvSpPr>
          <p:nvPr>
            <p:ph type="sldNum" sz="quarter" idx="10"/>
          </p:nvPr>
        </p:nvSpPr>
        <p:spPr/>
        <p:txBody>
          <a:bodyPr/>
          <a:lstStyle/>
          <a:p>
            <a:fld id="{AD1C9A8C-CA82-41C9-AA9C-5938482EE3CE}" type="slidenum">
              <a:rPr lang="en-ZA" smtClean="0"/>
              <a:t>8</a:t>
            </a:fld>
            <a:endParaRPr lang="en-ZA" dirty="0"/>
          </a:p>
        </p:txBody>
      </p:sp>
    </p:spTree>
    <p:extLst>
      <p:ext uri="{BB962C8B-B14F-4D97-AF65-F5344CB8AC3E}">
        <p14:creationId xmlns:p14="http://schemas.microsoft.com/office/powerpoint/2010/main" val="1134226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3300" b="1" dirty="0"/>
              <a:t>Some topics you may wish to consider: </a:t>
            </a:r>
          </a:p>
          <a:p>
            <a:pPr lvl="1"/>
            <a:r>
              <a:rPr lang="en-ZA" sz="3300" dirty="0"/>
              <a:t>Equipment ordered to date	</a:t>
            </a:r>
          </a:p>
          <a:p>
            <a:pPr lvl="1"/>
            <a:r>
              <a:rPr lang="en-ZA" sz="3300" dirty="0"/>
              <a:t>Status of installation</a:t>
            </a:r>
          </a:p>
          <a:p>
            <a:pPr lvl="1"/>
            <a:r>
              <a:rPr lang="en-ZA" sz="3300" dirty="0"/>
              <a:t>Status of working monitoring systems in place</a:t>
            </a:r>
          </a:p>
          <a:p>
            <a:pPr lvl="1"/>
            <a:r>
              <a:rPr lang="en-ZA" sz="3300" dirty="0"/>
              <a:t>Status of data processes/systems</a:t>
            </a:r>
          </a:p>
          <a:p>
            <a:pPr lvl="1"/>
            <a:r>
              <a:rPr lang="en-ZA" sz="3300" dirty="0"/>
              <a:t>Successes in creation of of early warnings, communications, PPP and regional cooperation strategies</a:t>
            </a:r>
          </a:p>
          <a:p>
            <a:pPr lvl="1"/>
            <a:r>
              <a:rPr lang="en-ZA" sz="3300" dirty="0"/>
              <a:t>Priorities for these strategies. </a:t>
            </a:r>
          </a:p>
          <a:p>
            <a:pPr lvl="1"/>
            <a:r>
              <a:rPr lang="en-ZA" sz="3300" dirty="0"/>
              <a:t>Target markets and how will you reach them. </a:t>
            </a:r>
          </a:p>
          <a:p>
            <a:pPr lvl="1"/>
            <a:endParaRPr lang="en-ZA" sz="3300" dirty="0"/>
          </a:p>
        </p:txBody>
      </p:sp>
      <p:sp>
        <p:nvSpPr>
          <p:cNvPr id="4" name="Slide Number Placeholder 3"/>
          <p:cNvSpPr>
            <a:spLocks noGrp="1"/>
          </p:cNvSpPr>
          <p:nvPr>
            <p:ph type="sldNum" sz="quarter" idx="10"/>
          </p:nvPr>
        </p:nvSpPr>
        <p:spPr/>
        <p:txBody>
          <a:bodyPr/>
          <a:lstStyle/>
          <a:p>
            <a:fld id="{AD1C9A8C-CA82-41C9-AA9C-5938482EE3CE}" type="slidenum">
              <a:rPr lang="en-ZA" smtClean="0"/>
              <a:t>10</a:t>
            </a:fld>
            <a:endParaRPr lang="en-ZA" dirty="0"/>
          </a:p>
        </p:txBody>
      </p:sp>
    </p:spTree>
    <p:extLst>
      <p:ext uri="{BB962C8B-B14F-4D97-AF65-F5344CB8AC3E}">
        <p14:creationId xmlns:p14="http://schemas.microsoft.com/office/powerpoint/2010/main" val="2151753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3300" b="1" dirty="0"/>
              <a:t>Some topics you may wish to consider: </a:t>
            </a:r>
          </a:p>
          <a:p>
            <a:pPr lvl="1"/>
            <a:r>
              <a:rPr lang="en-ZA" sz="3300" dirty="0"/>
              <a:t>Equipment ordered to date	</a:t>
            </a:r>
          </a:p>
          <a:p>
            <a:pPr lvl="1"/>
            <a:r>
              <a:rPr lang="en-ZA" sz="3300" dirty="0"/>
              <a:t>Status of installation</a:t>
            </a:r>
          </a:p>
          <a:p>
            <a:pPr lvl="1"/>
            <a:r>
              <a:rPr lang="en-ZA" sz="3300" dirty="0"/>
              <a:t>Status of working monitoring systems in place</a:t>
            </a:r>
          </a:p>
          <a:p>
            <a:pPr lvl="1"/>
            <a:r>
              <a:rPr lang="en-ZA" sz="3300" dirty="0"/>
              <a:t>Status of data processes/systems</a:t>
            </a:r>
          </a:p>
          <a:p>
            <a:pPr lvl="1"/>
            <a:r>
              <a:rPr lang="en-ZA" sz="3300" dirty="0"/>
              <a:t>Successes in creation of of early warnings, communications, PPP and regional cooperation strategies</a:t>
            </a:r>
          </a:p>
          <a:p>
            <a:pPr lvl="1"/>
            <a:r>
              <a:rPr lang="en-ZA" sz="3300" dirty="0"/>
              <a:t>Priorities for these strategies. </a:t>
            </a:r>
          </a:p>
          <a:p>
            <a:pPr lvl="1"/>
            <a:r>
              <a:rPr lang="en-ZA" sz="3300" dirty="0"/>
              <a:t>Target markets and how will you reach them. </a:t>
            </a:r>
          </a:p>
          <a:p>
            <a:pPr lvl="1"/>
            <a:endParaRPr lang="en-ZA" sz="3300" dirty="0"/>
          </a:p>
        </p:txBody>
      </p:sp>
      <p:sp>
        <p:nvSpPr>
          <p:cNvPr id="4" name="Slide Number Placeholder 3"/>
          <p:cNvSpPr>
            <a:spLocks noGrp="1"/>
          </p:cNvSpPr>
          <p:nvPr>
            <p:ph type="sldNum" sz="quarter" idx="10"/>
          </p:nvPr>
        </p:nvSpPr>
        <p:spPr/>
        <p:txBody>
          <a:bodyPr/>
          <a:lstStyle/>
          <a:p>
            <a:fld id="{AD1C9A8C-CA82-41C9-AA9C-5938482EE3CE}" type="slidenum">
              <a:rPr lang="en-ZA" smtClean="0"/>
              <a:t>11</a:t>
            </a:fld>
            <a:endParaRPr lang="en-ZA" dirty="0"/>
          </a:p>
        </p:txBody>
      </p:sp>
    </p:spTree>
    <p:extLst>
      <p:ext uri="{BB962C8B-B14F-4D97-AF65-F5344CB8AC3E}">
        <p14:creationId xmlns:p14="http://schemas.microsoft.com/office/powerpoint/2010/main" val="3146198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3300" b="1" dirty="0"/>
              <a:t>Some topics you may wish to consider: </a:t>
            </a:r>
          </a:p>
          <a:p>
            <a:pPr lvl="1"/>
            <a:r>
              <a:rPr lang="en-ZA" sz="3300" dirty="0"/>
              <a:t>Equipment ordered to date	</a:t>
            </a:r>
          </a:p>
          <a:p>
            <a:pPr lvl="1"/>
            <a:r>
              <a:rPr lang="en-ZA" sz="3300" dirty="0"/>
              <a:t>Status of installation</a:t>
            </a:r>
          </a:p>
          <a:p>
            <a:pPr lvl="1"/>
            <a:r>
              <a:rPr lang="en-ZA" sz="3300" dirty="0"/>
              <a:t>Status of working monitoring systems in place</a:t>
            </a:r>
          </a:p>
          <a:p>
            <a:pPr lvl="1"/>
            <a:r>
              <a:rPr lang="en-ZA" sz="3300" dirty="0"/>
              <a:t>Status of data processes/systems</a:t>
            </a:r>
          </a:p>
          <a:p>
            <a:pPr lvl="1"/>
            <a:r>
              <a:rPr lang="en-ZA" sz="3300" dirty="0"/>
              <a:t>Successes in creation of of early warnings, communications, PPP and regional cooperation strategies</a:t>
            </a:r>
          </a:p>
          <a:p>
            <a:pPr lvl="1"/>
            <a:r>
              <a:rPr lang="en-ZA" sz="3300" dirty="0"/>
              <a:t>Priorities for these strategies. </a:t>
            </a:r>
          </a:p>
          <a:p>
            <a:pPr lvl="1"/>
            <a:r>
              <a:rPr lang="en-ZA" sz="3300" dirty="0"/>
              <a:t>Target markets and how will you reach them. </a:t>
            </a:r>
          </a:p>
          <a:p>
            <a:pPr lvl="1"/>
            <a:endParaRPr lang="en-ZA" sz="3300" dirty="0"/>
          </a:p>
        </p:txBody>
      </p:sp>
      <p:sp>
        <p:nvSpPr>
          <p:cNvPr id="4" name="Slide Number Placeholder 3"/>
          <p:cNvSpPr>
            <a:spLocks noGrp="1"/>
          </p:cNvSpPr>
          <p:nvPr>
            <p:ph type="sldNum" sz="quarter" idx="10"/>
          </p:nvPr>
        </p:nvSpPr>
        <p:spPr/>
        <p:txBody>
          <a:bodyPr/>
          <a:lstStyle/>
          <a:p>
            <a:fld id="{AD1C9A8C-CA82-41C9-AA9C-5938482EE3CE}" type="slidenum">
              <a:rPr lang="en-ZA" smtClean="0"/>
              <a:t>12</a:t>
            </a:fld>
            <a:endParaRPr lang="en-ZA" dirty="0"/>
          </a:p>
        </p:txBody>
      </p:sp>
    </p:spTree>
    <p:extLst>
      <p:ext uri="{BB962C8B-B14F-4D97-AF65-F5344CB8AC3E}">
        <p14:creationId xmlns:p14="http://schemas.microsoft.com/office/powerpoint/2010/main" val="2341631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3300" b="1" dirty="0"/>
              <a:t>Some topics you may wish to consider: </a:t>
            </a:r>
          </a:p>
          <a:p>
            <a:pPr lvl="1"/>
            <a:r>
              <a:rPr lang="en-ZA" sz="3300" dirty="0"/>
              <a:t>Equipment ordered to date	</a:t>
            </a:r>
          </a:p>
          <a:p>
            <a:pPr lvl="1"/>
            <a:r>
              <a:rPr lang="en-ZA" sz="3300" dirty="0"/>
              <a:t>Status of installation</a:t>
            </a:r>
          </a:p>
          <a:p>
            <a:pPr lvl="1"/>
            <a:r>
              <a:rPr lang="en-ZA" sz="3300" dirty="0"/>
              <a:t>Status of working monitoring systems in place</a:t>
            </a:r>
          </a:p>
          <a:p>
            <a:pPr lvl="1"/>
            <a:r>
              <a:rPr lang="en-ZA" sz="3300" dirty="0"/>
              <a:t>Status of data processes/systems</a:t>
            </a:r>
          </a:p>
          <a:p>
            <a:pPr lvl="1"/>
            <a:r>
              <a:rPr lang="en-ZA" sz="3300" dirty="0"/>
              <a:t>Successes in creation of of early warnings, communications, PPP and regional cooperation strategies</a:t>
            </a:r>
          </a:p>
          <a:p>
            <a:pPr lvl="1"/>
            <a:r>
              <a:rPr lang="en-ZA" sz="3300" dirty="0"/>
              <a:t>Priorities for these strategies. </a:t>
            </a:r>
          </a:p>
          <a:p>
            <a:pPr lvl="1"/>
            <a:r>
              <a:rPr lang="en-ZA" sz="3300" dirty="0"/>
              <a:t>Target markets and how will you reach them. </a:t>
            </a:r>
          </a:p>
          <a:p>
            <a:pPr lvl="1"/>
            <a:endParaRPr lang="en-ZA" sz="3300" dirty="0"/>
          </a:p>
        </p:txBody>
      </p:sp>
      <p:sp>
        <p:nvSpPr>
          <p:cNvPr id="4" name="Slide Number Placeholder 3"/>
          <p:cNvSpPr>
            <a:spLocks noGrp="1"/>
          </p:cNvSpPr>
          <p:nvPr>
            <p:ph type="sldNum" sz="quarter" idx="10"/>
          </p:nvPr>
        </p:nvSpPr>
        <p:spPr/>
        <p:txBody>
          <a:bodyPr/>
          <a:lstStyle/>
          <a:p>
            <a:fld id="{AD1C9A8C-CA82-41C9-AA9C-5938482EE3CE}" type="slidenum">
              <a:rPr lang="en-ZA" smtClean="0"/>
              <a:t>13</a:t>
            </a:fld>
            <a:endParaRPr lang="en-ZA" dirty="0"/>
          </a:p>
        </p:txBody>
      </p:sp>
    </p:spTree>
    <p:extLst>
      <p:ext uri="{BB962C8B-B14F-4D97-AF65-F5344CB8AC3E}">
        <p14:creationId xmlns:p14="http://schemas.microsoft.com/office/powerpoint/2010/main" val="1024296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3300" b="1" dirty="0"/>
              <a:t>Some topics you may wish to consider: </a:t>
            </a:r>
          </a:p>
          <a:p>
            <a:pPr lvl="1"/>
            <a:r>
              <a:rPr lang="en-ZA" sz="3300" dirty="0"/>
              <a:t>Equipment ordered to date	</a:t>
            </a:r>
          </a:p>
          <a:p>
            <a:pPr lvl="1"/>
            <a:r>
              <a:rPr lang="en-ZA" sz="3300" dirty="0"/>
              <a:t>Status of installation</a:t>
            </a:r>
          </a:p>
          <a:p>
            <a:pPr lvl="1"/>
            <a:r>
              <a:rPr lang="en-ZA" sz="3300" dirty="0"/>
              <a:t>Status of working monitoring systems in place</a:t>
            </a:r>
          </a:p>
          <a:p>
            <a:pPr lvl="1"/>
            <a:r>
              <a:rPr lang="en-ZA" sz="3300" dirty="0"/>
              <a:t>Status of data processes/systems</a:t>
            </a:r>
          </a:p>
          <a:p>
            <a:pPr lvl="1"/>
            <a:r>
              <a:rPr lang="en-ZA" sz="3300" dirty="0"/>
              <a:t>Successes in creation of of early warnings, communications, PPP and regional cooperation strategies</a:t>
            </a:r>
          </a:p>
          <a:p>
            <a:pPr lvl="1"/>
            <a:r>
              <a:rPr lang="en-ZA" sz="3300" dirty="0"/>
              <a:t>Priorities for these strategies. </a:t>
            </a:r>
          </a:p>
          <a:p>
            <a:pPr lvl="1"/>
            <a:r>
              <a:rPr lang="en-ZA" sz="3300" dirty="0"/>
              <a:t>Target markets and how will you reach them. </a:t>
            </a:r>
          </a:p>
          <a:p>
            <a:pPr lvl="1"/>
            <a:endParaRPr lang="en-ZA" sz="3300" dirty="0"/>
          </a:p>
        </p:txBody>
      </p:sp>
      <p:sp>
        <p:nvSpPr>
          <p:cNvPr id="4" name="Slide Number Placeholder 3"/>
          <p:cNvSpPr>
            <a:spLocks noGrp="1"/>
          </p:cNvSpPr>
          <p:nvPr>
            <p:ph type="sldNum" sz="quarter" idx="10"/>
          </p:nvPr>
        </p:nvSpPr>
        <p:spPr/>
        <p:txBody>
          <a:bodyPr/>
          <a:lstStyle/>
          <a:p>
            <a:fld id="{AD1C9A8C-CA82-41C9-AA9C-5938482EE3CE}" type="slidenum">
              <a:rPr lang="en-ZA" smtClean="0"/>
              <a:t>14</a:t>
            </a:fld>
            <a:endParaRPr lang="en-ZA" dirty="0"/>
          </a:p>
        </p:txBody>
      </p:sp>
    </p:spTree>
    <p:extLst>
      <p:ext uri="{BB962C8B-B14F-4D97-AF65-F5344CB8AC3E}">
        <p14:creationId xmlns:p14="http://schemas.microsoft.com/office/powerpoint/2010/main" val="3683289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DD6869-6EAF-461D-8D86-3B4FE343C0F4}" type="datetimeFigureOut">
              <a:rPr lang="en-ZA" smtClean="0"/>
              <a:t>2016-03-15</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19E6B96-096C-4B7F-BB82-A76007EDE823}" type="slidenum">
              <a:rPr lang="en-ZA" smtClean="0"/>
              <a:t>‹#›</a:t>
            </a:fld>
            <a:endParaRPr lang="en-ZA" dirty="0"/>
          </a:p>
        </p:txBody>
      </p:sp>
    </p:spTree>
    <p:extLst>
      <p:ext uri="{BB962C8B-B14F-4D97-AF65-F5344CB8AC3E}">
        <p14:creationId xmlns:p14="http://schemas.microsoft.com/office/powerpoint/2010/main" val="1992709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DD6869-6EAF-461D-8D86-3B4FE343C0F4}" type="datetimeFigureOut">
              <a:rPr lang="en-ZA" smtClean="0"/>
              <a:t>2016-03-15</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19E6B96-096C-4B7F-BB82-A76007EDE823}" type="slidenum">
              <a:rPr lang="en-ZA" smtClean="0"/>
              <a:t>‹#›</a:t>
            </a:fld>
            <a:endParaRPr lang="en-ZA" dirty="0"/>
          </a:p>
        </p:txBody>
      </p:sp>
    </p:spTree>
    <p:extLst>
      <p:ext uri="{BB962C8B-B14F-4D97-AF65-F5344CB8AC3E}">
        <p14:creationId xmlns:p14="http://schemas.microsoft.com/office/powerpoint/2010/main" val="611305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DD6869-6EAF-461D-8D86-3B4FE343C0F4}" type="datetimeFigureOut">
              <a:rPr lang="en-ZA" smtClean="0"/>
              <a:t>2016-03-15</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19E6B96-096C-4B7F-BB82-A76007EDE823}" type="slidenum">
              <a:rPr lang="en-ZA" smtClean="0"/>
              <a:t>‹#›</a:t>
            </a:fld>
            <a:endParaRPr lang="en-ZA" dirty="0"/>
          </a:p>
        </p:txBody>
      </p:sp>
    </p:spTree>
    <p:extLst>
      <p:ext uri="{BB962C8B-B14F-4D97-AF65-F5344CB8AC3E}">
        <p14:creationId xmlns:p14="http://schemas.microsoft.com/office/powerpoint/2010/main" val="642695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DD6869-6EAF-461D-8D86-3B4FE343C0F4}" type="datetimeFigureOut">
              <a:rPr lang="en-ZA" smtClean="0"/>
              <a:t>2016-03-15</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19E6B96-096C-4B7F-BB82-A76007EDE823}" type="slidenum">
              <a:rPr lang="en-ZA" smtClean="0"/>
              <a:t>‹#›</a:t>
            </a:fld>
            <a:endParaRPr lang="en-ZA" dirty="0"/>
          </a:p>
        </p:txBody>
      </p:sp>
    </p:spTree>
    <p:extLst>
      <p:ext uri="{BB962C8B-B14F-4D97-AF65-F5344CB8AC3E}">
        <p14:creationId xmlns:p14="http://schemas.microsoft.com/office/powerpoint/2010/main" val="1461612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DD6869-6EAF-461D-8D86-3B4FE343C0F4}" type="datetimeFigureOut">
              <a:rPr lang="en-ZA" smtClean="0"/>
              <a:t>2016-03-15</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19E6B96-096C-4B7F-BB82-A76007EDE823}" type="slidenum">
              <a:rPr lang="en-ZA" smtClean="0"/>
              <a:t>‹#›</a:t>
            </a:fld>
            <a:endParaRPr lang="en-ZA" dirty="0"/>
          </a:p>
        </p:txBody>
      </p:sp>
    </p:spTree>
    <p:extLst>
      <p:ext uri="{BB962C8B-B14F-4D97-AF65-F5344CB8AC3E}">
        <p14:creationId xmlns:p14="http://schemas.microsoft.com/office/powerpoint/2010/main" val="256723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DD6869-6EAF-461D-8D86-3B4FE343C0F4}" type="datetimeFigureOut">
              <a:rPr lang="en-ZA" smtClean="0"/>
              <a:t>2016-03-15</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19E6B96-096C-4B7F-BB82-A76007EDE823}" type="slidenum">
              <a:rPr lang="en-ZA" smtClean="0"/>
              <a:t>‹#›</a:t>
            </a:fld>
            <a:endParaRPr lang="en-ZA" dirty="0"/>
          </a:p>
        </p:txBody>
      </p:sp>
    </p:spTree>
    <p:extLst>
      <p:ext uri="{BB962C8B-B14F-4D97-AF65-F5344CB8AC3E}">
        <p14:creationId xmlns:p14="http://schemas.microsoft.com/office/powerpoint/2010/main" val="456057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DD6869-6EAF-461D-8D86-3B4FE343C0F4}" type="datetimeFigureOut">
              <a:rPr lang="en-ZA" smtClean="0"/>
              <a:t>2016-03-15</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419E6B96-096C-4B7F-BB82-A76007EDE823}" type="slidenum">
              <a:rPr lang="en-ZA" smtClean="0"/>
              <a:t>‹#›</a:t>
            </a:fld>
            <a:endParaRPr lang="en-ZA" dirty="0"/>
          </a:p>
        </p:txBody>
      </p:sp>
    </p:spTree>
    <p:extLst>
      <p:ext uri="{BB962C8B-B14F-4D97-AF65-F5344CB8AC3E}">
        <p14:creationId xmlns:p14="http://schemas.microsoft.com/office/powerpoint/2010/main" val="597569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DD6869-6EAF-461D-8D86-3B4FE343C0F4}" type="datetimeFigureOut">
              <a:rPr lang="en-ZA" smtClean="0"/>
              <a:t>2016-03-15</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419E6B96-096C-4B7F-BB82-A76007EDE823}" type="slidenum">
              <a:rPr lang="en-ZA" smtClean="0"/>
              <a:t>‹#›</a:t>
            </a:fld>
            <a:endParaRPr lang="en-ZA" dirty="0"/>
          </a:p>
        </p:txBody>
      </p:sp>
    </p:spTree>
    <p:extLst>
      <p:ext uri="{BB962C8B-B14F-4D97-AF65-F5344CB8AC3E}">
        <p14:creationId xmlns:p14="http://schemas.microsoft.com/office/powerpoint/2010/main" val="1708901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DD6869-6EAF-461D-8D86-3B4FE343C0F4}" type="datetimeFigureOut">
              <a:rPr lang="en-ZA" smtClean="0"/>
              <a:t>2016-03-15</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419E6B96-096C-4B7F-BB82-A76007EDE823}" type="slidenum">
              <a:rPr lang="en-ZA" smtClean="0"/>
              <a:t>‹#›</a:t>
            </a:fld>
            <a:endParaRPr lang="en-ZA" dirty="0"/>
          </a:p>
        </p:txBody>
      </p:sp>
    </p:spTree>
    <p:extLst>
      <p:ext uri="{BB962C8B-B14F-4D97-AF65-F5344CB8AC3E}">
        <p14:creationId xmlns:p14="http://schemas.microsoft.com/office/powerpoint/2010/main" val="1065131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DD6869-6EAF-461D-8D86-3B4FE343C0F4}" type="datetimeFigureOut">
              <a:rPr lang="en-ZA" smtClean="0"/>
              <a:t>2016-03-15</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19E6B96-096C-4B7F-BB82-A76007EDE823}" type="slidenum">
              <a:rPr lang="en-ZA" smtClean="0"/>
              <a:t>‹#›</a:t>
            </a:fld>
            <a:endParaRPr lang="en-ZA" dirty="0"/>
          </a:p>
        </p:txBody>
      </p:sp>
    </p:spTree>
    <p:extLst>
      <p:ext uri="{BB962C8B-B14F-4D97-AF65-F5344CB8AC3E}">
        <p14:creationId xmlns:p14="http://schemas.microsoft.com/office/powerpoint/2010/main" val="242329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DD6869-6EAF-461D-8D86-3B4FE343C0F4}" type="datetimeFigureOut">
              <a:rPr lang="en-ZA" smtClean="0"/>
              <a:t>2016-03-15</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19E6B96-096C-4B7F-BB82-A76007EDE823}" type="slidenum">
              <a:rPr lang="en-ZA" smtClean="0"/>
              <a:t>‹#›</a:t>
            </a:fld>
            <a:endParaRPr lang="en-ZA" dirty="0"/>
          </a:p>
        </p:txBody>
      </p:sp>
    </p:spTree>
    <p:extLst>
      <p:ext uri="{BB962C8B-B14F-4D97-AF65-F5344CB8AC3E}">
        <p14:creationId xmlns:p14="http://schemas.microsoft.com/office/powerpoint/2010/main" val="1209281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DD6869-6EAF-461D-8D86-3B4FE343C0F4}" type="datetimeFigureOut">
              <a:rPr lang="en-ZA" smtClean="0"/>
              <a:t>2016-03-15</a:t>
            </a:fld>
            <a:endParaRPr lang="en-Z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9E6B96-096C-4B7F-BB82-A76007EDE823}" type="slidenum">
              <a:rPr lang="en-ZA" smtClean="0"/>
              <a:t>‹#›</a:t>
            </a:fld>
            <a:endParaRPr lang="en-ZA" dirty="0"/>
          </a:p>
        </p:txBody>
      </p:sp>
      <p:pic>
        <p:nvPicPr>
          <p:cNvPr id="7" name="Picture 6" descr="UNDP_Logo-Blue w TaglineBlue-ENG.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769600" y="0"/>
            <a:ext cx="1168400" cy="2283536"/>
          </a:xfrm>
          <a:prstGeom prst="rect">
            <a:avLst/>
          </a:prstGeom>
        </p:spPr>
      </p:pic>
    </p:spTree>
    <p:extLst>
      <p:ext uri="{BB962C8B-B14F-4D97-AF65-F5344CB8AC3E}">
        <p14:creationId xmlns:p14="http://schemas.microsoft.com/office/powerpoint/2010/main" val="127891733"/>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081818" y="3140365"/>
            <a:ext cx="4110182" cy="1938992"/>
          </a:xfrm>
          <a:prstGeom prst="rect">
            <a:avLst/>
          </a:prstGeom>
          <a:noFill/>
        </p:spPr>
        <p:txBody>
          <a:bodyPr wrap="square" rtlCol="0">
            <a:spAutoFit/>
          </a:bodyPr>
          <a:lstStyle/>
          <a:p>
            <a:r>
              <a:rPr lang="en-US" sz="4000" dirty="0" smtClean="0">
                <a:solidFill>
                  <a:schemeClr val="bg1"/>
                </a:solidFill>
              </a:rPr>
              <a:t>Country Name</a:t>
            </a:r>
          </a:p>
          <a:p>
            <a:r>
              <a:rPr lang="en-US" sz="4000" dirty="0" smtClean="0">
                <a:solidFill>
                  <a:schemeClr val="bg1"/>
                </a:solidFill>
              </a:rPr>
              <a:t>Presenter Name</a:t>
            </a:r>
          </a:p>
          <a:p>
            <a:endParaRPr lang="en-US" sz="4000" dirty="0">
              <a:solidFill>
                <a:schemeClr val="bg1"/>
              </a:solidFill>
            </a:endParaRPr>
          </a:p>
        </p:txBody>
      </p:sp>
      <p:pic>
        <p:nvPicPr>
          <p:cNvPr id="15" name="Picture 14" descr="UNDP_Logo-Blue w TaglineBlue-ENG.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199" y="-1"/>
            <a:ext cx="939801" cy="1834129"/>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57143"/>
          </a:xfrm>
          <a:prstGeom prst="rect">
            <a:avLst/>
          </a:prstGeom>
        </p:spPr>
      </p:pic>
      <p:sp>
        <p:nvSpPr>
          <p:cNvPr id="3" name="TextBox 2"/>
          <p:cNvSpPr txBox="1"/>
          <p:nvPr/>
        </p:nvSpPr>
        <p:spPr>
          <a:xfrm>
            <a:off x="8081818" y="5079357"/>
            <a:ext cx="3805382" cy="984885"/>
          </a:xfrm>
          <a:prstGeom prst="rect">
            <a:avLst/>
          </a:prstGeom>
          <a:noFill/>
        </p:spPr>
        <p:txBody>
          <a:bodyPr wrap="square" rtlCol="0">
            <a:spAutoFit/>
          </a:bodyPr>
          <a:lstStyle/>
          <a:p>
            <a:r>
              <a:rPr lang="en-US" sz="3000" b="1" dirty="0" smtClean="0">
                <a:solidFill>
                  <a:schemeClr val="bg1"/>
                </a:solidFill>
              </a:rPr>
              <a:t>São Tome and Principe</a:t>
            </a:r>
            <a:endParaRPr lang="en-US" sz="3000" b="1" dirty="0">
              <a:solidFill>
                <a:schemeClr val="bg1"/>
              </a:solidFill>
            </a:endParaRPr>
          </a:p>
          <a:p>
            <a:r>
              <a:rPr lang="en-US" sz="2800" b="1" dirty="0" err="1" smtClean="0">
                <a:solidFill>
                  <a:schemeClr val="bg1"/>
                </a:solidFill>
              </a:rPr>
              <a:t>Cosme</a:t>
            </a:r>
            <a:r>
              <a:rPr lang="en-US" sz="2800" b="1" dirty="0" smtClean="0">
                <a:solidFill>
                  <a:schemeClr val="bg1"/>
                </a:solidFill>
              </a:rPr>
              <a:t> Dias</a:t>
            </a:r>
            <a:endParaRPr lang="en-US" sz="3200" b="1" dirty="0">
              <a:solidFill>
                <a:schemeClr val="bg1"/>
              </a:solidFill>
            </a:endParaRPr>
          </a:p>
        </p:txBody>
      </p:sp>
    </p:spTree>
    <p:extLst>
      <p:ext uri="{BB962C8B-B14F-4D97-AF65-F5344CB8AC3E}">
        <p14:creationId xmlns:p14="http://schemas.microsoft.com/office/powerpoint/2010/main" val="371520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753" y="304416"/>
            <a:ext cx="10515600" cy="1325563"/>
          </a:xfrm>
        </p:spPr>
        <p:txBody>
          <a:bodyPr/>
          <a:lstStyle/>
          <a:p>
            <a:pPr lvl="0"/>
            <a:r>
              <a:rPr lang="en-ZA" dirty="0" smtClean="0"/>
              <a:t>Implementing Progress </a:t>
            </a:r>
            <a:r>
              <a:rPr lang="en-ZA" dirty="0" smtClean="0"/>
              <a:t>and Key Success - </a:t>
            </a:r>
            <a:r>
              <a:rPr lang="en-ZA" dirty="0" smtClean="0"/>
              <a:t>Partner </a:t>
            </a:r>
            <a:r>
              <a:rPr lang="en-ZA" dirty="0" smtClean="0"/>
              <a:t>- GDRNE</a:t>
            </a:r>
            <a:endParaRPr lang="en-ZA" dirty="0"/>
          </a:p>
        </p:txBody>
      </p:sp>
      <p:sp>
        <p:nvSpPr>
          <p:cNvPr id="8" name="TextBox 7"/>
          <p:cNvSpPr txBox="1"/>
          <p:nvPr/>
        </p:nvSpPr>
        <p:spPr>
          <a:xfrm>
            <a:off x="255901" y="1815378"/>
            <a:ext cx="10474037" cy="4978799"/>
          </a:xfrm>
          <a:prstGeom prst="rect">
            <a:avLst/>
          </a:prstGeom>
          <a:noFill/>
        </p:spPr>
        <p:txBody>
          <a:bodyPr wrap="square" rtlCol="0">
            <a:spAutoFit/>
          </a:bodyPr>
          <a:lstStyle/>
          <a:p>
            <a:pPr marL="228600" indent="-228600">
              <a:lnSpc>
                <a:spcPct val="90000"/>
              </a:lnSpc>
              <a:spcBef>
                <a:spcPts val="1000"/>
              </a:spcBef>
              <a:buFont typeface="Arial"/>
              <a:buChar char="•"/>
            </a:pPr>
            <a:r>
              <a:rPr lang="pt-PT" sz="3200" dirty="0" smtClean="0"/>
              <a:t>This is a new service which is being  created </a:t>
            </a:r>
            <a:r>
              <a:rPr lang="pt-PT" sz="3200" dirty="0" smtClean="0"/>
              <a:t> in the country</a:t>
            </a:r>
          </a:p>
          <a:p>
            <a:pPr marL="228600" indent="-228600">
              <a:lnSpc>
                <a:spcPct val="90000"/>
              </a:lnSpc>
              <a:spcBef>
                <a:spcPts val="1000"/>
              </a:spcBef>
              <a:buFont typeface="Arial"/>
              <a:buChar char="•"/>
            </a:pPr>
            <a:r>
              <a:rPr lang="pt-PT" sz="3200" dirty="0" smtClean="0"/>
              <a:t>A really meaningful intervention of the CIRDA project in the country.</a:t>
            </a:r>
          </a:p>
          <a:p>
            <a:pPr>
              <a:lnSpc>
                <a:spcPct val="90000"/>
              </a:lnSpc>
              <a:spcBef>
                <a:spcPts val="1000"/>
              </a:spcBef>
            </a:pPr>
            <a:endParaRPr lang="pt-PT" sz="3200" dirty="0" smtClean="0"/>
          </a:p>
          <a:p>
            <a:pPr>
              <a:lnSpc>
                <a:spcPct val="90000"/>
              </a:lnSpc>
              <a:spcBef>
                <a:spcPts val="1000"/>
              </a:spcBef>
            </a:pPr>
            <a:endParaRPr lang="pt-PT" sz="3200" dirty="0" smtClean="0"/>
          </a:p>
          <a:p>
            <a:pPr marL="228600" indent="-228600">
              <a:lnSpc>
                <a:spcPct val="90000"/>
              </a:lnSpc>
              <a:spcBef>
                <a:spcPts val="1000"/>
              </a:spcBef>
              <a:buFont typeface="Arial"/>
              <a:buChar char="•"/>
            </a:pPr>
            <a:r>
              <a:rPr lang="pt-PT" sz="3200" dirty="0" smtClean="0"/>
              <a:t>This </a:t>
            </a:r>
            <a:r>
              <a:rPr lang="pt-PT" sz="3200" dirty="0" smtClean="0"/>
              <a:t>imply training of staff</a:t>
            </a:r>
          </a:p>
          <a:p>
            <a:pPr marL="228600" indent="-228600">
              <a:lnSpc>
                <a:spcPct val="90000"/>
              </a:lnSpc>
              <a:spcBef>
                <a:spcPts val="1000"/>
              </a:spcBef>
              <a:buFont typeface="Arial"/>
              <a:buChar char="•"/>
            </a:pPr>
            <a:r>
              <a:rPr lang="pt-PT" sz="3200" dirty="0" smtClean="0"/>
              <a:t>Training of observers</a:t>
            </a:r>
          </a:p>
          <a:p>
            <a:pPr marL="228600" indent="-228600">
              <a:lnSpc>
                <a:spcPct val="90000"/>
              </a:lnSpc>
              <a:spcBef>
                <a:spcPts val="1000"/>
              </a:spcBef>
              <a:buFont typeface="Arial"/>
              <a:buChar char="•"/>
            </a:pPr>
            <a:r>
              <a:rPr lang="pt-PT" sz="3200" dirty="0" smtClean="0"/>
              <a:t>Assistance </a:t>
            </a:r>
            <a:r>
              <a:rPr lang="pt-PT" sz="3200" dirty="0" smtClean="0"/>
              <a:t>is required to have a team fit for the purpose</a:t>
            </a:r>
            <a:endParaRPr lang="pt-PT" sz="3200" dirty="0"/>
          </a:p>
          <a:p>
            <a:pPr marL="228600" indent="-228600">
              <a:lnSpc>
                <a:spcPct val="90000"/>
              </a:lnSpc>
              <a:spcBef>
                <a:spcPts val="1000"/>
              </a:spcBef>
              <a:buFont typeface="Arial"/>
              <a:buChar char="•"/>
            </a:pPr>
            <a:endParaRPr lang="pt-PT" sz="3200" dirty="0" smtClean="0"/>
          </a:p>
        </p:txBody>
      </p:sp>
      <p:sp>
        <p:nvSpPr>
          <p:cNvPr id="5" name="TextBox 4"/>
          <p:cNvSpPr txBox="1"/>
          <p:nvPr/>
        </p:nvSpPr>
        <p:spPr>
          <a:xfrm>
            <a:off x="255901" y="3511740"/>
            <a:ext cx="11679382" cy="1106970"/>
          </a:xfrm>
          <a:prstGeom prst="rect">
            <a:avLst/>
          </a:prstGeom>
          <a:noFill/>
        </p:spPr>
        <p:txBody>
          <a:bodyPr wrap="square" rtlCol="0">
            <a:spAutoFit/>
          </a:bodyPr>
          <a:lstStyle/>
          <a:p>
            <a:pPr marL="228600" indent="-228600">
              <a:lnSpc>
                <a:spcPct val="90000"/>
              </a:lnSpc>
              <a:spcBef>
                <a:spcPts val="1000"/>
              </a:spcBef>
              <a:buFont typeface="Arial"/>
              <a:buChar char="•"/>
            </a:pPr>
            <a:r>
              <a:rPr lang="pt-PT" sz="3200" dirty="0" smtClean="0"/>
              <a:t>Training </a:t>
            </a:r>
            <a:r>
              <a:rPr lang="pt-PT" sz="3200" dirty="0" smtClean="0"/>
              <a:t>of data management center technician</a:t>
            </a:r>
          </a:p>
          <a:p>
            <a:pPr>
              <a:lnSpc>
                <a:spcPct val="90000"/>
              </a:lnSpc>
              <a:spcBef>
                <a:spcPts val="1000"/>
              </a:spcBef>
            </a:pPr>
            <a:endParaRPr lang="pt-PT" sz="3200" dirty="0" smtClean="0"/>
          </a:p>
        </p:txBody>
      </p:sp>
    </p:spTree>
    <p:extLst>
      <p:ext uri="{BB962C8B-B14F-4D97-AF65-F5344CB8AC3E}">
        <p14:creationId xmlns:p14="http://schemas.microsoft.com/office/powerpoint/2010/main" val="2691409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653"/>
            <a:ext cx="10515600" cy="1325563"/>
          </a:xfrm>
        </p:spPr>
        <p:txBody>
          <a:bodyPr/>
          <a:lstStyle/>
          <a:p>
            <a:pPr lvl="0"/>
            <a:r>
              <a:rPr lang="en-ZA" dirty="0" smtClean="0"/>
              <a:t>Implementing Progress </a:t>
            </a:r>
            <a:r>
              <a:rPr lang="en-ZA" dirty="0" smtClean="0"/>
              <a:t>and Key Successes - CONPREC</a:t>
            </a:r>
            <a:endParaRPr lang="en-ZA" dirty="0"/>
          </a:p>
        </p:txBody>
      </p:sp>
      <p:sp>
        <p:nvSpPr>
          <p:cNvPr id="3" name="TextBox 2"/>
          <p:cNvSpPr txBox="1"/>
          <p:nvPr/>
        </p:nvSpPr>
        <p:spPr>
          <a:xfrm>
            <a:off x="228600" y="1504354"/>
            <a:ext cx="7703126" cy="954107"/>
          </a:xfrm>
          <a:prstGeom prst="rect">
            <a:avLst/>
          </a:prstGeom>
          <a:noFill/>
        </p:spPr>
        <p:txBody>
          <a:bodyPr wrap="square" rtlCol="0">
            <a:spAutoFit/>
          </a:bodyPr>
          <a:lstStyle/>
          <a:p>
            <a:r>
              <a:rPr lang="en-US" sz="2800" dirty="0"/>
              <a:t>National Council for the Prevention and disaster response</a:t>
            </a:r>
            <a:endParaRPr lang="pt-PT" sz="2800" dirty="0"/>
          </a:p>
        </p:txBody>
      </p:sp>
      <p:sp>
        <p:nvSpPr>
          <p:cNvPr id="8" name="TextBox 7"/>
          <p:cNvSpPr txBox="1"/>
          <p:nvPr/>
        </p:nvSpPr>
        <p:spPr>
          <a:xfrm>
            <a:off x="228599" y="2580738"/>
            <a:ext cx="10048741" cy="523220"/>
          </a:xfrm>
          <a:prstGeom prst="rect">
            <a:avLst/>
          </a:prstGeom>
          <a:noFill/>
        </p:spPr>
        <p:txBody>
          <a:bodyPr wrap="square" rtlCol="0">
            <a:spAutoFit/>
          </a:bodyPr>
          <a:lstStyle/>
          <a:p>
            <a:r>
              <a:rPr lang="en-US" sz="2800" dirty="0" smtClean="0"/>
              <a:t>Created in </a:t>
            </a:r>
            <a:r>
              <a:rPr lang="en-US" sz="2800" dirty="0" smtClean="0"/>
              <a:t>2011 but rendered </a:t>
            </a:r>
            <a:r>
              <a:rPr lang="en-US" sz="2800" dirty="0" err="1" smtClean="0"/>
              <a:t>operationnal</a:t>
            </a:r>
            <a:r>
              <a:rPr lang="en-US" sz="2800" dirty="0" smtClean="0"/>
              <a:t> through EWS STP  </a:t>
            </a:r>
            <a:endParaRPr lang="pt-PT" sz="2800" dirty="0"/>
          </a:p>
        </p:txBody>
      </p:sp>
      <p:sp>
        <p:nvSpPr>
          <p:cNvPr id="10" name="TextBox 9"/>
          <p:cNvSpPr txBox="1"/>
          <p:nvPr/>
        </p:nvSpPr>
        <p:spPr>
          <a:xfrm>
            <a:off x="228600" y="4611231"/>
            <a:ext cx="11887200" cy="2246769"/>
          </a:xfrm>
          <a:prstGeom prst="rect">
            <a:avLst/>
          </a:prstGeom>
          <a:noFill/>
        </p:spPr>
        <p:txBody>
          <a:bodyPr wrap="square" rtlCol="0">
            <a:spAutoFit/>
          </a:bodyPr>
          <a:lstStyle/>
          <a:p>
            <a:r>
              <a:rPr lang="en-US" sz="2800" b="1" dirty="0" smtClean="0"/>
              <a:t>National </a:t>
            </a:r>
            <a:r>
              <a:rPr lang="en-US" sz="2800" b="1" dirty="0" smtClean="0"/>
              <a:t>Institutions Partners: </a:t>
            </a:r>
            <a:r>
              <a:rPr lang="en-US" sz="2800" dirty="0"/>
              <a:t>Red Cross, Coast Guard, National Service of Civil Protection and </a:t>
            </a:r>
            <a:r>
              <a:rPr lang="pt-PT" sz="2800" dirty="0" err="1"/>
              <a:t>Firefighters</a:t>
            </a:r>
            <a:r>
              <a:rPr lang="pt-PT" sz="2800" dirty="0" smtClean="0"/>
              <a:t>,</a:t>
            </a:r>
            <a:r>
              <a:rPr lang="en-US" sz="2800" dirty="0" smtClean="0"/>
              <a:t> </a:t>
            </a:r>
            <a:r>
              <a:rPr lang="en-US" sz="2800" dirty="0"/>
              <a:t>National Institute of Meteorology General Directorate of Natural Resources and Energy, Local Government, Health care Management, National Police, Military Forces, Media, Directorate of Agriculture, Directorate of livestock Directorate general Environment</a:t>
            </a:r>
            <a:endParaRPr lang="pt-PT" sz="2800" dirty="0"/>
          </a:p>
        </p:txBody>
      </p:sp>
      <p:sp>
        <p:nvSpPr>
          <p:cNvPr id="11" name="TextBox 10"/>
          <p:cNvSpPr txBox="1"/>
          <p:nvPr/>
        </p:nvSpPr>
        <p:spPr>
          <a:xfrm>
            <a:off x="228600" y="3226236"/>
            <a:ext cx="11734800" cy="954107"/>
          </a:xfrm>
          <a:prstGeom prst="rect">
            <a:avLst/>
          </a:prstGeom>
          <a:noFill/>
        </p:spPr>
        <p:txBody>
          <a:bodyPr wrap="square" rtlCol="0">
            <a:spAutoFit/>
          </a:bodyPr>
          <a:lstStyle/>
          <a:p>
            <a:r>
              <a:rPr lang="en-US" sz="2800" b="1" dirty="0" smtClean="0"/>
              <a:t>Goal</a:t>
            </a:r>
            <a:r>
              <a:rPr lang="en-US" sz="2800" b="1" dirty="0"/>
              <a:t>: </a:t>
            </a:r>
            <a:r>
              <a:rPr lang="en-US" sz="2800" dirty="0" smtClean="0"/>
              <a:t>CONPREC </a:t>
            </a:r>
            <a:r>
              <a:rPr lang="en-US" sz="2800" dirty="0"/>
              <a:t>is the institution responsible for </a:t>
            </a:r>
            <a:r>
              <a:rPr lang="en-US" sz="2800" dirty="0" smtClean="0"/>
              <a:t>management and responses  in case of natural </a:t>
            </a:r>
            <a:r>
              <a:rPr lang="en-US" sz="2800" dirty="0" smtClean="0"/>
              <a:t>disasters </a:t>
            </a:r>
            <a:r>
              <a:rPr lang="en-US" sz="2800" dirty="0" smtClean="0"/>
              <a:t>at national level.</a:t>
            </a:r>
            <a:endParaRPr lang="en-US" sz="2800" dirty="0">
              <a:effectLst/>
            </a:endParaRPr>
          </a:p>
        </p:txBody>
      </p:sp>
    </p:spTree>
    <p:extLst>
      <p:ext uri="{BB962C8B-B14F-4D97-AF65-F5344CB8AC3E}">
        <p14:creationId xmlns:p14="http://schemas.microsoft.com/office/powerpoint/2010/main" val="305784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753" y="63147"/>
            <a:ext cx="10515600" cy="1325563"/>
          </a:xfrm>
        </p:spPr>
        <p:txBody>
          <a:bodyPr/>
          <a:lstStyle/>
          <a:p>
            <a:pPr lvl="0"/>
            <a:r>
              <a:rPr lang="en-ZA" dirty="0" smtClean="0"/>
              <a:t>Implementing Progress </a:t>
            </a:r>
            <a:r>
              <a:rPr lang="en-ZA" dirty="0" smtClean="0"/>
              <a:t>and Key Successes - CONPREC</a:t>
            </a:r>
            <a:endParaRPr lang="en-ZA" dirty="0"/>
          </a:p>
        </p:txBody>
      </p:sp>
      <p:sp>
        <p:nvSpPr>
          <p:cNvPr id="3" name="TextBox 2"/>
          <p:cNvSpPr txBox="1"/>
          <p:nvPr/>
        </p:nvSpPr>
        <p:spPr>
          <a:xfrm>
            <a:off x="228599" y="1504354"/>
            <a:ext cx="10370127" cy="1384995"/>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They are responsible to manage the 24 local committee  created in the context of the EWS.</a:t>
            </a:r>
          </a:p>
          <a:p>
            <a:pPr marL="457200" indent="-457200">
              <a:buFont typeface="Arial" panose="020B0604020202020204" pitchFamily="34" charset="0"/>
              <a:buChar char="•"/>
            </a:pPr>
            <a:r>
              <a:rPr lang="pt-PT" sz="2800" dirty="0" smtClean="0"/>
              <a:t>Training of </a:t>
            </a:r>
            <a:r>
              <a:rPr lang="pt-PT" sz="2800" dirty="0" smtClean="0"/>
              <a:t>Local committees on DRR good practices</a:t>
            </a:r>
            <a:endParaRPr lang="en-US" sz="2400" dirty="0" smtClean="0"/>
          </a:p>
        </p:txBody>
      </p:sp>
      <p:sp>
        <p:nvSpPr>
          <p:cNvPr id="4" name="TextBox 3"/>
          <p:cNvSpPr txBox="1"/>
          <p:nvPr/>
        </p:nvSpPr>
        <p:spPr>
          <a:xfrm>
            <a:off x="228599" y="4936519"/>
            <a:ext cx="10370127" cy="1384995"/>
          </a:xfrm>
          <a:prstGeom prst="rect">
            <a:avLst/>
          </a:prstGeom>
          <a:noFill/>
        </p:spPr>
        <p:txBody>
          <a:bodyPr wrap="square" rtlCol="0">
            <a:spAutoFit/>
          </a:bodyPr>
          <a:lstStyle/>
          <a:p>
            <a:r>
              <a:rPr lang="en-US" sz="2800" dirty="0" err="1" smtClean="0"/>
              <a:t>Ews</a:t>
            </a:r>
            <a:r>
              <a:rPr lang="en-US" sz="2800" dirty="0" smtClean="0"/>
              <a:t> Project </a:t>
            </a:r>
            <a:r>
              <a:rPr lang="en-US" sz="2800" dirty="0" smtClean="0"/>
              <a:t>created </a:t>
            </a:r>
            <a:r>
              <a:rPr lang="en-US" sz="2800" dirty="0" smtClean="0"/>
              <a:t>the opportunity to operationalize the CONPREC giving </a:t>
            </a:r>
            <a:r>
              <a:rPr lang="en-US" sz="2800" dirty="0"/>
              <a:t>them the means for them to </a:t>
            </a:r>
            <a:r>
              <a:rPr lang="en-US" sz="2800" dirty="0" smtClean="0"/>
              <a:t>work (</a:t>
            </a:r>
            <a:r>
              <a:rPr lang="en-US" sz="2800" dirty="0" smtClean="0"/>
              <a:t>Training, soft and </a:t>
            </a:r>
            <a:r>
              <a:rPr lang="en-US" sz="2800" dirty="0" smtClean="0"/>
              <a:t>hardware </a:t>
            </a:r>
            <a:r>
              <a:rPr lang="en-US" sz="2800" dirty="0" err="1" smtClean="0"/>
              <a:t>equipements</a:t>
            </a:r>
            <a:r>
              <a:rPr lang="en-US" sz="2800" dirty="0" smtClean="0"/>
              <a:t>-</a:t>
            </a:r>
            <a:r>
              <a:rPr lang="en-US" sz="2800" dirty="0" smtClean="0"/>
              <a:t>communication </a:t>
            </a:r>
            <a:r>
              <a:rPr lang="en-US" sz="2800" dirty="0" smtClean="0"/>
              <a:t>equipment, office, </a:t>
            </a:r>
            <a:r>
              <a:rPr lang="en-US" sz="2800" dirty="0" smtClean="0"/>
              <a:t>car …)</a:t>
            </a:r>
            <a:endParaRPr lang="pt-PT" sz="2800" dirty="0"/>
          </a:p>
        </p:txBody>
      </p:sp>
      <p:sp>
        <p:nvSpPr>
          <p:cNvPr id="5" name="TextBox 4"/>
          <p:cNvSpPr txBox="1"/>
          <p:nvPr/>
        </p:nvSpPr>
        <p:spPr>
          <a:xfrm>
            <a:off x="228598" y="3120637"/>
            <a:ext cx="11285115"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A total  of 192 </a:t>
            </a:r>
            <a:r>
              <a:rPr lang="en-US" sz="2800" dirty="0" smtClean="0"/>
              <a:t>members </a:t>
            </a:r>
            <a:r>
              <a:rPr lang="en-US" sz="2800" dirty="0" smtClean="0"/>
              <a:t>among all the </a:t>
            </a:r>
            <a:r>
              <a:rPr lang="en-US" sz="2800" dirty="0" smtClean="0"/>
              <a:t>country benefited of it. </a:t>
            </a:r>
            <a:endParaRPr lang="en-US" sz="2800" dirty="0" smtClean="0"/>
          </a:p>
          <a:p>
            <a:pPr marL="457200" indent="-457200">
              <a:buFont typeface="Arial" panose="020B0604020202020204" pitchFamily="34" charset="0"/>
              <a:buChar char="•"/>
            </a:pPr>
            <a:r>
              <a:rPr lang="en-US" sz="2800" dirty="0" smtClean="0"/>
              <a:t>Realized sensitization </a:t>
            </a:r>
            <a:r>
              <a:rPr lang="en-US" sz="2800" dirty="0"/>
              <a:t>of </a:t>
            </a:r>
            <a:r>
              <a:rPr lang="en-US" sz="2800" dirty="0" smtClean="0"/>
              <a:t>LC members in their respective communities- </a:t>
            </a:r>
            <a:endParaRPr lang="en-US" sz="2800" dirty="0" smtClean="0"/>
          </a:p>
          <a:p>
            <a:pPr marL="457200" indent="-457200">
              <a:buFont typeface="Arial" panose="020B0604020202020204" pitchFamily="34" charset="0"/>
              <a:buChar char="•"/>
            </a:pPr>
            <a:r>
              <a:rPr lang="en-US" sz="2800" dirty="0" smtClean="0"/>
              <a:t>They do act </a:t>
            </a:r>
            <a:r>
              <a:rPr lang="en-US" sz="2800" dirty="0" smtClean="0"/>
              <a:t>as a first aid for they own </a:t>
            </a:r>
            <a:r>
              <a:rPr lang="en-US" sz="2800" dirty="0" smtClean="0"/>
              <a:t>communities </a:t>
            </a:r>
            <a:r>
              <a:rPr lang="en-US" sz="2800" dirty="0" smtClean="0"/>
              <a:t>in situations of </a:t>
            </a:r>
            <a:r>
              <a:rPr lang="en-US" sz="2800" dirty="0" smtClean="0"/>
              <a:t>disasters.</a:t>
            </a:r>
            <a:endParaRPr lang="en-US" sz="2800" dirty="0"/>
          </a:p>
        </p:txBody>
      </p:sp>
    </p:spTree>
    <p:extLst>
      <p:ext uri="{BB962C8B-B14F-4D97-AF65-F5344CB8AC3E}">
        <p14:creationId xmlns:p14="http://schemas.microsoft.com/office/powerpoint/2010/main" val="3956436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678" y="128369"/>
            <a:ext cx="10515600" cy="1325563"/>
          </a:xfrm>
        </p:spPr>
        <p:txBody>
          <a:bodyPr/>
          <a:lstStyle/>
          <a:p>
            <a:pPr lvl="0"/>
            <a:r>
              <a:rPr lang="en-ZA" dirty="0" smtClean="0"/>
              <a:t>Implementing Progress </a:t>
            </a:r>
            <a:r>
              <a:rPr lang="en-ZA" dirty="0" smtClean="0"/>
              <a:t>and Key Successes - CONPREC</a:t>
            </a:r>
            <a:endParaRPr lang="en-ZA" dirty="0"/>
          </a:p>
        </p:txBody>
      </p:sp>
      <p:sp>
        <p:nvSpPr>
          <p:cNvPr id="3" name="TextBox 2"/>
          <p:cNvSpPr txBox="1"/>
          <p:nvPr/>
        </p:nvSpPr>
        <p:spPr>
          <a:xfrm>
            <a:off x="228599" y="1581749"/>
            <a:ext cx="10370127"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For each 24 local committee was given also communication equipment to allowed them to communicate with </a:t>
            </a:r>
            <a:r>
              <a:rPr lang="en-US" sz="2800" dirty="0" smtClean="0"/>
              <a:t>the EWS platforms in disasters situation or to give alert on sea level rise, inundation , </a:t>
            </a:r>
            <a:r>
              <a:rPr lang="en-US" sz="2800" dirty="0" err="1" smtClean="0"/>
              <a:t>etc</a:t>
            </a:r>
            <a:r>
              <a:rPr lang="en-US" sz="2800" dirty="0" smtClean="0"/>
              <a:t>--</a:t>
            </a:r>
            <a:endParaRPr lang="pt-PT" sz="2800" dirty="0"/>
          </a:p>
        </p:txBody>
      </p:sp>
      <p:sp>
        <p:nvSpPr>
          <p:cNvPr id="4" name="TextBox 3"/>
          <p:cNvSpPr txBox="1"/>
          <p:nvPr/>
        </p:nvSpPr>
        <p:spPr>
          <a:xfrm>
            <a:off x="228599" y="4863007"/>
            <a:ext cx="10370127" cy="1815882"/>
          </a:xfrm>
          <a:prstGeom prst="rect">
            <a:avLst/>
          </a:prstGeom>
          <a:noFill/>
        </p:spPr>
        <p:txBody>
          <a:bodyPr wrap="square" rtlCol="0">
            <a:spAutoFit/>
          </a:bodyPr>
          <a:lstStyle/>
          <a:p>
            <a:r>
              <a:rPr lang="en-US" sz="2800" dirty="0" smtClean="0"/>
              <a:t>Two platforms one for monitoring and alert and other for dissemination an response were created to work together with CONPREC in order to help the country in situation related with risk </a:t>
            </a:r>
            <a:r>
              <a:rPr lang="en-US" sz="2800" dirty="0" smtClean="0"/>
              <a:t>prevention, reduction and management </a:t>
            </a:r>
            <a:endParaRPr lang="pt-PT" sz="2800" dirty="0"/>
          </a:p>
        </p:txBody>
      </p:sp>
      <p:sp>
        <p:nvSpPr>
          <p:cNvPr id="5" name="TextBox 4"/>
          <p:cNvSpPr txBox="1"/>
          <p:nvPr/>
        </p:nvSpPr>
        <p:spPr>
          <a:xfrm>
            <a:off x="436415" y="3222378"/>
            <a:ext cx="10370127" cy="954107"/>
          </a:xfrm>
          <a:prstGeom prst="rect">
            <a:avLst/>
          </a:prstGeom>
          <a:noFill/>
        </p:spPr>
        <p:txBody>
          <a:bodyPr wrap="square" rtlCol="0">
            <a:spAutoFit/>
          </a:bodyPr>
          <a:lstStyle/>
          <a:p>
            <a:r>
              <a:rPr lang="en-US" sz="2800" dirty="0"/>
              <a:t>Now CONPREC has a full network in the country that will allow them to work </a:t>
            </a:r>
            <a:r>
              <a:rPr lang="en-US" sz="2800" dirty="0" smtClean="0"/>
              <a:t>properly with platform and other national institutions</a:t>
            </a:r>
            <a:endParaRPr lang="en-US" sz="2800" dirty="0" smtClean="0"/>
          </a:p>
        </p:txBody>
      </p:sp>
    </p:spTree>
    <p:extLst>
      <p:ext uri="{BB962C8B-B14F-4D97-AF65-F5344CB8AC3E}">
        <p14:creationId xmlns:p14="http://schemas.microsoft.com/office/powerpoint/2010/main" val="1750909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28" y="0"/>
            <a:ext cx="10868890" cy="1325563"/>
          </a:xfrm>
        </p:spPr>
        <p:txBody>
          <a:bodyPr/>
          <a:lstStyle/>
          <a:p>
            <a:pPr lvl="0"/>
            <a:r>
              <a:rPr lang="en-ZA" dirty="0" smtClean="0"/>
              <a:t>Progress and Key Successes and Opportunities</a:t>
            </a:r>
            <a:endParaRPr lang="en-ZA" dirty="0"/>
          </a:p>
        </p:txBody>
      </p:sp>
      <p:sp>
        <p:nvSpPr>
          <p:cNvPr id="3" name="TextBox 2"/>
          <p:cNvSpPr txBox="1"/>
          <p:nvPr/>
        </p:nvSpPr>
        <p:spPr>
          <a:xfrm>
            <a:off x="229008" y="1437143"/>
            <a:ext cx="9559636" cy="2677656"/>
          </a:xfrm>
          <a:prstGeom prst="rect">
            <a:avLst/>
          </a:prstGeom>
          <a:noFill/>
        </p:spPr>
        <p:txBody>
          <a:bodyPr wrap="square" rtlCol="0">
            <a:spAutoFit/>
          </a:bodyPr>
          <a:lstStyle/>
          <a:p>
            <a:r>
              <a:rPr lang="pt-PT" sz="2800" b="1" dirty="0"/>
              <a:t>CIRDA </a:t>
            </a:r>
            <a:r>
              <a:rPr lang="pt-PT" sz="2800" b="1" dirty="0" smtClean="0"/>
              <a:t>MISSION</a:t>
            </a:r>
          </a:p>
          <a:p>
            <a:endParaRPr lang="pt-PT" sz="2800" dirty="0"/>
          </a:p>
          <a:p>
            <a:r>
              <a:rPr lang="pt-PT" sz="2800" dirty="0" smtClean="0"/>
              <a:t>create </a:t>
            </a:r>
            <a:r>
              <a:rPr lang="pt-PT" sz="2800" dirty="0"/>
              <a:t>a huge opportunity for each </a:t>
            </a:r>
            <a:r>
              <a:rPr lang="pt-PT" sz="2800" dirty="0" smtClean="0"/>
              <a:t>country </a:t>
            </a:r>
            <a:r>
              <a:rPr lang="pt-PT" sz="2800" dirty="0"/>
              <a:t>on this projeto </a:t>
            </a:r>
            <a:r>
              <a:rPr lang="pt-PT" sz="2800" dirty="0" smtClean="0"/>
              <a:t>because </a:t>
            </a:r>
            <a:r>
              <a:rPr lang="pt-PT" sz="2800" dirty="0"/>
              <a:t>all of us have the opportiny to </a:t>
            </a:r>
            <a:r>
              <a:rPr lang="pt-PT" sz="2800" dirty="0" smtClean="0"/>
              <a:t>learn </a:t>
            </a:r>
            <a:r>
              <a:rPr lang="pt-PT" sz="2800" dirty="0"/>
              <a:t>with other </a:t>
            </a:r>
            <a:r>
              <a:rPr lang="pt-PT" sz="2800" dirty="0" smtClean="0"/>
              <a:t>experience, to see how the other country his dealing with the same problema we are facing in outr country</a:t>
            </a:r>
            <a:endParaRPr lang="pt-PT" sz="2800" dirty="0"/>
          </a:p>
        </p:txBody>
      </p:sp>
      <p:sp>
        <p:nvSpPr>
          <p:cNvPr id="4" name="TextBox 3"/>
          <p:cNvSpPr txBox="1"/>
          <p:nvPr/>
        </p:nvSpPr>
        <p:spPr>
          <a:xfrm>
            <a:off x="159328" y="4235343"/>
            <a:ext cx="11610109" cy="2246769"/>
          </a:xfrm>
          <a:prstGeom prst="rect">
            <a:avLst/>
          </a:prstGeom>
          <a:noFill/>
        </p:spPr>
        <p:txBody>
          <a:bodyPr wrap="square" rtlCol="0">
            <a:spAutoFit/>
          </a:bodyPr>
          <a:lstStyle/>
          <a:p>
            <a:r>
              <a:rPr lang="en-US" sz="2800" dirty="0"/>
              <a:t>Mozambique it's another </a:t>
            </a:r>
            <a:r>
              <a:rPr lang="en-US" sz="2800" dirty="0" err="1"/>
              <a:t>portuguese</a:t>
            </a:r>
            <a:r>
              <a:rPr lang="en-US" sz="2800" dirty="0"/>
              <a:t> speaking country in Africa who have a lot experience with risk reduction of disaster. Through this project we manage to create a south </a:t>
            </a:r>
            <a:r>
              <a:rPr lang="en-US" sz="2800" dirty="0" err="1"/>
              <a:t>south</a:t>
            </a:r>
            <a:r>
              <a:rPr lang="en-US" sz="2800" dirty="0"/>
              <a:t> cooperation with National institute of risk reduction (INGC) where the coordinator of platforms and one meteorologist went there to see how they work and how can use their experience in the country</a:t>
            </a:r>
            <a:endParaRPr lang="pt-PT" sz="2800" dirty="0"/>
          </a:p>
        </p:txBody>
      </p:sp>
    </p:spTree>
    <p:extLst>
      <p:ext uri="{BB962C8B-B14F-4D97-AF65-F5344CB8AC3E}">
        <p14:creationId xmlns:p14="http://schemas.microsoft.com/office/powerpoint/2010/main" val="1556996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89"/>
            <a:ext cx="10515600" cy="1325563"/>
          </a:xfrm>
        </p:spPr>
        <p:txBody>
          <a:bodyPr/>
          <a:lstStyle/>
          <a:p>
            <a:pPr lvl="0"/>
            <a:r>
              <a:rPr lang="en-ZA" dirty="0" smtClean="0"/>
              <a:t>Implementing Progress </a:t>
            </a:r>
            <a:r>
              <a:rPr lang="en-ZA" dirty="0" smtClean="0"/>
              <a:t>and Key Successes</a:t>
            </a:r>
            <a:endParaRPr lang="en-ZA" dirty="0"/>
          </a:p>
        </p:txBody>
      </p:sp>
      <p:sp>
        <p:nvSpPr>
          <p:cNvPr id="3" name="Content Placeholder 2"/>
          <p:cNvSpPr>
            <a:spLocks noGrp="1"/>
          </p:cNvSpPr>
          <p:nvPr>
            <p:ph idx="1"/>
          </p:nvPr>
        </p:nvSpPr>
        <p:spPr>
          <a:xfrm>
            <a:off x="159123" y="1870448"/>
            <a:ext cx="7516906" cy="4351338"/>
          </a:xfrm>
        </p:spPr>
        <p:txBody>
          <a:bodyPr>
            <a:normAutofit fontScale="92500" lnSpcReduction="20000"/>
          </a:bodyPr>
          <a:lstStyle/>
          <a:p>
            <a:pPr marL="228600" lvl="1">
              <a:spcBef>
                <a:spcPts val="1000"/>
              </a:spcBef>
            </a:pPr>
            <a:r>
              <a:rPr lang="en-ZA" sz="3200" dirty="0" smtClean="0"/>
              <a:t>CADRI </a:t>
            </a:r>
            <a:r>
              <a:rPr lang="en-ZA" sz="3200" dirty="0" smtClean="0"/>
              <a:t>MISSION VISITED STP</a:t>
            </a:r>
            <a:endParaRPr lang="en-ZA" sz="3200" dirty="0" smtClean="0"/>
          </a:p>
          <a:p>
            <a:pPr marL="228600" lvl="1">
              <a:spcBef>
                <a:spcPts val="1000"/>
              </a:spcBef>
            </a:pPr>
            <a:r>
              <a:rPr lang="en-ZA" sz="3200" dirty="0" smtClean="0"/>
              <a:t>TO REALIZE A DRR </a:t>
            </a:r>
            <a:r>
              <a:rPr lang="en-ZA" sz="3200" dirty="0" smtClean="0"/>
              <a:t>ASSEMMENT</a:t>
            </a:r>
          </a:p>
          <a:p>
            <a:pPr marL="228600" lvl="1">
              <a:spcBef>
                <a:spcPts val="1000"/>
              </a:spcBef>
            </a:pPr>
            <a:r>
              <a:rPr lang="en-ZA" sz="3200" dirty="0" smtClean="0"/>
              <a:t>PRODUCED A NATIONAL </a:t>
            </a:r>
            <a:r>
              <a:rPr lang="en-ZA" sz="3200" dirty="0" smtClean="0"/>
              <a:t>PLAN OF ACTION</a:t>
            </a:r>
          </a:p>
          <a:p>
            <a:pPr marL="228600" lvl="1">
              <a:spcBef>
                <a:spcPts val="1000"/>
              </a:spcBef>
            </a:pPr>
            <a:r>
              <a:rPr lang="en-ZA" sz="3200" dirty="0" smtClean="0"/>
              <a:t>BUDGESTISATION OF </a:t>
            </a:r>
            <a:r>
              <a:rPr lang="en-ZA" sz="3200" dirty="0" smtClean="0"/>
              <a:t>INTERVENTION IN DRR</a:t>
            </a:r>
            <a:endParaRPr lang="en-ZA" sz="3200" dirty="0" smtClean="0"/>
          </a:p>
          <a:p>
            <a:pPr marL="228600" lvl="1">
              <a:spcBef>
                <a:spcPts val="1000"/>
              </a:spcBef>
            </a:pPr>
            <a:r>
              <a:rPr lang="en-ZA" sz="3200" dirty="0" smtClean="0"/>
              <a:t>NATIONAL FRAMEWORK OF INTERVENTION</a:t>
            </a:r>
          </a:p>
          <a:p>
            <a:pPr marL="228600" lvl="1">
              <a:spcBef>
                <a:spcPts val="1000"/>
              </a:spcBef>
            </a:pPr>
            <a:r>
              <a:rPr lang="en-ZA" sz="3200" dirty="0"/>
              <a:t>C</a:t>
            </a:r>
            <a:r>
              <a:rPr lang="en-ZA" sz="3200" dirty="0" smtClean="0"/>
              <a:t>ONTINGENCY </a:t>
            </a:r>
            <a:r>
              <a:rPr lang="en-ZA" sz="3200" dirty="0" smtClean="0"/>
              <a:t>PLAN REVISED AND OPERATIO</a:t>
            </a:r>
            <a:endParaRPr lang="en-ZA" sz="3200" dirty="0" smtClean="0"/>
          </a:p>
          <a:p>
            <a:pPr marL="228600" lvl="1">
              <a:spcBef>
                <a:spcPts val="1000"/>
              </a:spcBef>
            </a:pPr>
            <a:r>
              <a:rPr lang="en-ZA" sz="3200" dirty="0" smtClean="0"/>
              <a:t>NATIONAL  STRATEGY FOR </a:t>
            </a:r>
            <a:r>
              <a:rPr lang="en-ZA" sz="3200" dirty="0" smtClean="0"/>
              <a:t>RESPONSES UPDATED AND FIT FOR THE PURPOSE</a:t>
            </a:r>
            <a:endParaRPr lang="en-ZA" sz="3200" dirty="0" smtClean="0"/>
          </a:p>
          <a:p>
            <a:pPr marL="228600" lvl="1">
              <a:spcBef>
                <a:spcPts val="1000"/>
              </a:spcBef>
            </a:pPr>
            <a:r>
              <a:rPr lang="en-ZA" sz="3200" dirty="0" smtClean="0"/>
              <a:t>CONSOLIDATION OF CONPREC </a:t>
            </a:r>
            <a:r>
              <a:rPr lang="en-ZA" sz="3200" dirty="0" smtClean="0"/>
              <a:t>WORK AT NATIONAL LEVEL</a:t>
            </a:r>
            <a:endParaRPr lang="en-ZA" sz="3200" dirty="0"/>
          </a:p>
          <a:p>
            <a:pPr marL="0" indent="0">
              <a:buNone/>
            </a:pPr>
            <a:endParaRPr lang="en-ZA" sz="3200" b="1" dirty="0"/>
          </a:p>
          <a:p>
            <a:pPr marL="0" indent="0">
              <a:buNone/>
            </a:pPr>
            <a:endParaRPr lang="en-ZA" sz="3200" b="1"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1339"/>
          <a:stretch/>
        </p:blipFill>
        <p:spPr>
          <a:xfrm>
            <a:off x="7555006" y="4455456"/>
            <a:ext cx="4427608" cy="23218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7417" y="1314919"/>
            <a:ext cx="4427608" cy="29517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18663"/>
          <a:stretch/>
        </p:blipFill>
        <p:spPr>
          <a:xfrm>
            <a:off x="8441554" y="3079982"/>
            <a:ext cx="3563471" cy="19322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81153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8255"/>
            <a:ext cx="9713259" cy="1325563"/>
          </a:xfrm>
        </p:spPr>
        <p:txBody>
          <a:bodyPr/>
          <a:lstStyle/>
          <a:p>
            <a:r>
              <a:rPr lang="en-ZA" b="1" dirty="0" smtClean="0"/>
              <a:t>Last Mile – Next Steps</a:t>
            </a:r>
            <a:endParaRPr lang="en-ZA" b="1" dirty="0"/>
          </a:p>
        </p:txBody>
      </p:sp>
      <p:sp>
        <p:nvSpPr>
          <p:cNvPr id="3" name="Content Placeholder 2"/>
          <p:cNvSpPr>
            <a:spLocks noGrp="1"/>
          </p:cNvSpPr>
          <p:nvPr>
            <p:ph idx="1"/>
          </p:nvPr>
        </p:nvSpPr>
        <p:spPr>
          <a:xfrm>
            <a:off x="76200" y="1260382"/>
            <a:ext cx="6719047" cy="4351338"/>
          </a:xfrm>
        </p:spPr>
        <p:txBody>
          <a:bodyPr>
            <a:normAutofit fontScale="70000" lnSpcReduction="20000"/>
          </a:bodyPr>
          <a:lstStyle/>
          <a:p>
            <a:r>
              <a:rPr lang="en-US" sz="3200" dirty="0" smtClean="0"/>
              <a:t>Finalization and operationalization of  the</a:t>
            </a:r>
          </a:p>
          <a:p>
            <a:pPr marL="0" indent="0">
              <a:buNone/>
            </a:pPr>
            <a:r>
              <a:rPr lang="en-US" sz="3200" dirty="0" smtClean="0"/>
              <a:t> </a:t>
            </a:r>
            <a:r>
              <a:rPr lang="en-US" sz="3200" dirty="0" err="1" smtClean="0"/>
              <a:t>hydrometeorological</a:t>
            </a:r>
            <a:r>
              <a:rPr lang="en-US" sz="3200" dirty="0" smtClean="0"/>
              <a:t> </a:t>
            </a:r>
            <a:r>
              <a:rPr lang="en-US" sz="3200" dirty="0"/>
              <a:t> </a:t>
            </a:r>
            <a:r>
              <a:rPr lang="en-US" sz="3200" dirty="0" smtClean="0"/>
              <a:t>stations</a:t>
            </a:r>
            <a:endParaRPr lang="en-US" sz="3200" dirty="0" smtClean="0"/>
          </a:p>
          <a:p>
            <a:pPr marL="0" indent="0">
              <a:buNone/>
            </a:pPr>
            <a:endParaRPr lang="en-US" sz="3200" dirty="0" smtClean="0"/>
          </a:p>
          <a:p>
            <a:r>
              <a:rPr lang="en-ZA" sz="3200" dirty="0" smtClean="0"/>
              <a:t>Full Operationalization </a:t>
            </a:r>
            <a:r>
              <a:rPr lang="en-ZA" sz="3200" dirty="0" smtClean="0"/>
              <a:t>of the two </a:t>
            </a:r>
            <a:r>
              <a:rPr lang="en-ZA" sz="3200" dirty="0" smtClean="0"/>
              <a:t>Platforms </a:t>
            </a:r>
            <a:endParaRPr lang="en-ZA" sz="3200" dirty="0" smtClean="0"/>
          </a:p>
          <a:p>
            <a:pPr marL="0" indent="0">
              <a:buNone/>
            </a:pPr>
            <a:endParaRPr lang="en-ZA" sz="3200" dirty="0" smtClean="0"/>
          </a:p>
          <a:p>
            <a:r>
              <a:rPr lang="en-ZA" sz="3200" dirty="0" smtClean="0"/>
              <a:t>National Simulation exercise through </a:t>
            </a:r>
            <a:r>
              <a:rPr lang="en-ZA" sz="3200" dirty="0" smtClean="0"/>
              <a:t>the National contingence Plan</a:t>
            </a:r>
          </a:p>
          <a:p>
            <a:endParaRPr lang="en-ZA" sz="3200" dirty="0"/>
          </a:p>
          <a:p>
            <a:r>
              <a:rPr lang="en-ZA" sz="3200" dirty="0" smtClean="0"/>
              <a:t>Acquisition of </a:t>
            </a:r>
            <a:r>
              <a:rPr lang="en-ZA" sz="3200" dirty="0" smtClean="0"/>
              <a:t>Emergency </a:t>
            </a:r>
            <a:r>
              <a:rPr lang="en-ZA" sz="3200" dirty="0" smtClean="0"/>
              <a:t>kits for local Committee.</a:t>
            </a:r>
          </a:p>
          <a:p>
            <a:pPr marL="0" indent="0">
              <a:buNone/>
            </a:pPr>
            <a:endParaRPr lang="en-ZA" sz="3200" dirty="0"/>
          </a:p>
          <a:p>
            <a:r>
              <a:rPr lang="en-ZA" sz="3200" dirty="0" smtClean="0"/>
              <a:t>Training in </a:t>
            </a:r>
            <a:r>
              <a:rPr lang="pt-PT" sz="3200" dirty="0" err="1"/>
              <a:t>first</a:t>
            </a:r>
            <a:r>
              <a:rPr lang="pt-PT" sz="3200" dirty="0"/>
              <a:t> </a:t>
            </a:r>
            <a:r>
              <a:rPr lang="pt-PT" sz="3200" dirty="0" err="1"/>
              <a:t>aid</a:t>
            </a:r>
            <a:r>
              <a:rPr lang="en-ZA" sz="3200" dirty="0" smtClean="0"/>
              <a:t> for Local </a:t>
            </a:r>
            <a:r>
              <a:rPr lang="en-ZA" sz="3200" dirty="0" smtClean="0"/>
              <a:t>Committees</a:t>
            </a:r>
            <a:endParaRPr lang="en-ZA" sz="3200" dirty="0" smtClean="0"/>
          </a:p>
          <a:p>
            <a:endParaRPr lang="en-ZA" sz="3200" dirty="0"/>
          </a:p>
          <a:p>
            <a:pPr lvl="1"/>
            <a:endParaRPr lang="en-ZA" sz="3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3882" y="2814917"/>
            <a:ext cx="5325036" cy="35500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73765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35" y="0"/>
            <a:ext cx="9713259" cy="1325563"/>
          </a:xfrm>
        </p:spPr>
        <p:txBody>
          <a:bodyPr/>
          <a:lstStyle/>
          <a:p>
            <a:r>
              <a:rPr lang="en-ZA" b="1" dirty="0" smtClean="0"/>
              <a:t>Last Mile – Next Steps</a:t>
            </a:r>
            <a:endParaRPr lang="en-ZA" b="1" dirty="0"/>
          </a:p>
        </p:txBody>
      </p:sp>
      <p:sp>
        <p:nvSpPr>
          <p:cNvPr id="3" name="Content Placeholder 2"/>
          <p:cNvSpPr>
            <a:spLocks noGrp="1"/>
          </p:cNvSpPr>
          <p:nvPr>
            <p:ph idx="1"/>
          </p:nvPr>
        </p:nvSpPr>
        <p:spPr>
          <a:xfrm>
            <a:off x="67235" y="1162236"/>
            <a:ext cx="9912927" cy="4351338"/>
          </a:xfrm>
        </p:spPr>
        <p:txBody>
          <a:bodyPr>
            <a:normAutofit lnSpcReduction="10000"/>
          </a:bodyPr>
          <a:lstStyle/>
          <a:p>
            <a:r>
              <a:rPr lang="en-US" sz="3200" dirty="0" err="1" smtClean="0"/>
              <a:t>PPPi</a:t>
            </a:r>
            <a:r>
              <a:rPr lang="en-US" sz="3200" dirty="0" smtClean="0"/>
              <a:t> </a:t>
            </a:r>
            <a:r>
              <a:rPr lang="en-US" sz="3200" dirty="0" smtClean="0"/>
              <a:t>with Community Radio for </a:t>
            </a:r>
            <a:r>
              <a:rPr lang="en-US" sz="3200" dirty="0"/>
              <a:t>the dissemination of </a:t>
            </a:r>
            <a:r>
              <a:rPr lang="en-US" sz="3200" dirty="0" smtClean="0"/>
              <a:t>EWS bulletins</a:t>
            </a:r>
          </a:p>
          <a:p>
            <a:r>
              <a:rPr lang="en-ZA" sz="3200" dirty="0" smtClean="0"/>
              <a:t>Formulation of an</a:t>
            </a:r>
            <a:r>
              <a:rPr lang="en-ZA" sz="3200" dirty="0" smtClean="0"/>
              <a:t> </a:t>
            </a:r>
            <a:r>
              <a:rPr lang="en-ZA" sz="3200" dirty="0" smtClean="0"/>
              <a:t>Exit strategy</a:t>
            </a:r>
          </a:p>
          <a:p>
            <a:r>
              <a:rPr lang="en-ZA" sz="3200" dirty="0" smtClean="0"/>
              <a:t>Identification and defining </a:t>
            </a:r>
            <a:r>
              <a:rPr lang="en-ZA" sz="3200" dirty="0" smtClean="0"/>
              <a:t>the </a:t>
            </a:r>
            <a:r>
              <a:rPr lang="en-ZA" sz="3200" dirty="0"/>
              <a:t>needs of </a:t>
            </a:r>
            <a:r>
              <a:rPr lang="en-ZA" sz="3200" dirty="0" smtClean="0"/>
              <a:t>our end-users </a:t>
            </a:r>
            <a:r>
              <a:rPr lang="en-ZA" sz="3200" dirty="0"/>
              <a:t>and </a:t>
            </a:r>
            <a:r>
              <a:rPr lang="en-ZA" sz="3200" dirty="0" smtClean="0"/>
              <a:t>stakeholders</a:t>
            </a:r>
          </a:p>
          <a:p>
            <a:r>
              <a:rPr lang="en-ZA" sz="3200" dirty="0" smtClean="0"/>
              <a:t>Operationalization of</a:t>
            </a:r>
            <a:r>
              <a:rPr lang="en-ZA" sz="3200" dirty="0" smtClean="0"/>
              <a:t> </a:t>
            </a:r>
            <a:r>
              <a:rPr lang="en-ZA" sz="3200" dirty="0"/>
              <a:t>Community Radio in </a:t>
            </a:r>
            <a:r>
              <a:rPr lang="en-ZA" sz="3200" dirty="0" err="1"/>
              <a:t>Ribeira</a:t>
            </a:r>
            <a:r>
              <a:rPr lang="en-ZA" sz="3200" dirty="0"/>
              <a:t> </a:t>
            </a:r>
            <a:r>
              <a:rPr lang="en-ZA" sz="3200" dirty="0" err="1"/>
              <a:t>Afonso</a:t>
            </a:r>
            <a:r>
              <a:rPr lang="en-ZA" sz="3200" dirty="0"/>
              <a:t> </a:t>
            </a:r>
            <a:r>
              <a:rPr lang="en-ZA" sz="3200" dirty="0" smtClean="0"/>
              <a:t> and second training of Journalists</a:t>
            </a:r>
            <a:endParaRPr lang="en-ZA" sz="3200" dirty="0" smtClean="0"/>
          </a:p>
          <a:p>
            <a:r>
              <a:rPr lang="en-ZA" sz="3200" dirty="0" smtClean="0"/>
              <a:t>Establishment of the 321 communication system in the country with telecom companies </a:t>
            </a:r>
            <a:endParaRPr lang="en-ZA" sz="3200" dirty="0"/>
          </a:p>
          <a:p>
            <a:endParaRPr lang="en-ZA" sz="3200" dirty="0"/>
          </a:p>
          <a:p>
            <a:pPr lvl="1"/>
            <a:endParaRPr lang="en-ZA" sz="3200" dirty="0"/>
          </a:p>
        </p:txBody>
      </p:sp>
    </p:spTree>
    <p:extLst>
      <p:ext uri="{BB962C8B-B14F-4D97-AF65-F5344CB8AC3E}">
        <p14:creationId xmlns:p14="http://schemas.microsoft.com/office/powerpoint/2010/main" val="1688631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247" y="87219"/>
            <a:ext cx="9713259" cy="1325563"/>
          </a:xfrm>
        </p:spPr>
        <p:txBody>
          <a:bodyPr/>
          <a:lstStyle/>
          <a:p>
            <a:r>
              <a:rPr lang="en-ZA" dirty="0" smtClean="0"/>
              <a:t>Last Mile - Challenges</a:t>
            </a:r>
            <a:endParaRPr lang="en-ZA" dirty="0"/>
          </a:p>
        </p:txBody>
      </p:sp>
      <p:sp>
        <p:nvSpPr>
          <p:cNvPr id="3" name="Content Placeholder 2"/>
          <p:cNvSpPr>
            <a:spLocks noGrp="1"/>
          </p:cNvSpPr>
          <p:nvPr>
            <p:ph idx="1"/>
          </p:nvPr>
        </p:nvSpPr>
        <p:spPr>
          <a:xfrm>
            <a:off x="118579" y="1161955"/>
            <a:ext cx="9912927" cy="4351338"/>
          </a:xfrm>
        </p:spPr>
        <p:txBody>
          <a:bodyPr>
            <a:normAutofit/>
          </a:bodyPr>
          <a:lstStyle/>
          <a:p>
            <a:r>
              <a:rPr lang="en-US" sz="3200" dirty="0" smtClean="0"/>
              <a:t>Training </a:t>
            </a:r>
            <a:r>
              <a:rPr lang="en-US" sz="3200" dirty="0" smtClean="0"/>
              <a:t>to NIM and GDNRE technicians for strategic management of all system acquired through EWS project</a:t>
            </a:r>
            <a:endParaRPr lang="en-US" sz="3200" dirty="0" smtClean="0"/>
          </a:p>
          <a:p>
            <a:r>
              <a:rPr lang="en-ZA" sz="3200" dirty="0" smtClean="0"/>
              <a:t>Creation of mechanism of national appropriation and sustainability through activity consolidation and additional fund mobilization for EWS 2.</a:t>
            </a:r>
            <a:endParaRPr lang="en-ZA" sz="3200" dirty="0" smtClean="0"/>
          </a:p>
          <a:p>
            <a:r>
              <a:rPr lang="en-ZA" sz="3200" dirty="0" smtClean="0"/>
              <a:t>Partnership </a:t>
            </a:r>
            <a:r>
              <a:rPr lang="en-ZA" sz="3200" dirty="0" err="1" smtClean="0"/>
              <a:t>PPPi</a:t>
            </a:r>
            <a:r>
              <a:rPr lang="en-ZA" sz="3200" dirty="0" smtClean="0"/>
              <a:t> </a:t>
            </a:r>
            <a:endParaRPr lang="en-ZA" sz="3200" dirty="0" smtClean="0"/>
          </a:p>
          <a:p>
            <a:endParaRPr lang="en-ZA" sz="3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4017" y="4240305"/>
            <a:ext cx="3818966" cy="25459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9140" t="8708"/>
          <a:stretch/>
        </p:blipFill>
        <p:spPr>
          <a:xfrm>
            <a:off x="118579" y="4389092"/>
            <a:ext cx="3184913" cy="23971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25937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Conclusion </a:t>
            </a:r>
            <a:endParaRPr lang="en-ZA" dirty="0"/>
          </a:p>
        </p:txBody>
      </p:sp>
      <p:sp>
        <p:nvSpPr>
          <p:cNvPr id="3" name="Content Placeholder 2"/>
          <p:cNvSpPr>
            <a:spLocks noGrp="1"/>
          </p:cNvSpPr>
          <p:nvPr>
            <p:ph idx="1"/>
          </p:nvPr>
        </p:nvSpPr>
        <p:spPr>
          <a:xfrm>
            <a:off x="838200" y="1825625"/>
            <a:ext cx="9242425" cy="4351338"/>
          </a:xfrm>
        </p:spPr>
        <p:txBody>
          <a:bodyPr>
            <a:normAutofit/>
          </a:bodyPr>
          <a:lstStyle/>
          <a:p>
            <a:r>
              <a:rPr lang="en-ZA" dirty="0" smtClean="0"/>
              <a:t>Desire to continue with  EWS 2</a:t>
            </a:r>
          </a:p>
          <a:p>
            <a:r>
              <a:rPr lang="en-ZA" dirty="0" smtClean="0"/>
              <a:t>Create mechanism of national appropriation</a:t>
            </a:r>
          </a:p>
          <a:p>
            <a:r>
              <a:rPr lang="en-ZA" dirty="0" smtClean="0"/>
              <a:t>Sustainability of EWS is a must.</a:t>
            </a:r>
          </a:p>
          <a:p>
            <a:r>
              <a:rPr lang="en-ZA" dirty="0" smtClean="0"/>
              <a:t>It is a common responsibility.</a:t>
            </a:r>
            <a:endParaRPr lang="en-ZA" dirty="0" smtClean="0"/>
          </a:p>
          <a:p>
            <a:pPr marL="0" indent="0">
              <a:buNone/>
            </a:pPr>
            <a:endParaRPr lang="en-ZA" dirty="0" smtClean="0"/>
          </a:p>
          <a:p>
            <a:pPr marL="0" indent="0">
              <a:buNone/>
            </a:pPr>
            <a:endParaRPr lang="en-Z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9888" y="179294"/>
            <a:ext cx="3574676" cy="23831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5831" r="10759"/>
          <a:stretch/>
        </p:blipFill>
        <p:spPr>
          <a:xfrm>
            <a:off x="10288121" y="2409470"/>
            <a:ext cx="1796303" cy="18885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4317" y="4461019"/>
            <a:ext cx="3420107" cy="22800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3336367"/>
            <a:ext cx="2328696" cy="34962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r="17477"/>
          <a:stretch/>
        </p:blipFill>
        <p:spPr>
          <a:xfrm>
            <a:off x="7993580" y="2374694"/>
            <a:ext cx="2380790" cy="19233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2737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081818" y="3140365"/>
            <a:ext cx="4110182" cy="1938992"/>
          </a:xfrm>
          <a:prstGeom prst="rect">
            <a:avLst/>
          </a:prstGeom>
          <a:noFill/>
        </p:spPr>
        <p:txBody>
          <a:bodyPr wrap="square" rtlCol="0">
            <a:spAutoFit/>
          </a:bodyPr>
          <a:lstStyle/>
          <a:p>
            <a:r>
              <a:rPr lang="en-US" sz="4000" dirty="0" smtClean="0">
                <a:solidFill>
                  <a:schemeClr val="bg1"/>
                </a:solidFill>
              </a:rPr>
              <a:t>Country Name</a:t>
            </a:r>
          </a:p>
          <a:p>
            <a:r>
              <a:rPr lang="en-US" sz="4000" dirty="0" smtClean="0">
                <a:solidFill>
                  <a:schemeClr val="bg1"/>
                </a:solidFill>
              </a:rPr>
              <a:t>Presenter Name</a:t>
            </a:r>
          </a:p>
          <a:p>
            <a:endParaRPr lang="en-US" sz="4000" dirty="0">
              <a:solidFill>
                <a:schemeClr val="bg1"/>
              </a:solidFill>
            </a:endParaRPr>
          </a:p>
        </p:txBody>
      </p:sp>
      <p:pic>
        <p:nvPicPr>
          <p:cNvPr id="15" name="Picture 14" descr="UNDP_Logo-Blue w TaglineBlue-ENG.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199" y="-1"/>
            <a:ext cx="939801" cy="1834129"/>
          </a:xfrm>
          <a:prstGeom prst="rect">
            <a:avLst/>
          </a:prstGeom>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62096"/>
          <a:stretch/>
        </p:blipFill>
        <p:spPr>
          <a:xfrm>
            <a:off x="7570694" y="-1"/>
            <a:ext cx="4621306" cy="6857143"/>
          </a:xfrm>
          <a:prstGeom prst="rect">
            <a:avLst/>
          </a:prstGeom>
        </p:spPr>
      </p:pic>
      <p:sp>
        <p:nvSpPr>
          <p:cNvPr id="3" name="TextBox 2"/>
          <p:cNvSpPr txBox="1"/>
          <p:nvPr/>
        </p:nvSpPr>
        <p:spPr>
          <a:xfrm>
            <a:off x="8081818" y="5079357"/>
            <a:ext cx="3805382" cy="984885"/>
          </a:xfrm>
          <a:prstGeom prst="rect">
            <a:avLst/>
          </a:prstGeom>
          <a:noFill/>
        </p:spPr>
        <p:txBody>
          <a:bodyPr wrap="square" rtlCol="0">
            <a:spAutoFit/>
          </a:bodyPr>
          <a:lstStyle/>
          <a:p>
            <a:r>
              <a:rPr lang="en-US" sz="3000" b="1" dirty="0" smtClean="0">
                <a:solidFill>
                  <a:schemeClr val="bg1"/>
                </a:solidFill>
              </a:rPr>
              <a:t>São Tome and Principe</a:t>
            </a:r>
            <a:endParaRPr lang="en-US" sz="3000" b="1" dirty="0">
              <a:solidFill>
                <a:schemeClr val="bg1"/>
              </a:solidFill>
            </a:endParaRPr>
          </a:p>
          <a:p>
            <a:r>
              <a:rPr lang="en-US" sz="2800" b="1" dirty="0" err="1" smtClean="0">
                <a:solidFill>
                  <a:schemeClr val="bg1"/>
                </a:solidFill>
              </a:rPr>
              <a:t>Cosme</a:t>
            </a:r>
            <a:r>
              <a:rPr lang="en-US" sz="2800" b="1" dirty="0" smtClean="0">
                <a:solidFill>
                  <a:schemeClr val="bg1"/>
                </a:solidFill>
              </a:rPr>
              <a:t> Dias</a:t>
            </a:r>
            <a:endParaRPr lang="en-US" sz="3200" b="1" dirty="0">
              <a:solidFill>
                <a:schemeClr val="bg1"/>
              </a:solidFill>
            </a:endParaRPr>
          </a:p>
        </p:txBody>
      </p:sp>
      <p:sp>
        <p:nvSpPr>
          <p:cNvPr id="4" name="Rectangle 3"/>
          <p:cNvSpPr/>
          <p:nvPr/>
        </p:nvSpPr>
        <p:spPr>
          <a:xfrm>
            <a:off x="0" y="-1"/>
            <a:ext cx="7678271" cy="6858001"/>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r="17953"/>
          <a:stretch/>
        </p:blipFill>
        <p:spPr>
          <a:xfrm>
            <a:off x="165100" y="573741"/>
            <a:ext cx="3000935" cy="24384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2725591" y="1118345"/>
            <a:ext cx="3267636" cy="2178424"/>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5037789" y="1118346"/>
            <a:ext cx="3267637" cy="2178425"/>
          </a:xfrm>
          <a:prstGeom prst="rect">
            <a:avLst/>
          </a:prstGeom>
        </p:spPr>
      </p:pic>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l="2226" t="2598" r="21870"/>
          <a:stretch/>
        </p:blipFill>
        <p:spPr>
          <a:xfrm>
            <a:off x="4814047" y="3918102"/>
            <a:ext cx="2946774" cy="2520913"/>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5100" y="3140365"/>
            <a:ext cx="2277035" cy="3415553"/>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99899" y="3140365"/>
            <a:ext cx="2199100" cy="3298650"/>
          </a:xfrm>
          <a:prstGeom prst="rect">
            <a:avLst/>
          </a:prstGeom>
        </p:spPr>
      </p:pic>
    </p:spTree>
    <p:extLst>
      <p:ext uri="{BB962C8B-B14F-4D97-AF65-F5344CB8AC3E}">
        <p14:creationId xmlns:p14="http://schemas.microsoft.com/office/powerpoint/2010/main" val="1610424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7541" y="1612681"/>
            <a:ext cx="2550459" cy="1325563"/>
          </a:xfrm>
        </p:spPr>
        <p:txBody>
          <a:bodyPr/>
          <a:lstStyle/>
          <a:p>
            <a:r>
              <a:rPr lang="en-ZA" dirty="0" smtClean="0"/>
              <a:t>Obrigado</a:t>
            </a:r>
            <a:endParaRPr lang="en-ZA" dirty="0"/>
          </a:p>
        </p:txBody>
      </p:sp>
      <p:sp>
        <p:nvSpPr>
          <p:cNvPr id="5" name="TextBox 4"/>
          <p:cNvSpPr txBox="1"/>
          <p:nvPr/>
        </p:nvSpPr>
        <p:spPr>
          <a:xfrm>
            <a:off x="4307541" y="3191131"/>
            <a:ext cx="2501153" cy="769441"/>
          </a:xfrm>
          <a:prstGeom prst="rect">
            <a:avLst/>
          </a:prstGeom>
          <a:noFill/>
        </p:spPr>
        <p:txBody>
          <a:bodyPr wrap="square" rtlCol="0">
            <a:spAutoFit/>
          </a:bodyPr>
          <a:lstStyle/>
          <a:p>
            <a:r>
              <a:rPr lang="pt-PT" sz="4400" dirty="0" err="1">
                <a:latin typeface="+mj-lt"/>
                <a:ea typeface="+mj-ea"/>
                <a:cs typeface="+mj-cs"/>
              </a:rPr>
              <a:t>Thank</a:t>
            </a:r>
            <a:r>
              <a:rPr lang="pt-PT" dirty="0" smtClean="0"/>
              <a:t> </a:t>
            </a:r>
            <a:r>
              <a:rPr lang="pt-PT" sz="4400" dirty="0" err="1">
                <a:latin typeface="+mj-lt"/>
                <a:ea typeface="+mj-ea"/>
                <a:cs typeface="+mj-cs"/>
              </a:rPr>
              <a:t>you</a:t>
            </a:r>
            <a:r>
              <a:rPr lang="pt-PT" dirty="0" smtClean="0"/>
              <a:t> </a:t>
            </a:r>
            <a:endParaRPr lang="pt-PT" dirty="0"/>
          </a:p>
        </p:txBody>
      </p:sp>
      <p:sp>
        <p:nvSpPr>
          <p:cNvPr id="6" name="TextBox 5"/>
          <p:cNvSpPr txBox="1"/>
          <p:nvPr/>
        </p:nvSpPr>
        <p:spPr>
          <a:xfrm>
            <a:off x="4715436" y="4912707"/>
            <a:ext cx="2501153" cy="769441"/>
          </a:xfrm>
          <a:prstGeom prst="rect">
            <a:avLst/>
          </a:prstGeom>
          <a:noFill/>
        </p:spPr>
        <p:txBody>
          <a:bodyPr wrap="square" rtlCol="0">
            <a:spAutoFit/>
          </a:bodyPr>
          <a:lstStyle/>
          <a:p>
            <a:r>
              <a:rPr lang="pt-PT" sz="4400" dirty="0" err="1">
                <a:latin typeface="+mj-lt"/>
                <a:ea typeface="+mj-ea"/>
                <a:cs typeface="+mj-cs"/>
              </a:rPr>
              <a:t>Merci</a:t>
            </a:r>
            <a:endParaRPr lang="pt-PT" sz="4400" dirty="0">
              <a:latin typeface="+mj-lt"/>
              <a:ea typeface="+mj-ea"/>
              <a:cs typeface="+mj-cs"/>
            </a:endParaRPr>
          </a:p>
        </p:txBody>
      </p:sp>
    </p:spTree>
    <p:extLst>
      <p:ext uri="{BB962C8B-B14F-4D97-AF65-F5344CB8AC3E}">
        <p14:creationId xmlns:p14="http://schemas.microsoft.com/office/powerpoint/2010/main" val="2573826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Introduction</a:t>
            </a:r>
            <a:endParaRPr lang="en-ZA" dirty="0"/>
          </a:p>
        </p:txBody>
      </p:sp>
      <p:sp>
        <p:nvSpPr>
          <p:cNvPr id="3" name="Content Placeholder 2"/>
          <p:cNvSpPr>
            <a:spLocks noGrp="1"/>
          </p:cNvSpPr>
          <p:nvPr>
            <p:ph idx="1"/>
          </p:nvPr>
        </p:nvSpPr>
        <p:spPr/>
        <p:txBody>
          <a:bodyPr>
            <a:normAutofit/>
          </a:bodyPr>
          <a:lstStyle/>
          <a:p>
            <a:pPr lvl="1"/>
            <a:r>
              <a:rPr lang="en-ZA" sz="3200" dirty="0" smtClean="0"/>
              <a:t>Progress and key activities</a:t>
            </a:r>
          </a:p>
          <a:p>
            <a:pPr lvl="1"/>
            <a:r>
              <a:rPr lang="en-ZA" sz="3200" dirty="0"/>
              <a:t>Challenges and Opportunities </a:t>
            </a:r>
          </a:p>
          <a:p>
            <a:pPr lvl="1"/>
            <a:r>
              <a:rPr lang="en-ZA" sz="3200" dirty="0" smtClean="0"/>
              <a:t>Next steps</a:t>
            </a:r>
          </a:p>
        </p:txBody>
      </p:sp>
    </p:spTree>
    <p:extLst>
      <p:ext uri="{BB962C8B-B14F-4D97-AF65-F5344CB8AC3E}">
        <p14:creationId xmlns:p14="http://schemas.microsoft.com/office/powerpoint/2010/main" val="3564129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ZA" dirty="0" smtClean="0"/>
              <a:t>Progress and Key Success - Implementing Partner - NIM</a:t>
            </a:r>
            <a:endParaRPr lang="en-ZA" dirty="0"/>
          </a:p>
        </p:txBody>
      </p:sp>
      <p:sp>
        <p:nvSpPr>
          <p:cNvPr id="6" name="TextBox 5"/>
          <p:cNvSpPr txBox="1"/>
          <p:nvPr/>
        </p:nvSpPr>
        <p:spPr>
          <a:xfrm>
            <a:off x="0" y="1580147"/>
            <a:ext cx="10065327" cy="5608715"/>
          </a:xfrm>
          <a:prstGeom prst="rect">
            <a:avLst/>
          </a:prstGeom>
          <a:noFill/>
        </p:spPr>
        <p:txBody>
          <a:bodyPr wrap="square" rtlCol="0">
            <a:spAutoFit/>
          </a:bodyPr>
          <a:lstStyle/>
          <a:p>
            <a:pPr marL="228600" indent="-228600">
              <a:lnSpc>
                <a:spcPct val="90000"/>
              </a:lnSpc>
              <a:spcBef>
                <a:spcPts val="1000"/>
              </a:spcBef>
              <a:buFont typeface="Arial"/>
              <a:buChar char="•"/>
            </a:pPr>
            <a:r>
              <a:rPr lang="pt-PT" sz="3200" b="1" dirty="0" smtClean="0"/>
              <a:t>NIM – </a:t>
            </a:r>
            <a:r>
              <a:rPr lang="pt-PT" sz="3200" b="1" dirty="0" err="1" smtClean="0"/>
              <a:t>National</a:t>
            </a:r>
            <a:r>
              <a:rPr lang="pt-PT" sz="3200" b="1" dirty="0" smtClean="0"/>
              <a:t> </a:t>
            </a:r>
            <a:r>
              <a:rPr lang="pt-PT" sz="3200" b="1" dirty="0" err="1" smtClean="0"/>
              <a:t>Institute</a:t>
            </a:r>
            <a:r>
              <a:rPr lang="pt-PT" sz="3200" b="1" dirty="0" smtClean="0"/>
              <a:t> </a:t>
            </a:r>
            <a:r>
              <a:rPr lang="pt-PT" sz="3200" b="1" dirty="0" err="1" smtClean="0"/>
              <a:t>of</a:t>
            </a:r>
            <a:r>
              <a:rPr lang="pt-PT" sz="3200" b="1" dirty="0" smtClean="0"/>
              <a:t> </a:t>
            </a:r>
            <a:r>
              <a:rPr lang="pt-PT" sz="3200" b="1" dirty="0" err="1" smtClean="0"/>
              <a:t>Meteorologie</a:t>
            </a:r>
            <a:endParaRPr lang="pt-PT" sz="3200" b="1" dirty="0" smtClean="0"/>
          </a:p>
          <a:p>
            <a:pPr marL="457200" indent="-457200">
              <a:lnSpc>
                <a:spcPct val="90000"/>
              </a:lnSpc>
              <a:spcBef>
                <a:spcPts val="1000"/>
              </a:spcBef>
              <a:buFont typeface="Arial" panose="020B0604020202020204" pitchFamily="34" charset="0"/>
              <a:buChar char="•"/>
            </a:pPr>
            <a:r>
              <a:rPr lang="pt-PT" sz="3200" dirty="0" smtClean="0"/>
              <a:t>Has </a:t>
            </a:r>
            <a:r>
              <a:rPr lang="pt-PT" sz="3200" dirty="0" smtClean="0"/>
              <a:t>the national leadership of the implementation</a:t>
            </a:r>
          </a:p>
          <a:p>
            <a:pPr marL="457200" indent="-457200">
              <a:lnSpc>
                <a:spcPct val="90000"/>
              </a:lnSpc>
              <a:spcBef>
                <a:spcPts val="1000"/>
              </a:spcBef>
              <a:buFont typeface="Arial" panose="020B0604020202020204" pitchFamily="34" charset="0"/>
              <a:buChar char="•"/>
            </a:pPr>
            <a:r>
              <a:rPr lang="pt-PT" sz="3200" dirty="0" smtClean="0"/>
              <a:t>It is the institution responsible to collecte and disseminate all the meteorologial information in the country</a:t>
            </a:r>
            <a:r>
              <a:rPr lang="pt-PT" sz="3200" dirty="0" smtClean="0"/>
              <a:t>.</a:t>
            </a:r>
          </a:p>
          <a:p>
            <a:pPr marL="457200" indent="-457200">
              <a:lnSpc>
                <a:spcPct val="90000"/>
              </a:lnSpc>
              <a:spcBef>
                <a:spcPts val="1000"/>
              </a:spcBef>
              <a:buFont typeface="Arial" panose="020B0604020202020204" pitchFamily="34" charset="0"/>
              <a:buChar char="•"/>
            </a:pPr>
            <a:r>
              <a:rPr lang="pt-PT" sz="3200" dirty="0" smtClean="0"/>
              <a:t>Its coordinating implementation of activities together with the Hydrological department, the National council for preparation and responses to disasters  and                      the </a:t>
            </a:r>
            <a:r>
              <a:rPr lang="pt-PT" sz="3200" dirty="0" smtClean="0"/>
              <a:t>Environment Observatory.</a:t>
            </a:r>
          </a:p>
          <a:p>
            <a:pPr marL="457200" indent="-457200">
              <a:lnSpc>
                <a:spcPct val="90000"/>
              </a:lnSpc>
              <a:spcBef>
                <a:spcPts val="1000"/>
              </a:spcBef>
              <a:buFont typeface="Arial" panose="020B0604020202020204" pitchFamily="34" charset="0"/>
              <a:buChar char="•"/>
            </a:pPr>
            <a:endParaRPr lang="pt-PT" sz="3200" dirty="0" smtClean="0"/>
          </a:p>
          <a:p>
            <a:pPr>
              <a:lnSpc>
                <a:spcPct val="90000"/>
              </a:lnSpc>
              <a:spcBef>
                <a:spcPts val="1000"/>
              </a:spcBef>
            </a:pPr>
            <a:endParaRPr lang="pt-PT"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43788">
            <a:off x="8997304" y="2271416"/>
            <a:ext cx="2902946" cy="4354419"/>
          </a:xfrm>
          <a:prstGeom prst="rect">
            <a:avLst/>
          </a:prstGeom>
        </p:spPr>
      </p:pic>
    </p:spTree>
    <p:extLst>
      <p:ext uri="{BB962C8B-B14F-4D97-AF65-F5344CB8AC3E}">
        <p14:creationId xmlns:p14="http://schemas.microsoft.com/office/powerpoint/2010/main" val="2824641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29" y="87577"/>
            <a:ext cx="10515600" cy="1325563"/>
          </a:xfrm>
        </p:spPr>
        <p:txBody>
          <a:bodyPr/>
          <a:lstStyle/>
          <a:p>
            <a:r>
              <a:rPr lang="en-ZA" dirty="0" smtClean="0"/>
              <a:t>Implementation Progress </a:t>
            </a:r>
            <a:r>
              <a:rPr lang="en-ZA" dirty="0"/>
              <a:t>and Key </a:t>
            </a:r>
            <a:r>
              <a:rPr lang="en-ZA" dirty="0" smtClean="0"/>
              <a:t>Success – </a:t>
            </a:r>
            <a:r>
              <a:rPr lang="en-ZA" dirty="0" smtClean="0"/>
              <a:t>Meteorological stations</a:t>
            </a:r>
            <a:endParaRPr lang="en-US" dirty="0"/>
          </a:p>
        </p:txBody>
      </p:sp>
      <p:sp>
        <p:nvSpPr>
          <p:cNvPr id="3" name="Content Placeholder 2"/>
          <p:cNvSpPr>
            <a:spLocks noGrp="1"/>
          </p:cNvSpPr>
          <p:nvPr>
            <p:ph idx="1"/>
          </p:nvPr>
        </p:nvSpPr>
        <p:spPr>
          <a:xfrm>
            <a:off x="285939" y="1413140"/>
            <a:ext cx="10515600" cy="4351338"/>
          </a:xfrm>
        </p:spPr>
        <p:txBody>
          <a:bodyPr/>
          <a:lstStyle/>
          <a:p>
            <a:r>
              <a:rPr lang="pt-PT" dirty="0"/>
              <a:t> </a:t>
            </a:r>
            <a:r>
              <a:rPr lang="pt-PT" dirty="0" smtClean="0"/>
              <a:t>14 </a:t>
            </a:r>
            <a:r>
              <a:rPr lang="pt-PT" dirty="0" smtClean="0"/>
              <a:t>meteorological stations</a:t>
            </a:r>
          </a:p>
          <a:p>
            <a:r>
              <a:rPr lang="pt-PT" dirty="0" smtClean="0"/>
              <a:t>2 </a:t>
            </a:r>
            <a:r>
              <a:rPr lang="pt-PT" dirty="0" smtClean="0"/>
              <a:t>synpotics</a:t>
            </a:r>
          </a:p>
          <a:p>
            <a:r>
              <a:rPr lang="pt-PT" dirty="0" smtClean="0"/>
              <a:t>System sadis</a:t>
            </a:r>
          </a:p>
          <a:p>
            <a:r>
              <a:rPr lang="pt-PT" dirty="0" smtClean="0"/>
              <a:t>3 Lightning detectors</a:t>
            </a:r>
          </a:p>
          <a:p>
            <a:r>
              <a:rPr lang="pt-PT" dirty="0" smtClean="0"/>
              <a:t>1 data mamangement centre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8532" y="1413140"/>
            <a:ext cx="4784912" cy="31899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939" y="3906395"/>
            <a:ext cx="4298754" cy="28632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9489" y="3769765"/>
            <a:ext cx="4538982" cy="30259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4229853" y="3913129"/>
            <a:ext cx="3424476" cy="22829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47311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420" y="143405"/>
            <a:ext cx="10515600" cy="1325563"/>
          </a:xfrm>
        </p:spPr>
        <p:txBody>
          <a:bodyPr>
            <a:normAutofit/>
          </a:bodyPr>
          <a:lstStyle/>
          <a:p>
            <a:pPr lvl="0"/>
            <a:r>
              <a:rPr lang="en-ZA" dirty="0" smtClean="0"/>
              <a:t>Implementing Progress </a:t>
            </a:r>
            <a:r>
              <a:rPr lang="en-ZA" dirty="0" smtClean="0"/>
              <a:t>and Key </a:t>
            </a:r>
            <a:r>
              <a:rPr lang="en-ZA" dirty="0" smtClean="0"/>
              <a:t>                       Success – Partner </a:t>
            </a:r>
            <a:r>
              <a:rPr lang="en-ZA" dirty="0" smtClean="0"/>
              <a:t>- NIM</a:t>
            </a:r>
            <a:endParaRPr lang="en-ZA" dirty="0"/>
          </a:p>
        </p:txBody>
      </p:sp>
      <p:sp>
        <p:nvSpPr>
          <p:cNvPr id="6" name="TextBox 5"/>
          <p:cNvSpPr txBox="1"/>
          <p:nvPr/>
        </p:nvSpPr>
        <p:spPr>
          <a:xfrm>
            <a:off x="138545" y="1691121"/>
            <a:ext cx="10397836" cy="2249847"/>
          </a:xfrm>
          <a:prstGeom prst="rect">
            <a:avLst/>
          </a:prstGeom>
          <a:noFill/>
        </p:spPr>
        <p:txBody>
          <a:bodyPr wrap="square" rtlCol="0">
            <a:spAutoFit/>
          </a:bodyPr>
          <a:lstStyle/>
          <a:p>
            <a:pPr marL="228600" indent="-228600">
              <a:lnSpc>
                <a:spcPct val="90000"/>
              </a:lnSpc>
              <a:spcBef>
                <a:spcPts val="1000"/>
              </a:spcBef>
              <a:buFont typeface="Arial"/>
              <a:buChar char="•"/>
            </a:pPr>
            <a:r>
              <a:rPr lang="pt-PT" sz="3200" dirty="0"/>
              <a:t>L</a:t>
            </a:r>
            <a:r>
              <a:rPr lang="pt-PT" sz="3200" dirty="0" smtClean="0"/>
              <a:t>aunch of international tender in 2014 </a:t>
            </a:r>
          </a:p>
          <a:p>
            <a:pPr marL="228600" indent="-228600">
              <a:lnSpc>
                <a:spcPct val="90000"/>
              </a:lnSpc>
              <a:spcBef>
                <a:spcPts val="1000"/>
              </a:spcBef>
              <a:buFont typeface="Arial"/>
              <a:buChar char="•"/>
            </a:pPr>
            <a:r>
              <a:rPr lang="pt-PT" sz="3200" dirty="0" smtClean="0"/>
              <a:t>T</a:t>
            </a:r>
            <a:r>
              <a:rPr lang="pt-PT" sz="3200" dirty="0" smtClean="0"/>
              <a:t>o acquire hydromet equipments in order to</a:t>
            </a:r>
          </a:p>
          <a:p>
            <a:pPr>
              <a:lnSpc>
                <a:spcPct val="90000"/>
              </a:lnSpc>
              <a:spcBef>
                <a:spcPts val="1000"/>
              </a:spcBef>
            </a:pPr>
            <a:r>
              <a:rPr lang="pt-PT" sz="3200" dirty="0" smtClean="0"/>
              <a:t> </a:t>
            </a:r>
            <a:r>
              <a:rPr lang="pt-PT" sz="3200" dirty="0" smtClean="0"/>
              <a:t>increase the country coverage </a:t>
            </a:r>
            <a:r>
              <a:rPr lang="pt-PT" sz="3200" dirty="0" smtClean="0"/>
              <a:t>up to </a:t>
            </a:r>
            <a:r>
              <a:rPr lang="pt-PT" sz="3200" dirty="0" smtClean="0"/>
              <a:t>60%</a:t>
            </a:r>
          </a:p>
          <a:p>
            <a:pPr>
              <a:lnSpc>
                <a:spcPct val="90000"/>
              </a:lnSpc>
              <a:spcBef>
                <a:spcPts val="1000"/>
              </a:spcBef>
            </a:pPr>
            <a:r>
              <a:rPr lang="pt-PT" sz="3200" dirty="0" smtClean="0"/>
              <a:t> </a:t>
            </a:r>
            <a:endParaRPr lang="pt-PT" sz="3200" dirty="0"/>
          </a:p>
        </p:txBody>
      </p:sp>
      <p:sp>
        <p:nvSpPr>
          <p:cNvPr id="4" name="TextBox 3"/>
          <p:cNvSpPr txBox="1"/>
          <p:nvPr/>
        </p:nvSpPr>
        <p:spPr>
          <a:xfrm>
            <a:off x="0" y="3803711"/>
            <a:ext cx="11859491" cy="2249847"/>
          </a:xfrm>
          <a:prstGeom prst="rect">
            <a:avLst/>
          </a:prstGeom>
          <a:noFill/>
        </p:spPr>
        <p:txBody>
          <a:bodyPr wrap="square" rtlCol="0">
            <a:spAutoFit/>
          </a:bodyPr>
          <a:lstStyle/>
          <a:p>
            <a:pPr marL="228600" indent="-228600">
              <a:lnSpc>
                <a:spcPct val="90000"/>
              </a:lnSpc>
              <a:spcBef>
                <a:spcPts val="1000"/>
              </a:spcBef>
              <a:buFont typeface="Arial"/>
              <a:buChar char="•"/>
            </a:pPr>
            <a:r>
              <a:rPr lang="en-US" sz="3200" dirty="0" smtClean="0"/>
              <a:t>26 </a:t>
            </a:r>
            <a:r>
              <a:rPr lang="en-US" sz="3200" dirty="0" err="1"/>
              <a:t>hydrometeorological</a:t>
            </a:r>
            <a:r>
              <a:rPr lang="en-US" sz="3200" dirty="0"/>
              <a:t> stations </a:t>
            </a:r>
            <a:r>
              <a:rPr lang="en-US" sz="3200" dirty="0" smtClean="0"/>
              <a:t>were acquired: </a:t>
            </a:r>
            <a:endParaRPr lang="en-US" sz="3200" dirty="0" smtClean="0"/>
          </a:p>
          <a:p>
            <a:pPr marL="228600" indent="-228600">
              <a:lnSpc>
                <a:spcPct val="90000"/>
              </a:lnSpc>
              <a:spcBef>
                <a:spcPts val="1000"/>
              </a:spcBef>
              <a:buFont typeface="Arial"/>
              <a:buChar char="•"/>
            </a:pPr>
            <a:r>
              <a:rPr lang="en-US" sz="3200" dirty="0" smtClean="0"/>
              <a:t>14 </a:t>
            </a:r>
            <a:r>
              <a:rPr lang="en-US" sz="3200" dirty="0" smtClean="0"/>
              <a:t>meteorological </a:t>
            </a:r>
            <a:r>
              <a:rPr lang="en-US" sz="3200" dirty="0" smtClean="0"/>
              <a:t>and </a:t>
            </a:r>
            <a:r>
              <a:rPr lang="en-US" sz="3200" dirty="0"/>
              <a:t>12 </a:t>
            </a:r>
            <a:r>
              <a:rPr lang="en-US" sz="3200" dirty="0" smtClean="0"/>
              <a:t>hydrological stations</a:t>
            </a:r>
          </a:p>
          <a:p>
            <a:pPr marL="228600" indent="-228600">
              <a:lnSpc>
                <a:spcPct val="90000"/>
              </a:lnSpc>
              <a:spcBef>
                <a:spcPts val="1000"/>
              </a:spcBef>
              <a:buFont typeface="Arial"/>
              <a:buChar char="•"/>
            </a:pPr>
            <a:endParaRPr lang="pt-PT" sz="3200" dirty="0" smtClean="0"/>
          </a:p>
          <a:p>
            <a:pPr>
              <a:lnSpc>
                <a:spcPct val="90000"/>
              </a:lnSpc>
              <a:spcBef>
                <a:spcPts val="1000"/>
              </a:spcBef>
            </a:pPr>
            <a:endParaRPr lang="pt-PT" sz="3200" dirty="0"/>
          </a:p>
        </p:txBody>
      </p:sp>
      <p:sp>
        <p:nvSpPr>
          <p:cNvPr id="5" name="TextBox 4"/>
          <p:cNvSpPr txBox="1"/>
          <p:nvPr/>
        </p:nvSpPr>
        <p:spPr>
          <a:xfrm>
            <a:off x="41562" y="5005959"/>
            <a:ext cx="12053455" cy="1550168"/>
          </a:xfrm>
          <a:prstGeom prst="rect">
            <a:avLst/>
          </a:prstGeom>
          <a:noFill/>
        </p:spPr>
        <p:txBody>
          <a:bodyPr wrap="square" rtlCol="0">
            <a:spAutoFit/>
          </a:bodyPr>
          <a:lstStyle/>
          <a:p>
            <a:pPr marL="228600" indent="-228600">
              <a:lnSpc>
                <a:spcPct val="90000"/>
              </a:lnSpc>
              <a:spcBef>
                <a:spcPts val="1000"/>
              </a:spcBef>
              <a:buFont typeface="Arial"/>
              <a:buChar char="•"/>
            </a:pPr>
            <a:r>
              <a:rPr lang="en-US" sz="3200" dirty="0" smtClean="0"/>
              <a:t>Direct implementation </a:t>
            </a:r>
            <a:r>
              <a:rPr lang="en-US" sz="3200" dirty="0"/>
              <a:t>of activities </a:t>
            </a:r>
            <a:r>
              <a:rPr lang="en-US" sz="3200" dirty="0" smtClean="0"/>
              <a:t>with </a:t>
            </a:r>
            <a:r>
              <a:rPr lang="en-US" sz="3200" dirty="0"/>
              <a:t>partners </a:t>
            </a:r>
            <a:r>
              <a:rPr lang="en-US" sz="3200" dirty="0" smtClean="0"/>
              <a:t>institutions (NIM and GDNRE)</a:t>
            </a:r>
          </a:p>
          <a:p>
            <a:pPr marL="228600" indent="-228600">
              <a:lnSpc>
                <a:spcPct val="90000"/>
              </a:lnSpc>
              <a:spcBef>
                <a:spcPts val="1000"/>
              </a:spcBef>
              <a:buFont typeface="Arial"/>
              <a:buChar char="•"/>
            </a:pPr>
            <a:r>
              <a:rPr lang="en-US" sz="3200" dirty="0" smtClean="0"/>
              <a:t>National led process for site building and equipment installation</a:t>
            </a:r>
            <a:endParaRPr lang="pt-PT" sz="3200" dirty="0" smtClean="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12230"/>
          <a:stretch/>
        </p:blipFill>
        <p:spPr>
          <a:xfrm>
            <a:off x="8256761" y="0"/>
            <a:ext cx="2455298" cy="3232531"/>
          </a:xfrm>
          <a:prstGeom prst="rect">
            <a:avLst/>
          </a:prstGeom>
        </p:spPr>
      </p:pic>
    </p:spTree>
    <p:extLst>
      <p:ext uri="{BB962C8B-B14F-4D97-AF65-F5344CB8AC3E}">
        <p14:creationId xmlns:p14="http://schemas.microsoft.com/office/powerpoint/2010/main" val="1226656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11" y="132538"/>
            <a:ext cx="10515600" cy="1325563"/>
          </a:xfrm>
        </p:spPr>
        <p:txBody>
          <a:bodyPr/>
          <a:lstStyle/>
          <a:p>
            <a:pPr lvl="0"/>
            <a:r>
              <a:rPr lang="en-ZA" dirty="0" smtClean="0"/>
              <a:t>Implementing Progress </a:t>
            </a:r>
            <a:r>
              <a:rPr lang="en-ZA" dirty="0" smtClean="0"/>
              <a:t>and Key Success - Implementing Partner - NIM</a:t>
            </a:r>
            <a:endParaRPr lang="en-ZA" dirty="0"/>
          </a:p>
        </p:txBody>
      </p:sp>
      <p:sp>
        <p:nvSpPr>
          <p:cNvPr id="6" name="TextBox 5"/>
          <p:cNvSpPr txBox="1"/>
          <p:nvPr/>
        </p:nvSpPr>
        <p:spPr>
          <a:xfrm>
            <a:off x="64675" y="1626815"/>
            <a:ext cx="7947915" cy="3579441"/>
          </a:xfrm>
          <a:prstGeom prst="rect">
            <a:avLst/>
          </a:prstGeom>
          <a:noFill/>
        </p:spPr>
        <p:txBody>
          <a:bodyPr wrap="square" rtlCol="0">
            <a:spAutoFit/>
          </a:bodyPr>
          <a:lstStyle/>
          <a:p>
            <a:pPr marL="228600" indent="-228600">
              <a:lnSpc>
                <a:spcPct val="90000"/>
              </a:lnSpc>
              <a:spcBef>
                <a:spcPts val="1000"/>
              </a:spcBef>
              <a:buFont typeface="Arial"/>
              <a:buChar char="•"/>
            </a:pPr>
            <a:r>
              <a:rPr lang="pt-PT" sz="3200" dirty="0" smtClean="0"/>
              <a:t>Ongoing Installation process</a:t>
            </a:r>
          </a:p>
          <a:p>
            <a:pPr marL="228600" indent="-228600">
              <a:lnSpc>
                <a:spcPct val="90000"/>
              </a:lnSpc>
              <a:spcBef>
                <a:spcPts val="1000"/>
              </a:spcBef>
              <a:buFont typeface="Arial"/>
              <a:buChar char="•"/>
            </a:pPr>
            <a:r>
              <a:rPr lang="pt-PT" sz="3200" dirty="0" smtClean="0"/>
              <a:t>9 meteorological Stations installed, 8 in São Tome Island and 1 ongoing in Principe  Island. </a:t>
            </a:r>
          </a:p>
          <a:p>
            <a:pPr marL="228600" indent="-228600">
              <a:lnSpc>
                <a:spcPct val="90000"/>
              </a:lnSpc>
              <a:spcBef>
                <a:spcPts val="1000"/>
              </a:spcBef>
              <a:buFont typeface="Arial"/>
              <a:buChar char="•"/>
            </a:pPr>
            <a:r>
              <a:rPr lang="pt-PT" sz="3200" dirty="0" smtClean="0"/>
              <a:t>All the station are already producing information to the data collection centrer also installed in the NIM</a:t>
            </a:r>
          </a:p>
          <a:p>
            <a:pPr>
              <a:lnSpc>
                <a:spcPct val="90000"/>
              </a:lnSpc>
              <a:spcBef>
                <a:spcPts val="1000"/>
              </a:spcBef>
            </a:pPr>
            <a:endParaRPr lang="pt-PT" sz="3200" dirty="0"/>
          </a:p>
        </p:txBody>
      </p:sp>
      <p:sp>
        <p:nvSpPr>
          <p:cNvPr id="5" name="TextBox 4"/>
          <p:cNvSpPr txBox="1"/>
          <p:nvPr/>
        </p:nvSpPr>
        <p:spPr>
          <a:xfrm>
            <a:off x="-30178" y="4431823"/>
            <a:ext cx="7903675" cy="3835922"/>
          </a:xfrm>
          <a:prstGeom prst="rect">
            <a:avLst/>
          </a:prstGeom>
          <a:noFill/>
        </p:spPr>
        <p:txBody>
          <a:bodyPr wrap="square" rtlCol="0">
            <a:spAutoFit/>
          </a:bodyPr>
          <a:lstStyle/>
          <a:p>
            <a:pPr marL="228600" indent="-228600">
              <a:lnSpc>
                <a:spcPct val="90000"/>
              </a:lnSpc>
              <a:spcBef>
                <a:spcPts val="1000"/>
              </a:spcBef>
              <a:buFont typeface="Arial"/>
              <a:buChar char="•"/>
            </a:pPr>
            <a:endParaRPr lang="pt-PT" sz="3200" dirty="0" smtClean="0"/>
          </a:p>
          <a:p>
            <a:pPr marL="228600" indent="-228600">
              <a:lnSpc>
                <a:spcPct val="90000"/>
              </a:lnSpc>
              <a:spcBef>
                <a:spcPts val="1000"/>
              </a:spcBef>
              <a:buFont typeface="Arial"/>
              <a:buChar char="•"/>
            </a:pPr>
            <a:r>
              <a:rPr lang="en-US" sz="3200" dirty="0" smtClean="0"/>
              <a:t>Four Students are </a:t>
            </a:r>
            <a:r>
              <a:rPr lang="en-US" sz="3200" dirty="0" smtClean="0"/>
              <a:t> doing a </a:t>
            </a:r>
            <a:r>
              <a:rPr lang="en-US" sz="3200" dirty="0" err="1" smtClean="0"/>
              <a:t>Bsc</a:t>
            </a:r>
            <a:r>
              <a:rPr lang="en-US" sz="3200" dirty="0" smtClean="0"/>
              <a:t> in Meteorology now </a:t>
            </a:r>
            <a:r>
              <a:rPr lang="en-US" sz="3200" dirty="0"/>
              <a:t>at the University of </a:t>
            </a:r>
            <a:endParaRPr lang="en-US" sz="3200" dirty="0" smtClean="0"/>
          </a:p>
          <a:p>
            <a:pPr>
              <a:lnSpc>
                <a:spcPct val="90000"/>
              </a:lnSpc>
              <a:spcBef>
                <a:spcPts val="1000"/>
              </a:spcBef>
            </a:pPr>
            <a:r>
              <a:rPr lang="en-US" sz="3200" dirty="0" err="1" smtClean="0"/>
              <a:t>Aveiro</a:t>
            </a:r>
            <a:r>
              <a:rPr lang="en-US" sz="3200" dirty="0"/>
              <a:t>, </a:t>
            </a:r>
            <a:r>
              <a:rPr lang="en-US" sz="3200" dirty="0" smtClean="0"/>
              <a:t>Portugal for 3 years.</a:t>
            </a:r>
          </a:p>
          <a:p>
            <a:pPr marL="228600" indent="-228600">
              <a:lnSpc>
                <a:spcPct val="90000"/>
              </a:lnSpc>
              <a:spcBef>
                <a:spcPts val="1000"/>
              </a:spcBef>
              <a:buFont typeface="Arial"/>
              <a:buChar char="•"/>
            </a:pPr>
            <a:endParaRPr lang="en-US" sz="3200" dirty="0"/>
          </a:p>
          <a:p>
            <a:pPr marL="228600" indent="-228600">
              <a:lnSpc>
                <a:spcPct val="90000"/>
              </a:lnSpc>
              <a:spcBef>
                <a:spcPts val="1000"/>
              </a:spcBef>
              <a:buFont typeface="Arial"/>
              <a:buChar char="•"/>
            </a:pPr>
            <a:endParaRPr lang="en-US" sz="3200" dirty="0" smtClean="0"/>
          </a:p>
          <a:p>
            <a:pPr marL="228600" indent="-228600">
              <a:lnSpc>
                <a:spcPct val="90000"/>
              </a:lnSpc>
              <a:spcBef>
                <a:spcPts val="1000"/>
              </a:spcBef>
              <a:buFont typeface="Arial"/>
              <a:buChar char="•"/>
            </a:pPr>
            <a:endParaRPr lang="pt-PT" sz="32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2590" y="2326741"/>
            <a:ext cx="4135170" cy="27567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9608" t="12013"/>
          <a:stretch/>
        </p:blipFill>
        <p:spPr>
          <a:xfrm>
            <a:off x="7506077" y="4506330"/>
            <a:ext cx="3223034" cy="23516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05475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871" y="0"/>
            <a:ext cx="10515600" cy="1325563"/>
          </a:xfrm>
        </p:spPr>
        <p:txBody>
          <a:bodyPr/>
          <a:lstStyle/>
          <a:p>
            <a:pPr lvl="0"/>
            <a:r>
              <a:rPr lang="en-ZA" dirty="0" smtClean="0"/>
              <a:t>Progress and Key Success - Implementing Partner - GDRNE</a:t>
            </a:r>
            <a:endParaRPr lang="en-ZA" dirty="0"/>
          </a:p>
        </p:txBody>
      </p:sp>
      <p:sp>
        <p:nvSpPr>
          <p:cNvPr id="8" name="TextBox 7"/>
          <p:cNvSpPr txBox="1"/>
          <p:nvPr/>
        </p:nvSpPr>
        <p:spPr>
          <a:xfrm>
            <a:off x="79866" y="1687047"/>
            <a:ext cx="10778837" cy="5293757"/>
          </a:xfrm>
          <a:prstGeom prst="rect">
            <a:avLst/>
          </a:prstGeom>
          <a:noFill/>
        </p:spPr>
        <p:txBody>
          <a:bodyPr wrap="square" rtlCol="0">
            <a:spAutoFit/>
          </a:bodyPr>
          <a:lstStyle/>
          <a:p>
            <a:pPr marL="228600" indent="-228600">
              <a:lnSpc>
                <a:spcPct val="90000"/>
              </a:lnSpc>
              <a:spcBef>
                <a:spcPts val="1000"/>
              </a:spcBef>
              <a:buFont typeface="Arial"/>
              <a:buChar char="•"/>
            </a:pPr>
            <a:r>
              <a:rPr lang="pt-PT" sz="3200" dirty="0" smtClean="0"/>
              <a:t>GDNRE – General directorate of Natural resources and Energie</a:t>
            </a:r>
          </a:p>
          <a:p>
            <a:pPr marL="457200" indent="-457200">
              <a:lnSpc>
                <a:spcPct val="90000"/>
              </a:lnSpc>
              <a:spcBef>
                <a:spcPts val="1000"/>
              </a:spcBef>
              <a:buFont typeface="Arial" panose="020B0604020202020204" pitchFamily="34" charset="0"/>
              <a:buChar char="•"/>
            </a:pPr>
            <a:r>
              <a:rPr lang="pt-PT" sz="3200" dirty="0" smtClean="0"/>
              <a:t>The actual Capacity of </a:t>
            </a:r>
            <a:r>
              <a:rPr lang="pt-PT" sz="3200" dirty="0"/>
              <a:t>GDNRE </a:t>
            </a:r>
            <a:r>
              <a:rPr lang="pt-PT" sz="3200" dirty="0" smtClean="0"/>
              <a:t>to produce hydrological information is </a:t>
            </a:r>
            <a:r>
              <a:rPr lang="pt-PT" sz="3200" dirty="0" smtClean="0"/>
              <a:t>at the initiation point.</a:t>
            </a:r>
            <a:endParaRPr lang="pt-PT" sz="3200" dirty="0" smtClean="0"/>
          </a:p>
          <a:p>
            <a:pPr marL="457200" indent="-457200">
              <a:lnSpc>
                <a:spcPct val="90000"/>
              </a:lnSpc>
              <a:spcBef>
                <a:spcPts val="1000"/>
              </a:spcBef>
              <a:buFont typeface="Arial" panose="020B0604020202020204" pitchFamily="34" charset="0"/>
              <a:buChar char="•"/>
            </a:pPr>
            <a:r>
              <a:rPr lang="pt-PT" sz="3200" dirty="0" smtClean="0"/>
              <a:t> When the projet started there only one broken hydrological station existed</a:t>
            </a:r>
          </a:p>
          <a:p>
            <a:pPr marL="457200" indent="-457200">
              <a:lnSpc>
                <a:spcPct val="90000"/>
              </a:lnSpc>
              <a:spcBef>
                <a:spcPts val="1000"/>
              </a:spcBef>
              <a:buFont typeface="Arial" panose="020B0604020202020204" pitchFamily="34" charset="0"/>
              <a:buChar char="•"/>
            </a:pPr>
            <a:r>
              <a:rPr lang="pt-PT" sz="3200" dirty="0" smtClean="0"/>
              <a:t>Now the project has acquired 12 Hydrological stations</a:t>
            </a:r>
          </a:p>
          <a:p>
            <a:pPr marL="457200" indent="-457200">
              <a:lnSpc>
                <a:spcPct val="90000"/>
              </a:lnSpc>
              <a:spcBef>
                <a:spcPts val="1000"/>
              </a:spcBef>
              <a:buFont typeface="Arial" panose="020B0604020202020204" pitchFamily="34" charset="0"/>
              <a:buChar char="•"/>
            </a:pPr>
            <a:r>
              <a:rPr lang="pt-PT" sz="3200" dirty="0" smtClean="0"/>
              <a:t>To  cover also 60% of the country with hydrological information</a:t>
            </a:r>
          </a:p>
          <a:p>
            <a:pPr marL="457200" indent="-457200">
              <a:lnSpc>
                <a:spcPct val="90000"/>
              </a:lnSpc>
              <a:spcBef>
                <a:spcPts val="1000"/>
              </a:spcBef>
              <a:buFont typeface="Arial" panose="020B0604020202020204" pitchFamily="34" charset="0"/>
              <a:buChar char="•"/>
            </a:pPr>
            <a:r>
              <a:rPr lang="pt-PT" sz="3200" dirty="0" smtClean="0"/>
              <a:t>40  </a:t>
            </a:r>
            <a:r>
              <a:rPr lang="pt-PT" sz="3200" dirty="0" smtClean="0"/>
              <a:t>hydrological  instrument for rivers</a:t>
            </a:r>
            <a:endParaRPr lang="pt-PT" sz="3200" dirty="0" smtClean="0"/>
          </a:p>
          <a:p>
            <a:pPr marL="457200" indent="-457200">
              <a:lnSpc>
                <a:spcPct val="90000"/>
              </a:lnSpc>
              <a:spcBef>
                <a:spcPts val="1000"/>
              </a:spcBef>
              <a:buFont typeface="Arial" panose="020B0604020202020204" pitchFamily="34" charset="0"/>
              <a:buChar char="•"/>
            </a:pPr>
            <a:r>
              <a:rPr lang="pt-PT" sz="3200" dirty="0" smtClean="0"/>
              <a:t>1 data management centre</a:t>
            </a:r>
            <a:endParaRPr lang="pt-PT" sz="3200" dirty="0"/>
          </a:p>
        </p:txBody>
      </p:sp>
    </p:spTree>
    <p:extLst>
      <p:ext uri="{BB962C8B-B14F-4D97-AF65-F5344CB8AC3E}">
        <p14:creationId xmlns:p14="http://schemas.microsoft.com/office/powerpoint/2010/main" val="1676788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742" y="118633"/>
            <a:ext cx="10515600" cy="1325563"/>
          </a:xfrm>
        </p:spPr>
        <p:txBody>
          <a:bodyPr/>
          <a:lstStyle/>
          <a:p>
            <a:r>
              <a:rPr lang="en-ZA" dirty="0" smtClean="0"/>
              <a:t>Implementing Progress </a:t>
            </a:r>
            <a:r>
              <a:rPr lang="en-ZA" dirty="0"/>
              <a:t>and Key Success – </a:t>
            </a:r>
            <a:r>
              <a:rPr lang="en-ZA" dirty="0" smtClean="0"/>
              <a:t> Hydrological stations</a:t>
            </a:r>
            <a:endParaRPr lang="en-US" dirty="0"/>
          </a:p>
        </p:txBody>
      </p:sp>
      <p:sp>
        <p:nvSpPr>
          <p:cNvPr id="3" name="Content Placeholder 2"/>
          <p:cNvSpPr>
            <a:spLocks noGrp="1"/>
          </p:cNvSpPr>
          <p:nvPr>
            <p:ph idx="1"/>
          </p:nvPr>
        </p:nvSpPr>
        <p:spPr>
          <a:xfrm>
            <a:off x="282389" y="1789766"/>
            <a:ext cx="10515600" cy="4351338"/>
          </a:xfrm>
        </p:spPr>
        <p:txBody>
          <a:bodyPr/>
          <a:lstStyle/>
          <a:p>
            <a:r>
              <a:rPr lang="pt-PT" dirty="0" smtClean="0"/>
              <a:t>Ongoing Sites  </a:t>
            </a:r>
            <a:r>
              <a:rPr lang="pt-PT" dirty="0" smtClean="0"/>
              <a:t>building </a:t>
            </a:r>
          </a:p>
          <a:p>
            <a:r>
              <a:rPr lang="pt-PT" dirty="0" smtClean="0"/>
              <a:t>Relocation and recalibration of hydrological equyipments for rivers.</a:t>
            </a:r>
            <a:endParaRPr lang="pt-PT" dirty="0" smtClean="0"/>
          </a:p>
          <a:p>
            <a:r>
              <a:rPr lang="pt-PT" dirty="0" smtClean="0"/>
              <a:t>Cabling </a:t>
            </a:r>
            <a:r>
              <a:rPr lang="pt-PT" dirty="0" smtClean="0"/>
              <a:t>work ongoing</a:t>
            </a:r>
          </a:p>
          <a:p>
            <a:r>
              <a:rPr lang="pt-PT" dirty="0" smtClean="0"/>
              <a:t>Data </a:t>
            </a:r>
            <a:r>
              <a:rPr lang="pt-PT" dirty="0" smtClean="0"/>
              <a:t>management centre </a:t>
            </a:r>
            <a:r>
              <a:rPr lang="pt-PT" dirty="0" smtClean="0"/>
              <a:t>installation </a:t>
            </a:r>
            <a:r>
              <a:rPr lang="pt-PT" dirty="0" smtClean="0"/>
              <a:t>ongoing</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6029" y="3747247"/>
            <a:ext cx="4515971" cy="30106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5385" y="3806470"/>
            <a:ext cx="4431179" cy="29514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091123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6934</TotalTime>
  <Words>1307</Words>
  <Application>Microsoft Office PowerPoint</Application>
  <PresentationFormat>Widescreen</PresentationFormat>
  <Paragraphs>238</Paragraphs>
  <Slides>20</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Introduction</vt:lpstr>
      <vt:lpstr>Progress and Key Success - Implementing Partner - NIM</vt:lpstr>
      <vt:lpstr>Implementation Progress and Key Success – Meteorological stations</vt:lpstr>
      <vt:lpstr>Implementing Progress and Key                        Success – Partner - NIM</vt:lpstr>
      <vt:lpstr>Implementing Progress and Key Success - Implementing Partner - NIM</vt:lpstr>
      <vt:lpstr>Progress and Key Success - Implementing Partner - GDRNE</vt:lpstr>
      <vt:lpstr>Implementing Progress and Key Success –  Hydrological stations</vt:lpstr>
      <vt:lpstr>Implementing Progress and Key Success - Partner - GDRNE</vt:lpstr>
      <vt:lpstr>Implementing Progress and Key Successes - CONPREC</vt:lpstr>
      <vt:lpstr>Implementing Progress and Key Successes - CONPREC</vt:lpstr>
      <vt:lpstr>Implementing Progress and Key Successes - CONPREC</vt:lpstr>
      <vt:lpstr>Progress and Key Successes and Opportunities</vt:lpstr>
      <vt:lpstr>Implementing Progress and Key Successes</vt:lpstr>
      <vt:lpstr>Last Mile – Next Steps</vt:lpstr>
      <vt:lpstr>Last Mile – Next Steps</vt:lpstr>
      <vt:lpstr>Last Mile - Challenges</vt:lpstr>
      <vt:lpstr>Conclusion </vt:lpstr>
      <vt:lpstr>Obrigado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UNDP CIRDA Country Program Managers Workshop  25-27August 2015 Addis Ababa, Ethiopia</dc:title>
  <dc:creator>Georgie George</dc:creator>
  <cp:lastModifiedBy>Laurent Ngoma</cp:lastModifiedBy>
  <cp:revision>87</cp:revision>
  <cp:lastPrinted>2016-03-07T16:25:04Z</cp:lastPrinted>
  <dcterms:created xsi:type="dcterms:W3CDTF">2015-08-10T16:51:50Z</dcterms:created>
  <dcterms:modified xsi:type="dcterms:W3CDTF">2016-03-15T09:05:03Z</dcterms:modified>
</cp:coreProperties>
</file>