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87" r:id="rId3"/>
    <p:sldId id="268" r:id="rId4"/>
    <p:sldId id="265" r:id="rId5"/>
    <p:sldId id="261" r:id="rId6"/>
    <p:sldId id="267" r:id="rId7"/>
    <p:sldId id="284" r:id="rId8"/>
    <p:sldId id="285" r:id="rId9"/>
    <p:sldId id="283" r:id="rId10"/>
    <p:sldId id="280" r:id="rId11"/>
    <p:sldId id="282" r:id="rId12"/>
    <p:sldId id="286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93AAA-E77F-4958-B98D-C260D518DD47}" type="datetimeFigureOut">
              <a:rPr lang="en-US" smtClean="0"/>
              <a:t>3/13/2016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DF106-2338-4CC5-94F0-0D279FB4DC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21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DF106-2338-4CC5-94F0-0D279FB4DCC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529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58BC-F1F7-4A85-AE44-9C2FEF9C50EB}" type="datetime1">
              <a:rPr lang="en-GB" smtClean="0"/>
              <a:t>13/03/2016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6A6D-EADC-41F9-AF39-09834D0FF7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96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B974-1466-4176-837D-3E583CBF8494}" type="datetime1">
              <a:rPr lang="en-GB" smtClean="0"/>
              <a:t>13/03/2016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6A6D-EADC-41F9-AF39-09834D0FF7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27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5EA3-0FD2-419E-893B-37761142059B}" type="datetime1">
              <a:rPr lang="en-GB" smtClean="0"/>
              <a:t>13/03/2016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6A6D-EADC-41F9-AF39-09834D0FF7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607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F7DC-C6F0-4B0A-83B9-7E9BCFB6D9CC}" type="datetime1">
              <a:rPr lang="en-GB" smtClean="0"/>
              <a:t>13/03/2016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6A6D-EADC-41F9-AF39-09834D0FF7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47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4674-5F4B-4712-91A7-EADECB00FAA5}" type="datetime1">
              <a:rPr lang="en-GB" smtClean="0"/>
              <a:t>13/03/2016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6A6D-EADC-41F9-AF39-09834D0FF7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84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EA2F-26CC-40D2-BBCF-1369922DC376}" type="datetime1">
              <a:rPr lang="en-GB" smtClean="0"/>
              <a:t>13/03/2016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6A6D-EADC-41F9-AF39-09834D0FF7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903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80BE-33FB-441A-BA0D-AD5FEF6B4482}" type="datetime1">
              <a:rPr lang="en-GB" smtClean="0"/>
              <a:t>13/03/2016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6A6D-EADC-41F9-AF39-09834D0FF7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37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A439-DBA7-4F77-927F-ECA286561222}" type="datetime1">
              <a:rPr lang="en-GB" smtClean="0"/>
              <a:t>13/03/2016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6A6D-EADC-41F9-AF39-09834D0FF7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398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600E-852E-4E17-A018-E92DA7F10492}" type="datetime1">
              <a:rPr lang="en-GB" smtClean="0"/>
              <a:t>13/03/2016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6A6D-EADC-41F9-AF39-09834D0FF7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107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ADEF-033F-4D19-B932-7BC4A09BA235}" type="datetime1">
              <a:rPr lang="en-GB" smtClean="0"/>
              <a:t>13/03/2016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6A6D-EADC-41F9-AF39-09834D0FF7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D015-1872-4EDC-B9F5-09D0E005A457}" type="datetime1">
              <a:rPr lang="en-GB" smtClean="0"/>
              <a:t>13/03/2016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6A6D-EADC-41F9-AF39-09834D0FF7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2600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6CF50-BE30-46C6-AEFE-DFCC46F96658}" type="datetime1">
              <a:rPr lang="en-GB" smtClean="0"/>
              <a:t>13/03/2016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26A6D-EADC-41F9-AF39-09834D0FF7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09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2106435" y="788539"/>
            <a:ext cx="8649093" cy="2186964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3200" b="1" dirty="0" smtClean="0">
                <a:latin typeface="Modern No. 20" panose="02070704070505020303" pitchFamily="18" charset="0"/>
              </a:rPr>
              <a:t>UNDP/GEF SUPPORT TO THE GOVERNMENT OF UGANDA ON STRENGHTENING CLIMATE INFORMATION AND EARLY WARNING SYSTEM(SCIEWS) </a:t>
            </a:r>
            <a:endParaRPr lang="en-US" altLang="en-US" sz="3200" b="1" dirty="0">
              <a:latin typeface="Modern No. 20" panose="0207070407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7948" y="4042058"/>
            <a:ext cx="69881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3200" b="1" dirty="0" smtClean="0">
                <a:latin typeface="+mn-lt"/>
              </a:rPr>
              <a:t>AN OVERVIEW OF 2015/15 </a:t>
            </a:r>
            <a:endParaRPr lang="en-US" sz="3200" b="1" dirty="0">
              <a:latin typeface="+mn-lt"/>
            </a:endParaRPr>
          </a:p>
        </p:txBody>
      </p:sp>
      <p:pic>
        <p:nvPicPr>
          <p:cNvPr id="7" name="Picture 2" descr="http://www.gov.ug/sites/default/files/styles/large/public/Coart%20of%20arms.png?itok=xkfsk-R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81" y="167159"/>
            <a:ext cx="1417878" cy="112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UNDP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528" y="203780"/>
            <a:ext cx="1072354" cy="121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1" y="4959929"/>
            <a:ext cx="10300823" cy="139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6A6D-EADC-41F9-AF39-09834D0FF7E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32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982200" cy="959178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b="1" dirty="0" smtClean="0"/>
              <a:t>CHALLENGES: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87616"/>
            <a:ext cx="5181599" cy="508934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200" b="1" dirty="0" smtClean="0"/>
              <a:t>Operational: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Modern No. 20" panose="02070704070505020303" pitchFamily="18" charset="0"/>
              </a:rPr>
              <a:t>UNMA still operating at 70% capacity due to insufficient personnel(forecasters</a:t>
            </a:r>
            <a:r>
              <a:rPr lang="en-US" sz="3600" dirty="0" smtClean="0">
                <a:solidFill>
                  <a:srgbClr val="0070C0"/>
                </a:solidFill>
                <a:latin typeface="Modern No. 20" panose="02070704070505020303" pitchFamily="18" charset="0"/>
              </a:rPr>
              <a:t>, Agro-meteorologist</a:t>
            </a:r>
            <a:r>
              <a:rPr lang="en-US" sz="3600" dirty="0" smtClean="0">
                <a:solidFill>
                  <a:srgbClr val="0070C0"/>
                </a:solidFill>
                <a:latin typeface="Modern No. 20" panose="02070704070505020303" pitchFamily="18" charset="0"/>
              </a:rPr>
              <a:t>, data archivers &amp; retrievers, data analysts</a:t>
            </a:r>
            <a:r>
              <a:rPr lang="en-US" sz="3600" dirty="0" smtClean="0">
                <a:solidFill>
                  <a:srgbClr val="0070C0"/>
                </a:solidFill>
                <a:latin typeface="Modern No. 20" panose="02070704070505020303" pitchFamily="18" charset="0"/>
              </a:rPr>
              <a:t>);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Modern No. 20" panose="02070704070505020303" pitchFamily="18" charset="0"/>
              </a:rPr>
              <a:t>Though </a:t>
            </a:r>
            <a:r>
              <a:rPr lang="en-US" sz="3600" dirty="0" smtClean="0">
                <a:solidFill>
                  <a:srgbClr val="0070C0"/>
                </a:solidFill>
                <a:latin typeface="Modern No. 20" panose="02070704070505020303" pitchFamily="18" charset="0"/>
              </a:rPr>
              <a:t>achieved 90% delivery in 2015, the procurement process is still lower than </a:t>
            </a:r>
            <a:r>
              <a:rPr lang="en-US" sz="3600" dirty="0" smtClean="0">
                <a:solidFill>
                  <a:srgbClr val="0070C0"/>
                </a:solidFill>
                <a:latin typeface="Modern No. 20" panose="02070704070505020303" pitchFamily="18" charset="0"/>
              </a:rPr>
              <a:t>expected;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Modern No. 20" panose="02070704070505020303" pitchFamily="18" charset="0"/>
              </a:rPr>
              <a:t>Constrained Budget due to high prices of equipment procured;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Modern No. 20" panose="02070704070505020303" pitchFamily="18" charset="0"/>
              </a:rPr>
              <a:t>Procurement of Total Solutions AWSs presented with constrained negotiations.</a:t>
            </a:r>
            <a:endParaRPr lang="en-US" sz="3600" dirty="0" smtClean="0">
              <a:solidFill>
                <a:srgbClr val="0070C0"/>
              </a:solidFill>
              <a:latin typeface="Modern No. 20" panose="02070704070505020303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2455" y="1087616"/>
            <a:ext cx="4767945" cy="508934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Programmatic:</a:t>
            </a:r>
          </a:p>
          <a:p>
            <a:r>
              <a:rPr lang="en-US" sz="3800" dirty="0" smtClean="0">
                <a:solidFill>
                  <a:schemeClr val="accent5">
                    <a:lumMod val="75000"/>
                  </a:schemeClr>
                </a:solidFill>
                <a:latin typeface="Modern No. 20" panose="02070704070505020303" pitchFamily="18" charset="0"/>
              </a:rPr>
              <a:t>Little flexibility for innovation due to resource constraint;</a:t>
            </a:r>
          </a:p>
          <a:p>
            <a:r>
              <a:rPr lang="en-US" sz="3800" dirty="0" smtClean="0">
                <a:solidFill>
                  <a:schemeClr val="accent5">
                    <a:lumMod val="75000"/>
                  </a:schemeClr>
                </a:solidFill>
                <a:latin typeface="Modern No. 20" panose="02070704070505020303" pitchFamily="18" charset="0"/>
              </a:rPr>
              <a:t>Poor visibility of UNMA(DoM);</a:t>
            </a:r>
          </a:p>
          <a:p>
            <a:r>
              <a:rPr lang="en-US" sz="3800" dirty="0" smtClean="0">
                <a:solidFill>
                  <a:schemeClr val="accent5">
                    <a:lumMod val="75000"/>
                  </a:schemeClr>
                </a:solidFill>
                <a:latin typeface="Modern No. 20" panose="02070704070505020303" pitchFamily="18" charset="0"/>
              </a:rPr>
              <a:t>Need for improved packaging and dissemination of products: </a:t>
            </a:r>
            <a:r>
              <a:rPr lang="en-US" sz="3800" dirty="0" smtClean="0">
                <a:solidFill>
                  <a:schemeClr val="accent5">
                    <a:lumMod val="75000"/>
                  </a:schemeClr>
                </a:solidFill>
                <a:latin typeface="Modern No. 20" panose="02070704070505020303" pitchFamily="18" charset="0"/>
              </a:rPr>
              <a:t>Dekadal, </a:t>
            </a:r>
            <a:r>
              <a:rPr lang="en-US" sz="3800" dirty="0" smtClean="0">
                <a:solidFill>
                  <a:schemeClr val="accent5">
                    <a:lumMod val="75000"/>
                  </a:schemeClr>
                </a:solidFill>
                <a:latin typeface="Modern No. 20" panose="02070704070505020303" pitchFamily="18" charset="0"/>
              </a:rPr>
              <a:t>monthly and seasonal forecasts, tailored weather &amp; climate information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6B96-096C-4B7F-BB82-A76007EDE823}" type="slidenum">
              <a:rPr lang="en-ZA" smtClean="0"/>
              <a:pPr/>
              <a:t>10</a:t>
            </a:fld>
            <a:endParaRPr lang="en-ZA" dirty="0"/>
          </a:p>
        </p:txBody>
      </p:sp>
      <p:pic>
        <p:nvPicPr>
          <p:cNvPr id="6" name="Picture 2" descr="UNDP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404" y="203779"/>
            <a:ext cx="820478" cy="157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gov.ug/sites/default/files/styles/large/public/Coart%20of%20arms.png?itok=xkfsk-R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8" y="198860"/>
            <a:ext cx="809189" cy="88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13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028" y="457200"/>
            <a:ext cx="8096343" cy="709448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ZA" b="1" dirty="0" smtClean="0"/>
              <a:t>OPPORTUNITIES: 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5695"/>
            <a:ext cx="10515600" cy="492126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ZA" sz="3600" b="1" dirty="0" smtClean="0">
                <a:solidFill>
                  <a:schemeClr val="accent5">
                    <a:lumMod val="75000"/>
                  </a:schemeClr>
                </a:solidFill>
                <a:latin typeface="Modern No. 20" panose="02070704070505020303" pitchFamily="18" charset="0"/>
              </a:rPr>
              <a:t>Maximizing the DDMC structures, WMZs, MDAs (e.g. ACCRA), schools and SCIEWS Sub-National Committees for dissemination of data to communities and protecting base stations;</a:t>
            </a:r>
          </a:p>
          <a:p>
            <a:r>
              <a:rPr lang="en-ZA" sz="3600" b="1" dirty="0" smtClean="0">
                <a:solidFill>
                  <a:schemeClr val="accent5">
                    <a:lumMod val="75000"/>
                  </a:schemeClr>
                </a:solidFill>
                <a:latin typeface="Modern No. 20" panose="02070704070505020303" pitchFamily="18" charset="0"/>
              </a:rPr>
              <a:t>Partnering with Telecommunications Companies including TVs and Radios for dissemination of data;</a:t>
            </a:r>
          </a:p>
          <a:p>
            <a:r>
              <a:rPr lang="en-ZA" sz="3600" b="1" dirty="0" smtClean="0">
                <a:solidFill>
                  <a:schemeClr val="accent5">
                    <a:lumMod val="75000"/>
                  </a:schemeClr>
                </a:solidFill>
                <a:latin typeface="Modern No. 20" panose="02070704070505020303" pitchFamily="18" charset="0"/>
              </a:rPr>
              <a:t>Innovation: possible partnership with WIMEA project, to locally produce components of weather stations equipment for sustained maintenance.</a:t>
            </a:r>
          </a:p>
          <a:p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6B96-096C-4B7F-BB82-A76007EDE823}" type="slidenum">
              <a:rPr lang="en-ZA" smtClean="0"/>
              <a:pPr/>
              <a:t>11</a:t>
            </a:fld>
            <a:endParaRPr lang="en-ZA" dirty="0"/>
          </a:p>
        </p:txBody>
      </p:sp>
      <p:pic>
        <p:nvPicPr>
          <p:cNvPr id="5" name="Picture 2" descr="UNDP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522" y="30778"/>
            <a:ext cx="820478" cy="122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gov.ug/sites/default/files/styles/large/public/Coart%20of%20arms.png?itok=xkfsk-R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8" y="198860"/>
            <a:ext cx="809189" cy="88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33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028" y="457200"/>
            <a:ext cx="8096343" cy="709448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ZA" b="1" dirty="0" smtClean="0"/>
              <a:t>WHAT NEXT??: 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5695"/>
            <a:ext cx="10515600" cy="492126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ZA" sz="3600" b="1" dirty="0" smtClean="0">
                <a:solidFill>
                  <a:schemeClr val="accent5">
                    <a:lumMod val="75000"/>
                  </a:schemeClr>
                </a:solidFill>
                <a:latin typeface="Modern No. 20" panose="02070704070505020303" pitchFamily="18" charset="0"/>
              </a:rPr>
              <a:t>Improve on the quality of </a:t>
            </a:r>
            <a:r>
              <a:rPr lang="en-ZA" sz="3600" b="1" dirty="0" smtClean="0">
                <a:solidFill>
                  <a:schemeClr val="accent5">
                    <a:lumMod val="75000"/>
                  </a:schemeClr>
                </a:solidFill>
                <a:latin typeface="Modern No. 20" panose="02070704070505020303" pitchFamily="18" charset="0"/>
              </a:rPr>
              <a:t>meteorological products and their dissemination(PPP workshop-May 2016); NECOC;</a:t>
            </a:r>
          </a:p>
          <a:p>
            <a:r>
              <a:rPr lang="en-ZA" sz="3600" b="1" dirty="0" smtClean="0">
                <a:solidFill>
                  <a:schemeClr val="accent5">
                    <a:lumMod val="75000"/>
                  </a:schemeClr>
                </a:solidFill>
                <a:latin typeface="Modern No. 20" panose="02070704070505020303" pitchFamily="18" charset="0"/>
              </a:rPr>
              <a:t>Scale up sub-national stakeholders involvement in the use of early warning information;</a:t>
            </a:r>
          </a:p>
          <a:p>
            <a:r>
              <a:rPr lang="en-ZA" sz="3600" b="1" dirty="0" smtClean="0">
                <a:solidFill>
                  <a:schemeClr val="accent5">
                    <a:lumMod val="75000"/>
                  </a:schemeClr>
                </a:solidFill>
                <a:latin typeface="Modern No. 20" panose="02070704070505020303" pitchFamily="18" charset="0"/>
              </a:rPr>
              <a:t>Link EWS outcomes with new projects, for sustainability of services;</a:t>
            </a:r>
          </a:p>
          <a:p>
            <a:r>
              <a:rPr lang="en-ZA" sz="3600" b="1" dirty="0" smtClean="0">
                <a:solidFill>
                  <a:schemeClr val="accent5">
                    <a:lumMod val="75000"/>
                  </a:schemeClr>
                </a:solidFill>
                <a:latin typeface="Modern No. 20" panose="02070704070505020303" pitchFamily="18" charset="0"/>
              </a:rPr>
              <a:t>Collaborate with local initiatives(WIMEA) for innovations;</a:t>
            </a:r>
            <a:endParaRPr lang="en-ZA" sz="3600" b="1" dirty="0" smtClean="0">
              <a:solidFill>
                <a:schemeClr val="accent5">
                  <a:lumMod val="75000"/>
                </a:schemeClr>
              </a:solidFill>
              <a:latin typeface="Modern No. 20" panose="02070704070505020303" pitchFamily="18" charset="0"/>
            </a:endParaRPr>
          </a:p>
          <a:p>
            <a:r>
              <a:rPr lang="en-ZA" sz="3600" b="1" dirty="0" smtClean="0">
                <a:solidFill>
                  <a:schemeClr val="accent5">
                    <a:lumMod val="75000"/>
                  </a:schemeClr>
                </a:solidFill>
                <a:latin typeface="Modern No. 20" panose="02070704070505020303" pitchFamily="18" charset="0"/>
              </a:rPr>
              <a:t>Track the outcome of investments through the EWS Project.</a:t>
            </a:r>
          </a:p>
          <a:p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6B96-096C-4B7F-BB82-A76007EDE823}" type="slidenum">
              <a:rPr lang="en-ZA" smtClean="0"/>
              <a:pPr/>
              <a:t>12</a:t>
            </a:fld>
            <a:endParaRPr lang="en-ZA" dirty="0"/>
          </a:p>
        </p:txBody>
      </p:sp>
      <p:pic>
        <p:nvPicPr>
          <p:cNvPr id="5" name="Picture 2" descr="UNDP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522" y="30778"/>
            <a:ext cx="820478" cy="122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gov.ug/sites/default/files/styles/large/public/Coart%20of%20arms.png?itok=xkfsk-R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8" y="198860"/>
            <a:ext cx="809189" cy="88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49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98" y="326489"/>
            <a:ext cx="10515600" cy="1142093"/>
          </a:xfrm>
        </p:spPr>
        <p:txBody>
          <a:bodyPr/>
          <a:lstStyle/>
          <a:p>
            <a:pPr algn="ctr"/>
            <a:r>
              <a:rPr lang="en-GB" b="1" dirty="0" smtClean="0">
                <a:latin typeface="Modern No. 20" panose="02070704070505020303" pitchFamily="18" charset="0"/>
              </a:rPr>
              <a:t>Questions?</a:t>
            </a:r>
            <a:endParaRPr lang="en-GB" b="1" dirty="0">
              <a:latin typeface="Modern No. 20" panose="0207070407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GB" dirty="0"/>
          </a:p>
        </p:txBody>
      </p:sp>
      <p:pic>
        <p:nvPicPr>
          <p:cNvPr id="4" name="Picture 2" descr="UNDP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404" y="203779"/>
            <a:ext cx="820478" cy="157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6A6D-EADC-41F9-AF39-09834D0FF7E1}" type="slidenum">
              <a:rPr lang="en-GB" smtClean="0"/>
              <a:t>13</a:t>
            </a:fld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43" y="1230086"/>
            <a:ext cx="9649955" cy="5627914"/>
          </a:xfrm>
          <a:prstGeom prst="rect">
            <a:avLst/>
          </a:prstGeom>
        </p:spPr>
      </p:pic>
      <p:pic>
        <p:nvPicPr>
          <p:cNvPr id="8" name="Picture 2" descr="http://www.gov.ug/sites/default/files/styles/large/public/Coart%20of%20arms.png?itok=xkfsk-R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81" y="167159"/>
            <a:ext cx="1417878" cy="106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35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889" y="175815"/>
            <a:ext cx="3528848" cy="76999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Ugandan Team: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17" y="1336132"/>
            <a:ext cx="10786687" cy="538534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3200" b="1" dirty="0" smtClean="0">
                <a:latin typeface="Modern No. 20" panose="02070704070505020303" pitchFamily="18" charset="0"/>
              </a:rPr>
              <a:t>Dr. Robert Rutaagi; Chairperson UNMA Board;</a:t>
            </a:r>
          </a:p>
          <a:p>
            <a:r>
              <a:rPr lang="en-US" sz="3200" b="1" dirty="0" smtClean="0">
                <a:latin typeface="Modern No. 20" panose="02070704070505020303" pitchFamily="18" charset="0"/>
              </a:rPr>
              <a:t>Mr. Deus Bamanya; Director Data &amp; Applied Meteorology, UNMA;</a:t>
            </a:r>
          </a:p>
          <a:p>
            <a:r>
              <a:rPr lang="en-US" sz="3200" b="1" dirty="0" smtClean="0">
                <a:latin typeface="Modern No. 20" panose="02070704070505020303" pitchFamily="18" charset="0"/>
              </a:rPr>
              <a:t>Mr. Gerald Menhya; Assistant Commissioner, Relief, Disaster Preparedness &amp; Management, OPM;</a:t>
            </a:r>
          </a:p>
          <a:p>
            <a:r>
              <a:rPr lang="en-US" sz="3200" b="1" dirty="0" smtClean="0">
                <a:latin typeface="Modern No. 20" panose="02070704070505020303" pitchFamily="18" charset="0"/>
              </a:rPr>
              <a:t>Mr. Robert Kintu, Director FIT Uganda;</a:t>
            </a:r>
          </a:p>
          <a:p>
            <a:r>
              <a:rPr lang="en-US" sz="3200" b="1" dirty="0" smtClean="0">
                <a:latin typeface="Modern No. 20" panose="02070704070505020303" pitchFamily="18" charset="0"/>
              </a:rPr>
              <a:t>Mr. Pascal Onegiu Okello, Project Manager-UNDP/GEF/SCIEWS.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6B96-096C-4B7F-BB82-A76007EDE823}" type="slidenum">
              <a:rPr lang="en-ZA" smtClean="0"/>
              <a:pPr/>
              <a:t>2</a:t>
            </a:fld>
            <a:endParaRPr lang="en-ZA" dirty="0"/>
          </a:p>
        </p:txBody>
      </p:sp>
      <p:pic>
        <p:nvPicPr>
          <p:cNvPr id="5" name="Picture 2" descr="UNDP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571" y="162216"/>
            <a:ext cx="1214311" cy="107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gov.ug/sites/default/files/styles/large/public/Coart%20of%20arms.png?itok=xkfsk-R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81" y="167159"/>
            <a:ext cx="1417878" cy="116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85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889" y="175815"/>
            <a:ext cx="3528848" cy="76999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17" y="1336132"/>
            <a:ext cx="10786687" cy="538534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OVERALL OBJECTIVE</a:t>
            </a:r>
            <a:r>
              <a:rPr lang="en-US" sz="3600" dirty="0" smtClean="0"/>
              <a:t>:</a:t>
            </a:r>
          </a:p>
          <a:p>
            <a:pPr marL="0" indent="0">
              <a:buNone/>
            </a:pPr>
            <a:endParaRPr lang="en-GB" altLang="en-US" sz="3600" b="1" i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altLang="en-US" sz="3600" b="1" i="1" dirty="0" smtClean="0">
                <a:latin typeface="Calibri" panose="020F0502020204030204" pitchFamily="34" charset="0"/>
              </a:rPr>
              <a:t>To </a:t>
            </a:r>
            <a:r>
              <a:rPr lang="en-GB" altLang="en-US" sz="3600" b="1" i="1" dirty="0">
                <a:latin typeface="Calibri" panose="020F0502020204030204" pitchFamily="34" charset="0"/>
              </a:rPr>
              <a:t>strengthen the weather, climate and hydrological monitoring capabilities, </a:t>
            </a:r>
            <a:r>
              <a:rPr lang="en-GB" altLang="en-US" sz="3600" b="1" i="1" dirty="0" smtClean="0">
                <a:latin typeface="Calibri" panose="020F0502020204030204" pitchFamily="34" charset="0"/>
              </a:rPr>
              <a:t>EWSs </a:t>
            </a:r>
            <a:r>
              <a:rPr lang="en-GB" altLang="en-US" sz="3600" b="1" i="1" dirty="0">
                <a:latin typeface="Calibri" panose="020F0502020204030204" pitchFamily="34" charset="0"/>
              </a:rPr>
              <a:t>and available information for responding to extreme weather and planning adaptation to climate change in Uganda</a:t>
            </a:r>
            <a:r>
              <a:rPr lang="en-GB" altLang="en-US" sz="3600" b="1" i="1" dirty="0" smtClean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GB" altLang="en-US" b="1" i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200" b="1" dirty="0" smtClean="0"/>
              <a:t>CHANGING LANDSCAPE:</a:t>
            </a:r>
          </a:p>
          <a:p>
            <a:pPr marL="0" indent="0">
              <a:buNone/>
            </a:pPr>
            <a:r>
              <a:rPr lang="en-US" sz="3200" dirty="0" smtClean="0"/>
              <a:t>The following frameworks are operational:</a:t>
            </a:r>
            <a:endParaRPr lang="en-US" dirty="0" smtClean="0"/>
          </a:p>
          <a:p>
            <a:r>
              <a:rPr lang="en-US" b="1" dirty="0" smtClean="0"/>
              <a:t>National: </a:t>
            </a:r>
            <a:r>
              <a:rPr lang="en-US" dirty="0" smtClean="0"/>
              <a:t>New National Development Plan (2016-2020);</a:t>
            </a:r>
          </a:p>
          <a:p>
            <a:r>
              <a:rPr lang="en-US" b="1" dirty="0" smtClean="0"/>
              <a:t>Country Office: </a:t>
            </a:r>
            <a:r>
              <a:rPr lang="en-US" dirty="0" smtClean="0"/>
              <a:t>Country Programme Document(2016-2020)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6B96-096C-4B7F-BB82-A76007EDE823}" type="slidenum">
              <a:rPr lang="en-ZA" smtClean="0"/>
              <a:pPr/>
              <a:t>3</a:t>
            </a:fld>
            <a:endParaRPr lang="en-ZA" dirty="0"/>
          </a:p>
        </p:txBody>
      </p:sp>
      <p:pic>
        <p:nvPicPr>
          <p:cNvPr id="5" name="Picture 2" descr="UNDP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571" y="162216"/>
            <a:ext cx="1214311" cy="107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gov.ug/sites/default/files/styles/large/public/Coart%20of%20arms.png?itok=xkfsk-R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81" y="167159"/>
            <a:ext cx="1417878" cy="116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53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DP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404" y="162215"/>
            <a:ext cx="820478" cy="106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6A6D-EADC-41F9-AF39-09834D0FF7E1}" type="slidenum">
              <a:rPr lang="en-GB" smtClean="0"/>
              <a:t>4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443124"/>
              </p:ext>
            </p:extLst>
          </p:nvPr>
        </p:nvGraphicFramePr>
        <p:xfrm>
          <a:off x="718457" y="718895"/>
          <a:ext cx="10171216" cy="5910681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0171216"/>
              </a:tblGrid>
              <a:tr h="4243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</a:rPr>
                        <a:t>UNDP UGANDA’s </a:t>
                      </a:r>
                      <a:r>
                        <a:rPr lang="en-GB" sz="2800" dirty="0">
                          <a:effectLst/>
                        </a:rPr>
                        <a:t>DISASTER REDUCTION “VEHICLES”: 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Modern No. 20" panose="020707040705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594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Modern No. 20" panose="02070704070505020303" pitchFamily="18" charset="0"/>
                        </a:rPr>
                        <a:t>1.0. Strengthening Capacities for Disaster Risk Management and Resilience Building: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2013-2016 (end 30 June)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Total Budget: USD </a:t>
                      </a:r>
                      <a:r>
                        <a:rPr lang="en-GB" sz="2000" b="0" dirty="0">
                          <a:effectLst/>
                        </a:rPr>
                        <a:t>3.9 million (funded)</a:t>
                      </a:r>
                      <a:endParaRPr lang="en-US" sz="2000" b="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2000" b="0" dirty="0">
                          <a:effectLst/>
                        </a:rPr>
                        <a:t>Responsible Partners: OPM</a:t>
                      </a:r>
                      <a:r>
                        <a:rPr lang="en-US" sz="2000" b="0" dirty="0">
                          <a:effectLst/>
                        </a:rPr>
                        <a:t>, Academia, CSOs, local governments and communities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Modern No. 20" panose="020707040705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473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Modern No. 20" panose="02070704070505020303" pitchFamily="18" charset="0"/>
                        </a:rPr>
                        <a:t>2.0. Strengthening Climate Information and Early Warning Systems (SCIEWS) for Climate Resilient Development and Adaptation to Climate Change: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2014-2017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Total Budget: USD 23 Million (USD </a:t>
                      </a:r>
                      <a:r>
                        <a:rPr lang="en-GB" sz="2000" b="0" dirty="0">
                          <a:effectLst/>
                        </a:rPr>
                        <a:t>4 million funded)</a:t>
                      </a:r>
                      <a:endParaRPr lang="en-US" sz="2000" b="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2000" b="0" dirty="0">
                          <a:effectLst/>
                        </a:rPr>
                        <a:t>Implementing Partner: MWE/UNMA</a:t>
                      </a:r>
                      <a:endParaRPr lang="en-US" sz="2000" b="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2000" b="0" dirty="0">
                          <a:effectLst/>
                        </a:rPr>
                        <a:t>Responsible Partners: DWRM,OPM</a:t>
                      </a:r>
                      <a:r>
                        <a:rPr lang="en-US" sz="2000" b="0" dirty="0">
                          <a:effectLst/>
                        </a:rPr>
                        <a:t>, MAAIF, MoLG, UCC, MFPED.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Modern No. 20" panose="020707040705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473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Modern No. 20" panose="02070704070505020303" pitchFamily="18" charset="0"/>
                        </a:rPr>
                        <a:t>3.0. Strengthening Community Resilience to Climate Change &amp; Disaster Risks (SCORE):</a:t>
                      </a:r>
                      <a:endParaRPr lang="en-US" sz="2000" dirty="0">
                        <a:effectLst/>
                        <a:latin typeface="Modern No. 20" panose="02070704070505020303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2016-2020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Total Budget: USD </a:t>
                      </a:r>
                      <a:r>
                        <a:rPr lang="en-GB" sz="2000" b="0" dirty="0">
                          <a:effectLst/>
                        </a:rPr>
                        <a:t>23 million (8m funded)</a:t>
                      </a:r>
                      <a:endParaRPr lang="en-US" sz="2000" b="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2000" b="0" dirty="0">
                          <a:effectLst/>
                        </a:rPr>
                        <a:t>Implementing Partner: OPM</a:t>
                      </a:r>
                      <a:endParaRPr lang="en-US" sz="2000" b="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2000" b="0" dirty="0">
                          <a:effectLst/>
                        </a:rPr>
                        <a:t>Responsible Partners: </a:t>
                      </a:r>
                      <a:r>
                        <a:rPr lang="en-US" sz="2000" b="0" dirty="0">
                          <a:effectLst/>
                        </a:rPr>
                        <a:t>MWE, MAAIF, MoFPED, MLHUD, NPA, UNMA, CSOs, private sector, local governments and communities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Modern No. 20" panose="020707040705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2" descr="http://www.gov.ug/sites/default/files/styles/large/public/Coart%20of%20arms.png?itok=xkfsk-R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8" y="0"/>
            <a:ext cx="117504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84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618" y="10887"/>
            <a:ext cx="10310025" cy="750932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SUMMARY OF ACHIEVEMENTS 2015/2016</a:t>
            </a:r>
            <a:endParaRPr lang="en-GB" b="1" u="sng" dirty="0"/>
          </a:p>
        </p:txBody>
      </p:sp>
      <p:pic>
        <p:nvPicPr>
          <p:cNvPr id="4" name="Picture 2" descr="UNDP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5376" y="105248"/>
            <a:ext cx="820478" cy="100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6A6D-EADC-41F9-AF39-09834D0FF7E1}" type="slidenum">
              <a:rPr lang="en-GB" smtClean="0"/>
              <a:t>5</a:t>
            </a:fld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069769"/>
              </p:ext>
            </p:extLst>
          </p:nvPr>
        </p:nvGraphicFramePr>
        <p:xfrm>
          <a:off x="471056" y="955963"/>
          <a:ext cx="10536348" cy="5611825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817420"/>
                <a:gridCol w="5718928"/>
              </a:tblGrid>
              <a:tr h="69492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OUTCOME 1: Enhanced capacity of UNMA and DWRM to monitor and forecast extreme weather, hydrology and climate change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Modern No. 20" panose="020707040705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6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effectLst/>
                        </a:rPr>
                        <a:t>PLANNED OUTPUT</a:t>
                      </a:r>
                      <a:endParaRPr lang="en-US" sz="2400" b="1" dirty="0">
                        <a:solidFill>
                          <a:srgbClr val="7030A0"/>
                        </a:solidFill>
                        <a:effectLst/>
                        <a:latin typeface="Modern No. 20" panose="020707040705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effectLst/>
                        </a:rPr>
                        <a:t>RESULT/STATUS</a:t>
                      </a:r>
                      <a:endParaRPr lang="en-US" sz="2400" b="1" dirty="0">
                        <a:solidFill>
                          <a:srgbClr val="7030A0"/>
                        </a:solidFill>
                        <a:effectLst/>
                        <a:latin typeface="Modern No. 20" panose="020707040705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52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</a:rPr>
                        <a:t>1. 16 AWLS installed and 40 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  <a:effectLst/>
                        </a:rPr>
                        <a:t>Hydro-met. stations 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</a:rPr>
                        <a:t>rehabilitated;</a:t>
                      </a: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Modern No. 20" panose="020707040705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3366"/>
                          </a:solidFill>
                          <a:effectLst/>
                        </a:rPr>
                        <a:t>At </a:t>
                      </a:r>
                      <a:r>
                        <a:rPr lang="en-US" sz="1800" b="1" dirty="0">
                          <a:solidFill>
                            <a:srgbClr val="003366"/>
                          </a:solidFill>
                          <a:effectLst/>
                        </a:rPr>
                        <a:t>contracting stage</a:t>
                      </a:r>
                      <a:endParaRPr lang="en-US" sz="1800" b="1" dirty="0">
                        <a:solidFill>
                          <a:srgbClr val="003366"/>
                        </a:solidFill>
                        <a:effectLst/>
                        <a:latin typeface="Modern No. 20" panose="020707040705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52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</a:rPr>
                        <a:t>2. 30 AWSs installed and 32 stations rehabilitated;</a:t>
                      </a: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Modern No. 20" panose="020707040705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66"/>
                          </a:solidFill>
                          <a:effectLst/>
                        </a:rPr>
                        <a:t>20 base AWSs procured, installation to end by 15 April; 5 Total Solutions AWSs at contracting stage; Rehabilitation of weather stations completed; AMSS procured and </a:t>
                      </a:r>
                      <a:r>
                        <a:rPr lang="en-US" sz="1800" b="1" dirty="0" smtClean="0">
                          <a:solidFill>
                            <a:srgbClr val="003366"/>
                          </a:solidFill>
                          <a:effectLst/>
                        </a:rPr>
                        <a:t>installed.</a:t>
                      </a:r>
                      <a:endParaRPr lang="en-US" sz="1800" b="1" dirty="0">
                        <a:solidFill>
                          <a:srgbClr val="003366"/>
                        </a:solidFill>
                        <a:effectLst/>
                        <a:latin typeface="Modern No. 20" panose="020707040705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28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</a:rPr>
                        <a:t>3. Integrated (UNMA&amp;DWRM) 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  <a:effectLst/>
                        </a:rPr>
                        <a:t>hydro-met. data mgmt 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</a:rPr>
                        <a:t>system 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  <a:effectLst/>
                        </a:rPr>
                        <a:t>&amp; 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</a:rPr>
                        <a:t>on-line platform operationalized</a:t>
                      </a: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Modern No. 20" panose="020707040705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66"/>
                          </a:solidFill>
                          <a:effectLst/>
                        </a:rPr>
                        <a:t>MoU and Protocol for data sharing (UNMA&amp;DWRM) ready for signing; </a:t>
                      </a:r>
                      <a:r>
                        <a:rPr lang="en-US" sz="1800" b="1" dirty="0" smtClean="0">
                          <a:solidFill>
                            <a:srgbClr val="003366"/>
                          </a:solidFill>
                          <a:effectLst/>
                        </a:rPr>
                        <a:t>Protocol and Linkages </a:t>
                      </a:r>
                      <a:r>
                        <a:rPr lang="en-US" sz="1800" b="1" dirty="0">
                          <a:solidFill>
                            <a:srgbClr val="003366"/>
                          </a:solidFill>
                          <a:effectLst/>
                        </a:rPr>
                        <a:t>with MDAs</a:t>
                      </a:r>
                      <a:r>
                        <a:rPr lang="en-US" sz="1800" b="1" dirty="0" smtClean="0">
                          <a:solidFill>
                            <a:srgbClr val="003366"/>
                          </a:solidFill>
                          <a:effectLst/>
                        </a:rPr>
                        <a:t>, Integration</a:t>
                      </a:r>
                      <a:r>
                        <a:rPr lang="en-US" sz="1800" b="1" baseline="0" dirty="0" smtClean="0">
                          <a:solidFill>
                            <a:srgbClr val="003366"/>
                          </a:solidFill>
                          <a:effectLst/>
                        </a:rPr>
                        <a:t> of information and</a:t>
                      </a:r>
                      <a:r>
                        <a:rPr lang="en-US" sz="1800" b="1" dirty="0" smtClean="0">
                          <a:solidFill>
                            <a:srgbClr val="003366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3366"/>
                          </a:solidFill>
                          <a:effectLst/>
                        </a:rPr>
                        <a:t>data </a:t>
                      </a:r>
                      <a:r>
                        <a:rPr lang="en-US" sz="1800" b="1" dirty="0" smtClean="0">
                          <a:solidFill>
                            <a:srgbClr val="003366"/>
                          </a:solidFill>
                          <a:effectLst/>
                        </a:rPr>
                        <a:t>rescue </a:t>
                      </a:r>
                      <a:r>
                        <a:rPr lang="en-US" sz="1800" b="1" dirty="0">
                          <a:solidFill>
                            <a:srgbClr val="003366"/>
                          </a:solidFill>
                          <a:effectLst/>
                        </a:rPr>
                        <a:t>focus of 2016.</a:t>
                      </a:r>
                      <a:endParaRPr lang="en-US" sz="1800" b="1" dirty="0">
                        <a:solidFill>
                          <a:srgbClr val="003366"/>
                        </a:solidFill>
                        <a:effectLst/>
                        <a:latin typeface="Modern No. 20" panose="020707040705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07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</a:rPr>
                        <a:t>4. Capacity 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  <a:effectLst/>
                        </a:rPr>
                        <a:t>for 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</a:rPr>
                        <a:t>operating and maintaining observation networks and related infrastructure 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  <a:effectLst/>
                        </a:rPr>
                        <a:t>developed</a:t>
                      </a: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Modern No. 20" panose="020707040705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3366"/>
                          </a:solidFill>
                          <a:effectLst/>
                        </a:rPr>
                        <a:t>1 UNMA Systems Engineer underwent training in India ;Supported 9 personnel from the IP/RPs to participate in GHACOF 41&amp;42; 2 sub-national workshops</a:t>
                      </a:r>
                      <a:r>
                        <a:rPr lang="en-US" sz="1800" b="1" kern="1200" baseline="0" dirty="0" smtClean="0">
                          <a:solidFill>
                            <a:srgbClr val="003366"/>
                          </a:solidFill>
                          <a:effectLst/>
                        </a:rPr>
                        <a:t> held &amp; more </a:t>
                      </a:r>
                      <a:r>
                        <a:rPr lang="en-US" sz="1800" b="1" kern="1200" dirty="0" smtClean="0">
                          <a:solidFill>
                            <a:srgbClr val="003366"/>
                          </a:solidFill>
                          <a:effectLst/>
                        </a:rPr>
                        <a:t>training in 2016</a:t>
                      </a:r>
                      <a:endParaRPr lang="en-US" sz="1800" b="1" dirty="0">
                        <a:solidFill>
                          <a:srgbClr val="003366"/>
                        </a:solidFill>
                        <a:effectLst/>
                        <a:latin typeface="Modern No. 20" panose="020707040705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Picture 2" descr="http://www.gov.ug/sites/default/files/styles/large/public/Coart%20of%20arms.png?itok=xkfsk-R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0" y="52447"/>
            <a:ext cx="857247" cy="90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66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6A6D-EADC-41F9-AF39-09834D0FF7E1}" type="slidenum">
              <a:rPr lang="en-GB" smtClean="0"/>
              <a:t>6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862648"/>
              </p:ext>
            </p:extLst>
          </p:nvPr>
        </p:nvGraphicFramePr>
        <p:xfrm>
          <a:off x="905493" y="162215"/>
          <a:ext cx="10515600" cy="6762964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4441371"/>
                <a:gridCol w="6074229"/>
              </a:tblGrid>
              <a:tr h="56178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Modern No. 20" panose="02070704070505020303" pitchFamily="18" charset="0"/>
                        </a:rPr>
                        <a:t>OUTCOME 2: Efficient and effective use of the hydro-meteorological and environmental information for making early warnings and long term development plans</a:t>
                      </a:r>
                      <a:endParaRPr lang="en-US" sz="2000" b="1" dirty="0">
                        <a:solidFill>
                          <a:srgbClr val="FFFF00"/>
                        </a:solidFill>
                        <a:effectLst/>
                        <a:latin typeface="Modern No. 20" panose="020707040705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32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7030A0"/>
                          </a:solidFill>
                          <a:effectLst/>
                          <a:latin typeface="Modern No. 20" panose="02070704070505020303" pitchFamily="18" charset="0"/>
                        </a:rPr>
                        <a:t>PLANNED OUTPUT</a:t>
                      </a:r>
                      <a:endParaRPr lang="en-US" sz="2800" b="1" dirty="0">
                        <a:solidFill>
                          <a:srgbClr val="7030A0"/>
                        </a:solidFill>
                        <a:effectLst/>
                        <a:latin typeface="Modern No. 20" panose="020707040705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7030A0"/>
                          </a:solidFill>
                          <a:effectLst/>
                          <a:latin typeface="Modern No. 20" panose="02070704070505020303" pitchFamily="18" charset="0"/>
                        </a:rPr>
                        <a:t>RESULT/STATUS</a:t>
                      </a:r>
                      <a:endParaRPr lang="en-US" sz="2800" b="1" dirty="0">
                        <a:solidFill>
                          <a:srgbClr val="7030A0"/>
                        </a:solidFill>
                        <a:effectLst/>
                        <a:latin typeface="Modern No. 20" panose="020707040705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58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  <a:latin typeface="Modern No. 20" panose="02070704070505020303" pitchFamily="18" charset="0"/>
                        </a:rPr>
                        <a:t>1.Technical capacity of UNMA and DWRM strengthened: training 16 forecasters;</a:t>
                      </a:r>
                      <a:endParaRPr lang="en-US" sz="2000" b="1" dirty="0">
                        <a:solidFill>
                          <a:srgbClr val="00B0F0"/>
                        </a:solidFill>
                        <a:effectLst/>
                        <a:latin typeface="Modern No. 20" panose="020707040705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Modern No. 20" panose="02070704070505020303" pitchFamily="18" charset="0"/>
                        </a:rPr>
                        <a:t>5 UNMA staff on the job trained in KMD; 10 DWRM staff to be trained at KMD November 2015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Modern No. 20" panose="02070704070505020303" pitchFamily="18" charset="0"/>
                        </a:rPr>
                        <a:t>; 17 UNMA technicians and stations managers trained on AMSS operations and installation of AWS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Modern No. 20" panose="020707040705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11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  <a:latin typeface="Modern No. 20" panose="02070704070505020303" pitchFamily="18" charset="0"/>
                        </a:rPr>
                        <a:t>2.Tailored weather and climate information made accessible to decision makers, private sector, MDAs and communities;</a:t>
                      </a:r>
                      <a:endParaRPr lang="en-US" sz="2000" b="1" dirty="0">
                        <a:solidFill>
                          <a:srgbClr val="00B0F0"/>
                        </a:solidFill>
                        <a:effectLst/>
                        <a:latin typeface="Modern No. 20" panose="020707040705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Modern No. 20" panose="02070704070505020303" pitchFamily="18" charset="0"/>
                        </a:rPr>
                        <a:t>Focus of 2016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Modern No. 20" panose="020707040705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58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  <a:latin typeface="Modern No. 20" panose="02070704070505020303" pitchFamily="18" charset="0"/>
                        </a:rPr>
                        <a:t>3.Weather and climate information mainstreamed into National Policy(Disaster) and District Plans;</a:t>
                      </a:r>
                      <a:endParaRPr lang="en-US" sz="2000" b="1" dirty="0">
                        <a:solidFill>
                          <a:srgbClr val="00B0F0"/>
                        </a:solidFill>
                        <a:effectLst/>
                        <a:latin typeface="Modern No. 20" panose="020707040705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Modern No. 20" panose="02070704070505020303" pitchFamily="18" charset="0"/>
                        </a:rPr>
                        <a:t>Focus of 2016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Modern No. 20" panose="020707040705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58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  <a:latin typeface="Modern No. 20" panose="02070704070505020303" pitchFamily="18" charset="0"/>
                        </a:rPr>
                        <a:t>4. Govt. and NG communication channels for issuing alerts strengthened;</a:t>
                      </a:r>
                      <a:endParaRPr lang="en-US" sz="2000" b="1" dirty="0">
                        <a:solidFill>
                          <a:srgbClr val="00B0F0"/>
                        </a:solidFill>
                        <a:effectLst/>
                        <a:latin typeface="Modern No. 20" panose="020707040705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Modern No. 20" panose="02070704070505020303" pitchFamily="18" charset="0"/>
                        </a:rPr>
                        <a:t>Focus of 2016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Modern No. 20" panose="020707040705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05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  <a:latin typeface="Modern No. 20" panose="02070704070505020303" pitchFamily="18" charset="0"/>
                        </a:rPr>
                        <a:t>5. Sustainable Financing Options (for UNMA) identified, developed and implemented</a:t>
                      </a:r>
                      <a:endParaRPr lang="en-US" sz="2000" b="1" dirty="0">
                        <a:solidFill>
                          <a:srgbClr val="00B0F0"/>
                        </a:solidFill>
                        <a:effectLst/>
                        <a:latin typeface="Modern No. 20" panose="020707040705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  <a:latin typeface="Modern No. 20" panose="02070704070505020303" pitchFamily="18" charset="0"/>
                        </a:rPr>
                        <a:t>10 consultancies 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Modern No. 20" panose="02070704070505020303" pitchFamily="18" charset="0"/>
                        </a:rPr>
                        <a:t>carried out to inform planning: 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Modern No. 20" panose="02070704070505020303" pitchFamily="18" charset="0"/>
                        </a:rPr>
                        <a:t>IT Specialist; Synoptic, Agro-Hydromet analysis; Hydromet AWLSs assessment; Protocol &amp; Agreements; Monitoring and Evaluation; Cost Benefit and Market Study; Communications Strategy for UNMA; Hazard and Vulnerability Mapping Training of Trainers; Early Warning System </a:t>
                      </a:r>
                      <a:r>
                        <a:rPr lang="en-US" sz="1800" i="1" dirty="0" smtClean="0">
                          <a:solidFill>
                            <a:srgbClr val="002060"/>
                          </a:solidFill>
                          <a:effectLst/>
                          <a:latin typeface="Modern No. 20" panose="02070704070505020303" pitchFamily="18" charset="0"/>
                        </a:rPr>
                        <a:t>survey.</a:t>
                      </a:r>
                      <a:endParaRPr lang="en-US" sz="1800" i="1" dirty="0">
                        <a:solidFill>
                          <a:srgbClr val="002060"/>
                        </a:solidFill>
                        <a:effectLst/>
                        <a:latin typeface="Modern No. 20" panose="02070704070505020303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Picture 2" descr="UNDP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62215"/>
            <a:ext cx="820478" cy="157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gov.ug/sites/default/files/styles/large/public/Coart%20of%20arms.png?itok=xkfsk-R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0" y="18837"/>
            <a:ext cx="848833" cy="93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95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6B96-096C-4B7F-BB82-A76007EDE823}" type="slidenum">
              <a:rPr lang="en-ZA" smtClean="0"/>
              <a:pPr/>
              <a:t>7</a:t>
            </a:fld>
            <a:endParaRPr lang="en-ZA" dirty="0"/>
          </a:p>
        </p:txBody>
      </p:sp>
      <p:pic>
        <p:nvPicPr>
          <p:cNvPr id="6" name="Picture 2" descr="UNDP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404" y="203779"/>
            <a:ext cx="820478" cy="157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1791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01091" y="6356350"/>
            <a:ext cx="7301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Modern No. 20" panose="02070704070505020303" pitchFamily="18" charset="0"/>
              </a:rPr>
              <a:t>Newly renovated weather station: Gulu Airfield</a:t>
            </a:r>
            <a:endParaRPr lang="en-US" sz="2000" b="1" i="1" dirty="0">
              <a:latin typeface="Modern No. 20" panose="02070704070505020303" pitchFamily="18" charset="0"/>
            </a:endParaRPr>
          </a:p>
        </p:txBody>
      </p:sp>
      <p:pic>
        <p:nvPicPr>
          <p:cNvPr id="7" name="Picture 2" descr="http://www.gov.ug/sites/default/files/styles/large/public/Coart%20of%20arms.png?itok=xkfsk-R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81" y="167159"/>
            <a:ext cx="769544" cy="84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0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98" y="326489"/>
            <a:ext cx="9051702" cy="1142093"/>
          </a:xfrm>
        </p:spPr>
        <p:txBody>
          <a:bodyPr/>
          <a:lstStyle/>
          <a:p>
            <a:pPr algn="ctr"/>
            <a:r>
              <a:rPr lang="en-GB" b="1" u="sng" dirty="0" smtClean="0">
                <a:latin typeface="Modern No. 20" panose="02070704070505020303" pitchFamily="18" charset="0"/>
              </a:rPr>
              <a:t>The AMSS</a:t>
            </a:r>
            <a:endParaRPr lang="en-GB" b="1" u="sng" dirty="0">
              <a:latin typeface="Modern No. 20" panose="0207070407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7108371" cy="503237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algn="r"/>
            <a:endParaRPr lang="en-GB" dirty="0"/>
          </a:p>
        </p:txBody>
      </p:sp>
      <p:pic>
        <p:nvPicPr>
          <p:cNvPr id="4" name="Picture 2" descr="UNDP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404" y="203779"/>
            <a:ext cx="820478" cy="101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9170" y="6356349"/>
            <a:ext cx="2743200" cy="365125"/>
          </a:xfrm>
        </p:spPr>
        <p:txBody>
          <a:bodyPr/>
          <a:lstStyle/>
          <a:p>
            <a:fld id="{05026A6D-EADC-41F9-AF39-09834D0FF7E1}" type="slidenum">
              <a:rPr lang="en-GB" smtClean="0"/>
              <a:t>8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75885" y="1929249"/>
            <a:ext cx="5389416" cy="478674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240780" y="1378530"/>
            <a:ext cx="5737860" cy="4977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700" b="1" u="sng" dirty="0" smtClean="0">
              <a:solidFill>
                <a:srgbClr val="7030A0"/>
              </a:solidFill>
              <a:latin typeface="Modern No. 20" panose="02070704070505020303" pitchFamily="18" charset="0"/>
            </a:endParaRPr>
          </a:p>
          <a:p>
            <a:r>
              <a:rPr lang="en-GB" sz="6700" b="1" u="sng" dirty="0" smtClean="0">
                <a:solidFill>
                  <a:srgbClr val="7030A0"/>
                </a:solidFill>
                <a:latin typeface="Modern No. 20" panose="02070704070505020303" pitchFamily="18" charset="0"/>
              </a:rPr>
              <a:t>Capabilities: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100" b="1" dirty="0">
                <a:latin typeface="Modern No. 20" panose="02070704070505020303" pitchFamily="18" charset="0"/>
              </a:rPr>
              <a:t>C</a:t>
            </a:r>
            <a:r>
              <a:rPr lang="en-US" sz="5100" b="1" dirty="0" smtClean="0">
                <a:latin typeface="Modern No. 20" panose="02070704070505020303" pitchFamily="18" charset="0"/>
              </a:rPr>
              <a:t>ompliant </a:t>
            </a:r>
            <a:r>
              <a:rPr lang="en-US" sz="5100" b="1" dirty="0">
                <a:latin typeface="Modern No. 20" panose="02070704070505020303" pitchFamily="18" charset="0"/>
              </a:rPr>
              <a:t>with all WMO </a:t>
            </a:r>
            <a:r>
              <a:rPr lang="en-US" sz="5100" b="1" dirty="0" smtClean="0">
                <a:latin typeface="Modern No. 20" panose="02070704070505020303" pitchFamily="18" charset="0"/>
              </a:rPr>
              <a:t>stds;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5100" b="1" dirty="0" smtClean="0">
                <a:latin typeface="Modern No. 20" panose="02070704070505020303" pitchFamily="18" charset="0"/>
              </a:rPr>
              <a:t>Allows </a:t>
            </a:r>
            <a:r>
              <a:rPr lang="en-US" sz="5100" b="1" dirty="0">
                <a:latin typeface="Modern No. 20" panose="02070704070505020303" pitchFamily="18" charset="0"/>
              </a:rPr>
              <a:t>management of regional GTS circuit (RTH) and national data (NMCs) </a:t>
            </a:r>
            <a:r>
              <a:rPr lang="en-US" sz="5100" b="1" dirty="0" smtClean="0">
                <a:latin typeface="Modern No. 20" panose="02070704070505020303" pitchFamily="18" charset="0"/>
              </a:rPr>
              <a:t>&amp; </a:t>
            </a:r>
            <a:r>
              <a:rPr lang="en-US" sz="5100" b="1" dirty="0">
                <a:latin typeface="Modern No. 20" panose="02070704070505020303" pitchFamily="18" charset="0"/>
              </a:rPr>
              <a:t>observing stations </a:t>
            </a:r>
            <a:r>
              <a:rPr lang="en-US" sz="5100" b="1" dirty="0" smtClean="0">
                <a:latin typeface="Modern No. 20" panose="02070704070505020303" pitchFamily="18" charset="0"/>
              </a:rPr>
              <a:t>countrywide;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5100" b="1" dirty="0" smtClean="0">
                <a:latin typeface="Modern No. 20" panose="02070704070505020303" pitchFamily="18" charset="0"/>
              </a:rPr>
              <a:t>Data </a:t>
            </a:r>
            <a:r>
              <a:rPr lang="en-US" sz="5100" b="1" dirty="0">
                <a:latin typeface="Modern No. 20" panose="02070704070505020303" pitchFamily="18" charset="0"/>
              </a:rPr>
              <a:t>transmission modes: FTP, SFTP, WMO socket, https, email, SADIS 2G, MSG, RETIM, AFTN, GSM, </a:t>
            </a:r>
            <a:r>
              <a:rPr lang="en-US" sz="5100" b="1" dirty="0" smtClean="0">
                <a:latin typeface="Modern No. 20" panose="02070704070505020303" pitchFamily="18" charset="0"/>
              </a:rPr>
              <a:t>SMS;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5800" b="1" dirty="0" smtClean="0">
                <a:latin typeface="Modern No. 20" panose="02070704070505020303" pitchFamily="18" charset="0"/>
              </a:rPr>
              <a:t>Has </a:t>
            </a:r>
            <a:r>
              <a:rPr lang="en-US" sz="5800" b="1" dirty="0">
                <a:latin typeface="Modern No. 20" panose="02070704070505020303" pitchFamily="18" charset="0"/>
              </a:rPr>
              <a:t>integrated FTP </a:t>
            </a:r>
            <a:r>
              <a:rPr lang="en-US" sz="5800" b="1" dirty="0" smtClean="0">
                <a:latin typeface="Modern No. 20" panose="02070704070505020303" pitchFamily="18" charset="0"/>
              </a:rPr>
              <a:t>server; supports </a:t>
            </a:r>
            <a:r>
              <a:rPr lang="en-US" sz="5800" b="1" dirty="0">
                <a:latin typeface="Modern No. 20" panose="02070704070505020303" pitchFamily="18" charset="0"/>
              </a:rPr>
              <a:t>secure communication </a:t>
            </a:r>
            <a:r>
              <a:rPr lang="en-US" sz="5800" b="1" dirty="0" smtClean="0">
                <a:latin typeface="Modern No. 20" panose="02070704070505020303" pitchFamily="18" charset="0"/>
              </a:rPr>
              <a:t>protocols;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5800" b="1" dirty="0" smtClean="0">
                <a:latin typeface="Modern No. 20" panose="02070704070505020303" pitchFamily="18" charset="0"/>
              </a:rPr>
              <a:t>Processes </a:t>
            </a:r>
            <a:r>
              <a:rPr lang="en-US" sz="5800" b="1" dirty="0">
                <a:latin typeface="Modern No. 20" panose="02070704070505020303" pitchFamily="18" charset="0"/>
              </a:rPr>
              <a:t>and </a:t>
            </a:r>
            <a:r>
              <a:rPr lang="en-US" sz="5800" b="1" dirty="0" smtClean="0">
                <a:latin typeface="Modern No. 20" panose="02070704070505020303" pitchFamily="18" charset="0"/>
              </a:rPr>
              <a:t>generates </a:t>
            </a:r>
            <a:r>
              <a:rPr lang="en-US" sz="5800" b="1" dirty="0">
                <a:latin typeface="Modern No. 20" panose="02070704070505020303" pitchFamily="18" charset="0"/>
              </a:rPr>
              <a:t>meteorological data (SYNOPS, METARS, SPECI, CLIMAT, BUFR </a:t>
            </a:r>
            <a:r>
              <a:rPr lang="en-US" sz="5800" b="1" dirty="0" smtClean="0">
                <a:latin typeface="Modern No. 20" panose="02070704070505020303" pitchFamily="18" charset="0"/>
              </a:rPr>
              <a:t>e.t.c</a:t>
            </a:r>
            <a:r>
              <a:rPr lang="en-US" sz="5800" b="1" dirty="0">
                <a:latin typeface="Modern No. 20" panose="02070704070505020303" pitchFamily="18" charset="0"/>
              </a:rPr>
              <a:t>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b="1" dirty="0" smtClean="0">
              <a:latin typeface="Modern No. 20" panose="02070704070505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b="1" dirty="0">
              <a:latin typeface="Modern No. 20" panose="02070704070505020303" pitchFamily="18" charset="0"/>
            </a:endParaRPr>
          </a:p>
        </p:txBody>
      </p:sp>
      <p:pic>
        <p:nvPicPr>
          <p:cNvPr id="8" name="Picture 2" descr="http://www.gov.ug/sites/default/files/styles/large/public/Coart%20of%20arms.png?itok=xkfsk-R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81" y="167159"/>
            <a:ext cx="1040539" cy="105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38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972" y="217775"/>
            <a:ext cx="8132379" cy="86984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SOME POSITIVE OUTCOMES: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284515"/>
            <a:ext cx="10276114" cy="51816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More reliable information(pressure, wind) for the aviation </a:t>
            </a:r>
            <a:r>
              <a:rPr lang="en-US" sz="4000" b="1" dirty="0" smtClean="0">
                <a:solidFill>
                  <a:srgbClr val="0070C0"/>
                </a:solidFill>
              </a:rPr>
              <a:t>sector hence increased confidence in forecasts;</a:t>
            </a:r>
            <a:endParaRPr lang="en-US" sz="4000" b="1" dirty="0" smtClean="0">
              <a:solidFill>
                <a:srgbClr val="0070C0"/>
              </a:solidFill>
            </a:endParaRPr>
          </a:p>
          <a:p>
            <a:r>
              <a:rPr lang="en-US" sz="4000" b="1" dirty="0" smtClean="0">
                <a:solidFill>
                  <a:srgbClr val="0070C0"/>
                </a:solidFill>
              </a:rPr>
              <a:t>Public perception about meteorological products improving(seasonal forecast and recent El-nino);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Interest by Telecommunications Companies to partner with </a:t>
            </a:r>
            <a:r>
              <a:rPr lang="en-US" sz="4000" b="1" dirty="0" smtClean="0">
                <a:solidFill>
                  <a:srgbClr val="0070C0"/>
                </a:solidFill>
              </a:rPr>
              <a:t>UNMA;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Connectivity to the Regional Meteorological Center in Nairobi and the GTS ; Uganda once more on the global meteorological highlight.</a:t>
            </a:r>
            <a:endParaRPr lang="en-US" sz="4000" b="1" dirty="0" smtClean="0">
              <a:solidFill>
                <a:srgbClr val="0070C0"/>
              </a:solidFill>
            </a:endParaRPr>
          </a:p>
          <a:p>
            <a:endParaRPr lang="en-US" sz="40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6B96-096C-4B7F-BB82-A76007EDE823}" type="slidenum">
              <a:rPr lang="en-ZA" smtClean="0"/>
              <a:pPr/>
              <a:t>9</a:t>
            </a:fld>
            <a:endParaRPr lang="en-ZA" dirty="0"/>
          </a:p>
        </p:txBody>
      </p:sp>
      <p:pic>
        <p:nvPicPr>
          <p:cNvPr id="6" name="Picture 2" descr="UNDP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118" y="0"/>
            <a:ext cx="820478" cy="120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gov.ug/sites/default/files/styles/large/public/Coart%20of%20arms.png?itok=xkfsk-R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8" y="198860"/>
            <a:ext cx="809189" cy="88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2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2030</TotalTime>
  <Words>1045</Words>
  <Application>Microsoft Office PowerPoint</Application>
  <PresentationFormat>Widescreen</PresentationFormat>
  <Paragraphs>110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Modern No. 20</vt:lpstr>
      <vt:lpstr>Times New Roman</vt:lpstr>
      <vt:lpstr>Office Theme</vt:lpstr>
      <vt:lpstr>PowerPoint Presentation</vt:lpstr>
      <vt:lpstr>Ugandan Team:</vt:lpstr>
      <vt:lpstr>INTRODUCTION</vt:lpstr>
      <vt:lpstr>PowerPoint Presentation</vt:lpstr>
      <vt:lpstr>SUMMARY OF ACHIEVEMENTS 2015/2016</vt:lpstr>
      <vt:lpstr>PowerPoint Presentation</vt:lpstr>
      <vt:lpstr>PowerPoint Presentation</vt:lpstr>
      <vt:lpstr>The AMSS</vt:lpstr>
      <vt:lpstr>SOME POSITIVE OUTCOMES:</vt:lpstr>
      <vt:lpstr>CHALLENGES:</vt:lpstr>
      <vt:lpstr>OPPORTUNITIES: </vt:lpstr>
      <vt:lpstr>WHAT NEXT??: 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Goldfinch</dc:creator>
  <cp:lastModifiedBy>pascal Okello</cp:lastModifiedBy>
  <cp:revision>83</cp:revision>
  <dcterms:created xsi:type="dcterms:W3CDTF">2016-01-07T06:54:00Z</dcterms:created>
  <dcterms:modified xsi:type="dcterms:W3CDTF">2016-03-13T15:41:40Z</dcterms:modified>
</cp:coreProperties>
</file>