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67" r:id="rId3"/>
    <p:sldId id="258" r:id="rId4"/>
    <p:sldId id="268" r:id="rId5"/>
    <p:sldId id="259" r:id="rId6"/>
    <p:sldId id="260" r:id="rId7"/>
    <p:sldId id="261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85108" autoAdjust="0"/>
  </p:normalViewPr>
  <p:slideViewPr>
    <p:cSldViewPr>
      <p:cViewPr varScale="1">
        <p:scale>
          <a:sx n="94" d="100"/>
          <a:sy n="94" d="100"/>
        </p:scale>
        <p:origin x="1272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490BE0-D4C7-4E47-9073-82E384DE91A6}" type="doc">
      <dgm:prSet loTypeId="urn:microsoft.com/office/officeart/2016/7/layout/VerticalSolidAction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D91420B-C8E4-4580-823C-B41E3E011D3E}">
      <dgm:prSet/>
      <dgm:spPr/>
      <dgm:t>
        <a:bodyPr/>
        <a:lstStyle/>
        <a:p>
          <a:r>
            <a:rPr lang="en-US" dirty="0"/>
            <a:t>Explain</a:t>
          </a:r>
        </a:p>
      </dgm:t>
    </dgm:pt>
    <dgm:pt modelId="{B495ED58-BC31-4B25-986F-EB8270AC7DF4}" type="parTrans" cxnId="{1E7AAA76-D8AF-4D31-8315-0B25A117F4F4}">
      <dgm:prSet/>
      <dgm:spPr/>
      <dgm:t>
        <a:bodyPr/>
        <a:lstStyle/>
        <a:p>
          <a:endParaRPr lang="en-US"/>
        </a:p>
      </dgm:t>
    </dgm:pt>
    <dgm:pt modelId="{48A16EA9-221F-4D50-A01A-8C09E2155995}" type="sibTrans" cxnId="{1E7AAA76-D8AF-4D31-8315-0B25A117F4F4}">
      <dgm:prSet/>
      <dgm:spPr/>
      <dgm:t>
        <a:bodyPr/>
        <a:lstStyle/>
        <a:p>
          <a:endParaRPr lang="en-US"/>
        </a:p>
      </dgm:t>
    </dgm:pt>
    <dgm:pt modelId="{EB164F54-634D-40CC-972A-1CA4C6577923}">
      <dgm:prSet/>
      <dgm:spPr/>
      <dgm:t>
        <a:bodyPr/>
        <a:lstStyle/>
        <a:p>
          <a:r>
            <a:rPr lang="en-US" dirty="0"/>
            <a:t>Explain basic climate change and gender concepts.</a:t>
          </a:r>
        </a:p>
      </dgm:t>
    </dgm:pt>
    <dgm:pt modelId="{9FB1EBDC-9F25-4236-95E1-B263B46D65AE}" type="parTrans" cxnId="{7A0EF048-4893-4A12-BA90-B8757A0D200C}">
      <dgm:prSet/>
      <dgm:spPr/>
      <dgm:t>
        <a:bodyPr/>
        <a:lstStyle/>
        <a:p>
          <a:endParaRPr lang="en-US"/>
        </a:p>
      </dgm:t>
    </dgm:pt>
    <dgm:pt modelId="{04D68EC0-F6F4-47DE-B403-C348CD6510B1}" type="sibTrans" cxnId="{7A0EF048-4893-4A12-BA90-B8757A0D200C}">
      <dgm:prSet/>
      <dgm:spPr/>
      <dgm:t>
        <a:bodyPr/>
        <a:lstStyle/>
        <a:p>
          <a:endParaRPr lang="en-US"/>
        </a:p>
      </dgm:t>
    </dgm:pt>
    <dgm:pt modelId="{114DEE91-95B2-4161-92A7-257A9B22A499}">
      <dgm:prSet/>
      <dgm:spPr/>
      <dgm:t>
        <a:bodyPr/>
        <a:lstStyle/>
        <a:p>
          <a:r>
            <a:rPr lang="en-US"/>
            <a:t>Identify</a:t>
          </a:r>
        </a:p>
      </dgm:t>
    </dgm:pt>
    <dgm:pt modelId="{F69C2D55-3358-492E-93AC-EB913A1251F3}" type="parTrans" cxnId="{DFAB9CC7-181C-4463-AEE5-0454C4948A1B}">
      <dgm:prSet/>
      <dgm:spPr/>
      <dgm:t>
        <a:bodyPr/>
        <a:lstStyle/>
        <a:p>
          <a:endParaRPr lang="en-US"/>
        </a:p>
      </dgm:t>
    </dgm:pt>
    <dgm:pt modelId="{CD47AEF6-329F-4746-AD12-34F375AB3056}" type="sibTrans" cxnId="{DFAB9CC7-181C-4463-AEE5-0454C4948A1B}">
      <dgm:prSet/>
      <dgm:spPr/>
      <dgm:t>
        <a:bodyPr/>
        <a:lstStyle/>
        <a:p>
          <a:endParaRPr lang="en-US"/>
        </a:p>
      </dgm:t>
    </dgm:pt>
    <dgm:pt modelId="{9FD33CAB-44D0-4181-A597-EC43A4AC90FA}">
      <dgm:prSet/>
      <dgm:spPr/>
      <dgm:t>
        <a:bodyPr/>
        <a:lstStyle/>
        <a:p>
          <a:r>
            <a:rPr lang="en-US" dirty="0"/>
            <a:t>Identify at least 3 ways climate change may affect women/men who depend on agriculture sectors for food security, livelihoods, wellbeing. </a:t>
          </a:r>
        </a:p>
      </dgm:t>
    </dgm:pt>
    <dgm:pt modelId="{2285AD74-CCCA-4C08-8076-79F1C7DC115B}" type="parTrans" cxnId="{90B1EAB2-4D49-49D0-901C-B719AAC69752}">
      <dgm:prSet/>
      <dgm:spPr/>
      <dgm:t>
        <a:bodyPr/>
        <a:lstStyle/>
        <a:p>
          <a:endParaRPr lang="en-US"/>
        </a:p>
      </dgm:t>
    </dgm:pt>
    <dgm:pt modelId="{45C23422-6892-4C82-BEDB-B64B16040AFA}" type="sibTrans" cxnId="{90B1EAB2-4D49-49D0-901C-B719AAC69752}">
      <dgm:prSet/>
      <dgm:spPr/>
      <dgm:t>
        <a:bodyPr/>
        <a:lstStyle/>
        <a:p>
          <a:endParaRPr lang="en-US"/>
        </a:p>
      </dgm:t>
    </dgm:pt>
    <dgm:pt modelId="{1D5304D4-47A0-4678-8A0B-8109C0AAA163}">
      <dgm:prSet/>
      <dgm:spPr/>
      <dgm:t>
        <a:bodyPr/>
        <a:lstStyle/>
        <a:p>
          <a:r>
            <a:rPr lang="en-US" dirty="0"/>
            <a:t>Identify</a:t>
          </a:r>
        </a:p>
      </dgm:t>
    </dgm:pt>
    <dgm:pt modelId="{B798E8BE-8ED6-4A0E-8420-6F7E023C898A}" type="parTrans" cxnId="{D69AF75B-CE25-4830-806F-B560FCDADA9A}">
      <dgm:prSet/>
      <dgm:spPr/>
      <dgm:t>
        <a:bodyPr/>
        <a:lstStyle/>
        <a:p>
          <a:endParaRPr lang="en-US"/>
        </a:p>
      </dgm:t>
    </dgm:pt>
    <dgm:pt modelId="{4C627C39-015D-490D-A998-1A8126C73185}" type="sibTrans" cxnId="{D69AF75B-CE25-4830-806F-B560FCDADA9A}">
      <dgm:prSet/>
      <dgm:spPr/>
      <dgm:t>
        <a:bodyPr/>
        <a:lstStyle/>
        <a:p>
          <a:endParaRPr lang="en-US"/>
        </a:p>
      </dgm:t>
    </dgm:pt>
    <dgm:pt modelId="{1ED413E5-9B48-49E7-8E5D-9A7C5630B034}">
      <dgm:prSet/>
      <dgm:spPr/>
      <dgm:t>
        <a:bodyPr/>
        <a:lstStyle/>
        <a:p>
          <a:r>
            <a:rPr lang="en-US" dirty="0"/>
            <a:t>Identify at least 3 reasons why gender is important to consider in adaptation planning for agriculture sectors.</a:t>
          </a:r>
        </a:p>
      </dgm:t>
    </dgm:pt>
    <dgm:pt modelId="{A207767C-B211-47AF-B676-981686F661C7}" type="parTrans" cxnId="{DD5EAB5D-44FF-416C-9F53-A701C2231A74}">
      <dgm:prSet/>
      <dgm:spPr/>
      <dgm:t>
        <a:bodyPr/>
        <a:lstStyle/>
        <a:p>
          <a:endParaRPr lang="en-US"/>
        </a:p>
      </dgm:t>
    </dgm:pt>
    <dgm:pt modelId="{7CA1F7E4-B9B3-4921-9C34-B2253294758B}" type="sibTrans" cxnId="{DD5EAB5D-44FF-416C-9F53-A701C2231A74}">
      <dgm:prSet/>
      <dgm:spPr/>
      <dgm:t>
        <a:bodyPr/>
        <a:lstStyle/>
        <a:p>
          <a:endParaRPr lang="en-US"/>
        </a:p>
      </dgm:t>
    </dgm:pt>
    <dgm:pt modelId="{5BFEAD45-F7C7-4EF7-B13C-87E4FA3DBBCC}">
      <dgm:prSet/>
      <dgm:spPr/>
      <dgm:t>
        <a:bodyPr/>
        <a:lstStyle/>
        <a:p>
          <a:r>
            <a:rPr lang="en-US" dirty="0"/>
            <a:t>Name</a:t>
          </a:r>
        </a:p>
      </dgm:t>
    </dgm:pt>
    <dgm:pt modelId="{F97E306B-44E7-491D-9A07-5198B5F7BF4A}" type="parTrans" cxnId="{17913E3F-40A6-4720-AAFE-D53E4438618E}">
      <dgm:prSet/>
      <dgm:spPr/>
      <dgm:t>
        <a:bodyPr/>
        <a:lstStyle/>
        <a:p>
          <a:endParaRPr lang="en-GB"/>
        </a:p>
      </dgm:t>
    </dgm:pt>
    <dgm:pt modelId="{DBBF30A1-7409-4DCD-ABD2-52C37DAB7F0B}" type="sibTrans" cxnId="{17913E3F-40A6-4720-AAFE-D53E4438618E}">
      <dgm:prSet/>
      <dgm:spPr/>
      <dgm:t>
        <a:bodyPr/>
        <a:lstStyle/>
        <a:p>
          <a:endParaRPr lang="en-GB"/>
        </a:p>
      </dgm:t>
    </dgm:pt>
    <dgm:pt modelId="{A999F4BC-9886-4328-8775-5498A43004A7}">
      <dgm:prSet/>
      <dgm:spPr/>
      <dgm:t>
        <a:bodyPr/>
        <a:lstStyle/>
        <a:p>
          <a:r>
            <a:rPr lang="en-US" dirty="0"/>
            <a:t>Name global and national climate change and gender policy commitments.	</a:t>
          </a:r>
        </a:p>
      </dgm:t>
    </dgm:pt>
    <dgm:pt modelId="{6CD00D24-FCB6-41F5-BE09-CB0DF4E81020}" type="parTrans" cxnId="{FE696DC1-D10C-45C0-8938-7AB8CE2F4A04}">
      <dgm:prSet/>
      <dgm:spPr/>
      <dgm:t>
        <a:bodyPr/>
        <a:lstStyle/>
        <a:p>
          <a:endParaRPr lang="en-GB"/>
        </a:p>
      </dgm:t>
    </dgm:pt>
    <dgm:pt modelId="{9292146D-0902-4596-84CD-45301392A2F6}" type="sibTrans" cxnId="{FE696DC1-D10C-45C0-8938-7AB8CE2F4A04}">
      <dgm:prSet/>
      <dgm:spPr/>
      <dgm:t>
        <a:bodyPr/>
        <a:lstStyle/>
        <a:p>
          <a:endParaRPr lang="en-GB"/>
        </a:p>
      </dgm:t>
    </dgm:pt>
    <dgm:pt modelId="{E9117771-87CE-4F0B-A765-288DE9691183}">
      <dgm:prSet/>
      <dgm:spPr/>
      <dgm:t>
        <a:bodyPr/>
        <a:lstStyle/>
        <a:p>
          <a:r>
            <a:rPr lang="en-US" dirty="0"/>
            <a:t>Identify</a:t>
          </a:r>
        </a:p>
      </dgm:t>
    </dgm:pt>
    <dgm:pt modelId="{D6FD7003-367B-461D-8CD9-B3A2F5ED2335}" type="parTrans" cxnId="{60CE2222-1F97-4B37-B937-AC6321439CA8}">
      <dgm:prSet/>
      <dgm:spPr/>
      <dgm:t>
        <a:bodyPr/>
        <a:lstStyle/>
        <a:p>
          <a:endParaRPr lang="en-GB"/>
        </a:p>
      </dgm:t>
    </dgm:pt>
    <dgm:pt modelId="{B3F459A1-E1C5-4604-A80A-DAF5C163204D}" type="sibTrans" cxnId="{60CE2222-1F97-4B37-B937-AC6321439CA8}">
      <dgm:prSet/>
      <dgm:spPr/>
      <dgm:t>
        <a:bodyPr/>
        <a:lstStyle/>
        <a:p>
          <a:endParaRPr lang="en-GB"/>
        </a:p>
      </dgm:t>
    </dgm:pt>
    <dgm:pt modelId="{C0AF3843-5855-45E7-9271-31ACBC711AD4}">
      <dgm:prSet/>
      <dgm:spPr/>
      <dgm:t>
        <a:bodyPr/>
        <a:lstStyle/>
        <a:p>
          <a:r>
            <a:rPr lang="en-US" dirty="0"/>
            <a:t>Identify 1-2 initiatives/organizations, that can coordinate to work on gender, adaptation, agriculture.</a:t>
          </a:r>
        </a:p>
      </dgm:t>
    </dgm:pt>
    <dgm:pt modelId="{813F6CED-F038-41B2-8F23-AA21418C78CA}" type="parTrans" cxnId="{B2CA274C-C88B-4E7C-BEE9-27119A6C56F5}">
      <dgm:prSet/>
      <dgm:spPr/>
      <dgm:t>
        <a:bodyPr/>
        <a:lstStyle/>
        <a:p>
          <a:endParaRPr lang="en-GB"/>
        </a:p>
      </dgm:t>
    </dgm:pt>
    <dgm:pt modelId="{5E3ABCAB-516A-4446-A1FB-2F0C810D5EEC}" type="sibTrans" cxnId="{B2CA274C-C88B-4E7C-BEE9-27119A6C56F5}">
      <dgm:prSet/>
      <dgm:spPr/>
      <dgm:t>
        <a:bodyPr/>
        <a:lstStyle/>
        <a:p>
          <a:endParaRPr lang="en-GB"/>
        </a:p>
      </dgm:t>
    </dgm:pt>
    <dgm:pt modelId="{0189C84B-5C02-4692-BE3C-84868F9E52C0}" type="pres">
      <dgm:prSet presAssocID="{74490BE0-D4C7-4E47-9073-82E384DE91A6}" presName="Name0" presStyleCnt="0">
        <dgm:presLayoutVars>
          <dgm:dir/>
          <dgm:animLvl val="lvl"/>
          <dgm:resizeHandles val="exact"/>
        </dgm:presLayoutVars>
      </dgm:prSet>
      <dgm:spPr/>
    </dgm:pt>
    <dgm:pt modelId="{9792AD82-594D-4768-9863-6D444B3ACBCC}" type="pres">
      <dgm:prSet presAssocID="{BD91420B-C8E4-4580-823C-B41E3E011D3E}" presName="linNode" presStyleCnt="0"/>
      <dgm:spPr/>
    </dgm:pt>
    <dgm:pt modelId="{F7525587-4D06-47EF-8F57-843BE347C48C}" type="pres">
      <dgm:prSet presAssocID="{BD91420B-C8E4-4580-823C-B41E3E011D3E}" presName="parentText" presStyleLbl="alignNode1" presStyleIdx="0" presStyleCnt="5">
        <dgm:presLayoutVars>
          <dgm:chMax val="1"/>
          <dgm:bulletEnabled/>
        </dgm:presLayoutVars>
      </dgm:prSet>
      <dgm:spPr/>
    </dgm:pt>
    <dgm:pt modelId="{91BF26FA-4DE2-4CAD-A835-E5616B2E0006}" type="pres">
      <dgm:prSet presAssocID="{BD91420B-C8E4-4580-823C-B41E3E011D3E}" presName="descendantText" presStyleLbl="alignAccFollowNode1" presStyleIdx="0" presStyleCnt="5">
        <dgm:presLayoutVars>
          <dgm:bulletEnabled/>
        </dgm:presLayoutVars>
      </dgm:prSet>
      <dgm:spPr/>
    </dgm:pt>
    <dgm:pt modelId="{9F14411D-D0DA-491C-ACFB-20DE9DD8A1E4}" type="pres">
      <dgm:prSet presAssocID="{48A16EA9-221F-4D50-A01A-8C09E2155995}" presName="sp" presStyleCnt="0"/>
      <dgm:spPr/>
    </dgm:pt>
    <dgm:pt modelId="{9444C01E-052E-4850-8931-66C7FDB3BF67}" type="pres">
      <dgm:prSet presAssocID="{114DEE91-95B2-4161-92A7-257A9B22A499}" presName="linNode" presStyleCnt="0"/>
      <dgm:spPr/>
    </dgm:pt>
    <dgm:pt modelId="{1AC721FB-EFDA-4735-BAE4-31E0073C35D7}" type="pres">
      <dgm:prSet presAssocID="{114DEE91-95B2-4161-92A7-257A9B22A499}" presName="parentText" presStyleLbl="alignNode1" presStyleIdx="1" presStyleCnt="5">
        <dgm:presLayoutVars>
          <dgm:chMax val="1"/>
          <dgm:bulletEnabled/>
        </dgm:presLayoutVars>
      </dgm:prSet>
      <dgm:spPr/>
    </dgm:pt>
    <dgm:pt modelId="{D0D003CC-BB6A-466A-8851-2B794A124B30}" type="pres">
      <dgm:prSet presAssocID="{114DEE91-95B2-4161-92A7-257A9B22A499}" presName="descendantText" presStyleLbl="alignAccFollowNode1" presStyleIdx="1" presStyleCnt="5">
        <dgm:presLayoutVars>
          <dgm:bulletEnabled/>
        </dgm:presLayoutVars>
      </dgm:prSet>
      <dgm:spPr/>
    </dgm:pt>
    <dgm:pt modelId="{CBD96769-251C-41B0-B05F-EF9748FAC1BD}" type="pres">
      <dgm:prSet presAssocID="{CD47AEF6-329F-4746-AD12-34F375AB3056}" presName="sp" presStyleCnt="0"/>
      <dgm:spPr/>
    </dgm:pt>
    <dgm:pt modelId="{D2B8CFB8-E215-4688-9412-C93DAC112941}" type="pres">
      <dgm:prSet presAssocID="{1D5304D4-47A0-4678-8A0B-8109C0AAA163}" presName="linNode" presStyleCnt="0"/>
      <dgm:spPr/>
    </dgm:pt>
    <dgm:pt modelId="{F1D21452-77E2-49E3-997B-8E8EA13E1EF3}" type="pres">
      <dgm:prSet presAssocID="{1D5304D4-47A0-4678-8A0B-8109C0AAA163}" presName="parentText" presStyleLbl="alignNode1" presStyleIdx="2" presStyleCnt="5">
        <dgm:presLayoutVars>
          <dgm:chMax val="1"/>
          <dgm:bulletEnabled/>
        </dgm:presLayoutVars>
      </dgm:prSet>
      <dgm:spPr/>
    </dgm:pt>
    <dgm:pt modelId="{26E78F6B-57A8-4931-81C7-29F5A621CE7A}" type="pres">
      <dgm:prSet presAssocID="{1D5304D4-47A0-4678-8A0B-8109C0AAA163}" presName="descendantText" presStyleLbl="alignAccFollowNode1" presStyleIdx="2" presStyleCnt="5">
        <dgm:presLayoutVars>
          <dgm:bulletEnabled/>
        </dgm:presLayoutVars>
      </dgm:prSet>
      <dgm:spPr/>
    </dgm:pt>
    <dgm:pt modelId="{0FF027A0-C1C0-4F14-A3A4-9C62B5A79BF1}" type="pres">
      <dgm:prSet presAssocID="{4C627C39-015D-490D-A998-1A8126C73185}" presName="sp" presStyleCnt="0"/>
      <dgm:spPr/>
    </dgm:pt>
    <dgm:pt modelId="{5FB2268A-A516-4349-ADAF-A4947B2FE413}" type="pres">
      <dgm:prSet presAssocID="{5BFEAD45-F7C7-4EF7-B13C-87E4FA3DBBCC}" presName="linNode" presStyleCnt="0"/>
      <dgm:spPr/>
    </dgm:pt>
    <dgm:pt modelId="{4E2197E3-8D07-46B0-953E-7FE5C00C45F0}" type="pres">
      <dgm:prSet presAssocID="{5BFEAD45-F7C7-4EF7-B13C-87E4FA3DBBCC}" presName="parentText" presStyleLbl="alignNode1" presStyleIdx="3" presStyleCnt="5">
        <dgm:presLayoutVars>
          <dgm:chMax val="1"/>
          <dgm:bulletEnabled/>
        </dgm:presLayoutVars>
      </dgm:prSet>
      <dgm:spPr/>
    </dgm:pt>
    <dgm:pt modelId="{8FA617AD-8F69-4009-B5AA-CE4055361C99}" type="pres">
      <dgm:prSet presAssocID="{5BFEAD45-F7C7-4EF7-B13C-87E4FA3DBBCC}" presName="descendantText" presStyleLbl="alignAccFollowNode1" presStyleIdx="3" presStyleCnt="5">
        <dgm:presLayoutVars>
          <dgm:bulletEnabled/>
        </dgm:presLayoutVars>
      </dgm:prSet>
      <dgm:spPr/>
    </dgm:pt>
    <dgm:pt modelId="{40D09511-7B64-40B5-9C94-80BA9E14BA48}" type="pres">
      <dgm:prSet presAssocID="{DBBF30A1-7409-4DCD-ABD2-52C37DAB7F0B}" presName="sp" presStyleCnt="0"/>
      <dgm:spPr/>
    </dgm:pt>
    <dgm:pt modelId="{8D23BA7F-4C28-41E2-A3F0-2F1BE3260001}" type="pres">
      <dgm:prSet presAssocID="{E9117771-87CE-4F0B-A765-288DE9691183}" presName="linNode" presStyleCnt="0"/>
      <dgm:spPr/>
    </dgm:pt>
    <dgm:pt modelId="{CBB7ED3C-0A76-456E-9668-8092E655D92A}" type="pres">
      <dgm:prSet presAssocID="{E9117771-87CE-4F0B-A765-288DE9691183}" presName="parentText" presStyleLbl="alignNode1" presStyleIdx="4" presStyleCnt="5">
        <dgm:presLayoutVars>
          <dgm:chMax val="1"/>
          <dgm:bulletEnabled/>
        </dgm:presLayoutVars>
      </dgm:prSet>
      <dgm:spPr/>
    </dgm:pt>
    <dgm:pt modelId="{7E4B3C4F-925A-42B0-8C34-DDC46270A251}" type="pres">
      <dgm:prSet presAssocID="{E9117771-87CE-4F0B-A765-288DE9691183}" presName="descendantText" presStyleLbl="alignAccFollowNode1" presStyleIdx="4" presStyleCnt="5">
        <dgm:presLayoutVars>
          <dgm:bulletEnabled/>
        </dgm:presLayoutVars>
      </dgm:prSet>
      <dgm:spPr/>
    </dgm:pt>
  </dgm:ptLst>
  <dgm:cxnLst>
    <dgm:cxn modelId="{B806C414-7D30-49E8-957B-F97BCDF4D7BA}" type="presOf" srcId="{E9117771-87CE-4F0B-A765-288DE9691183}" destId="{CBB7ED3C-0A76-456E-9668-8092E655D92A}" srcOrd="0" destOrd="0" presId="urn:microsoft.com/office/officeart/2016/7/layout/VerticalSolidActionList"/>
    <dgm:cxn modelId="{F90A5E21-6900-47B2-9F23-0B5B6ECAF4BF}" type="presOf" srcId="{BD91420B-C8E4-4580-823C-B41E3E011D3E}" destId="{F7525587-4D06-47EF-8F57-843BE347C48C}" srcOrd="0" destOrd="0" presId="urn:microsoft.com/office/officeart/2016/7/layout/VerticalSolidActionList"/>
    <dgm:cxn modelId="{60CE2222-1F97-4B37-B937-AC6321439CA8}" srcId="{74490BE0-D4C7-4E47-9073-82E384DE91A6}" destId="{E9117771-87CE-4F0B-A765-288DE9691183}" srcOrd="4" destOrd="0" parTransId="{D6FD7003-367B-461D-8CD9-B3A2F5ED2335}" sibTransId="{B3F459A1-E1C5-4604-A80A-DAF5C163204D}"/>
    <dgm:cxn modelId="{17913E3F-40A6-4720-AAFE-D53E4438618E}" srcId="{74490BE0-D4C7-4E47-9073-82E384DE91A6}" destId="{5BFEAD45-F7C7-4EF7-B13C-87E4FA3DBBCC}" srcOrd="3" destOrd="0" parTransId="{F97E306B-44E7-491D-9A07-5198B5F7BF4A}" sibTransId="{DBBF30A1-7409-4DCD-ABD2-52C37DAB7F0B}"/>
    <dgm:cxn modelId="{7A0EF048-4893-4A12-BA90-B8757A0D200C}" srcId="{BD91420B-C8E4-4580-823C-B41E3E011D3E}" destId="{EB164F54-634D-40CC-972A-1CA4C6577923}" srcOrd="0" destOrd="0" parTransId="{9FB1EBDC-9F25-4236-95E1-B263B46D65AE}" sibTransId="{04D68EC0-F6F4-47DE-B403-C348CD6510B1}"/>
    <dgm:cxn modelId="{B2CA274C-C88B-4E7C-BEE9-27119A6C56F5}" srcId="{E9117771-87CE-4F0B-A765-288DE9691183}" destId="{C0AF3843-5855-45E7-9271-31ACBC711AD4}" srcOrd="0" destOrd="0" parTransId="{813F6CED-F038-41B2-8F23-AA21418C78CA}" sibTransId="{5E3ABCAB-516A-4446-A1FB-2F0C810D5EEC}"/>
    <dgm:cxn modelId="{51F34B51-7510-4259-821C-A6B72878DA30}" type="presOf" srcId="{1ED413E5-9B48-49E7-8E5D-9A7C5630B034}" destId="{26E78F6B-57A8-4931-81C7-29F5A621CE7A}" srcOrd="0" destOrd="0" presId="urn:microsoft.com/office/officeart/2016/7/layout/VerticalSolidActionList"/>
    <dgm:cxn modelId="{D69AF75B-CE25-4830-806F-B560FCDADA9A}" srcId="{74490BE0-D4C7-4E47-9073-82E384DE91A6}" destId="{1D5304D4-47A0-4678-8A0B-8109C0AAA163}" srcOrd="2" destOrd="0" parTransId="{B798E8BE-8ED6-4A0E-8420-6F7E023C898A}" sibTransId="{4C627C39-015D-490D-A998-1A8126C73185}"/>
    <dgm:cxn modelId="{DD5EAB5D-44FF-416C-9F53-A701C2231A74}" srcId="{1D5304D4-47A0-4678-8A0B-8109C0AAA163}" destId="{1ED413E5-9B48-49E7-8E5D-9A7C5630B034}" srcOrd="0" destOrd="0" parTransId="{A207767C-B211-47AF-B676-981686F661C7}" sibTransId="{7CA1F7E4-B9B3-4921-9C34-B2253294758B}"/>
    <dgm:cxn modelId="{6A314876-E942-40BA-B812-2329274C3299}" type="presOf" srcId="{5BFEAD45-F7C7-4EF7-B13C-87E4FA3DBBCC}" destId="{4E2197E3-8D07-46B0-953E-7FE5C00C45F0}" srcOrd="0" destOrd="0" presId="urn:microsoft.com/office/officeart/2016/7/layout/VerticalSolidActionList"/>
    <dgm:cxn modelId="{1E7AAA76-D8AF-4D31-8315-0B25A117F4F4}" srcId="{74490BE0-D4C7-4E47-9073-82E384DE91A6}" destId="{BD91420B-C8E4-4580-823C-B41E3E011D3E}" srcOrd="0" destOrd="0" parTransId="{B495ED58-BC31-4B25-986F-EB8270AC7DF4}" sibTransId="{48A16EA9-221F-4D50-A01A-8C09E2155995}"/>
    <dgm:cxn modelId="{027E4092-DD0E-4B60-BCEC-7E65EC5B1C81}" type="presOf" srcId="{74490BE0-D4C7-4E47-9073-82E384DE91A6}" destId="{0189C84B-5C02-4692-BE3C-84868F9E52C0}" srcOrd="0" destOrd="0" presId="urn:microsoft.com/office/officeart/2016/7/layout/VerticalSolidActionList"/>
    <dgm:cxn modelId="{90B1EAB2-4D49-49D0-901C-B719AAC69752}" srcId="{114DEE91-95B2-4161-92A7-257A9B22A499}" destId="{9FD33CAB-44D0-4181-A597-EC43A4AC90FA}" srcOrd="0" destOrd="0" parTransId="{2285AD74-CCCA-4C08-8076-79F1C7DC115B}" sibTransId="{45C23422-6892-4C82-BEDB-B64B16040AFA}"/>
    <dgm:cxn modelId="{9B13D6BE-3CC7-42FA-B8AD-D0E3EA47F3BF}" type="presOf" srcId="{C0AF3843-5855-45E7-9271-31ACBC711AD4}" destId="{7E4B3C4F-925A-42B0-8C34-DDC46270A251}" srcOrd="0" destOrd="0" presId="urn:microsoft.com/office/officeart/2016/7/layout/VerticalSolidActionList"/>
    <dgm:cxn modelId="{FE696DC1-D10C-45C0-8938-7AB8CE2F4A04}" srcId="{5BFEAD45-F7C7-4EF7-B13C-87E4FA3DBBCC}" destId="{A999F4BC-9886-4328-8775-5498A43004A7}" srcOrd="0" destOrd="0" parTransId="{6CD00D24-FCB6-41F5-BE09-CB0DF4E81020}" sibTransId="{9292146D-0902-4596-84CD-45301392A2F6}"/>
    <dgm:cxn modelId="{5A4725C5-CD89-468B-8EA0-C0A2D2AA5DB7}" type="presOf" srcId="{A999F4BC-9886-4328-8775-5498A43004A7}" destId="{8FA617AD-8F69-4009-B5AA-CE4055361C99}" srcOrd="0" destOrd="0" presId="urn:microsoft.com/office/officeart/2016/7/layout/VerticalSolidActionList"/>
    <dgm:cxn modelId="{DFAB9CC7-181C-4463-AEE5-0454C4948A1B}" srcId="{74490BE0-D4C7-4E47-9073-82E384DE91A6}" destId="{114DEE91-95B2-4161-92A7-257A9B22A499}" srcOrd="1" destOrd="0" parTransId="{F69C2D55-3358-492E-93AC-EB913A1251F3}" sibTransId="{CD47AEF6-329F-4746-AD12-34F375AB3056}"/>
    <dgm:cxn modelId="{49A563D0-15AB-48C5-B557-2E9AA6663459}" type="presOf" srcId="{9FD33CAB-44D0-4181-A597-EC43A4AC90FA}" destId="{D0D003CC-BB6A-466A-8851-2B794A124B30}" srcOrd="0" destOrd="0" presId="urn:microsoft.com/office/officeart/2016/7/layout/VerticalSolidActionList"/>
    <dgm:cxn modelId="{8AB94BDA-6B3B-49EB-B027-7AAAE2BFED8E}" type="presOf" srcId="{1D5304D4-47A0-4678-8A0B-8109C0AAA163}" destId="{F1D21452-77E2-49E3-997B-8E8EA13E1EF3}" srcOrd="0" destOrd="0" presId="urn:microsoft.com/office/officeart/2016/7/layout/VerticalSolidActionList"/>
    <dgm:cxn modelId="{F5FB5FE9-30A9-4434-9A5A-E0051DC8FFAE}" type="presOf" srcId="{114DEE91-95B2-4161-92A7-257A9B22A499}" destId="{1AC721FB-EFDA-4735-BAE4-31E0073C35D7}" srcOrd="0" destOrd="0" presId="urn:microsoft.com/office/officeart/2016/7/layout/VerticalSolidActionList"/>
    <dgm:cxn modelId="{95C0FDF1-D2BE-4E6B-BFB8-3362920161C6}" type="presOf" srcId="{EB164F54-634D-40CC-972A-1CA4C6577923}" destId="{91BF26FA-4DE2-4CAD-A835-E5616B2E0006}" srcOrd="0" destOrd="0" presId="urn:microsoft.com/office/officeart/2016/7/layout/VerticalSolidActionList"/>
    <dgm:cxn modelId="{FB4131C7-2B5E-49D8-A71D-EAFA319167EA}" type="presParOf" srcId="{0189C84B-5C02-4692-BE3C-84868F9E52C0}" destId="{9792AD82-594D-4768-9863-6D444B3ACBCC}" srcOrd="0" destOrd="0" presId="urn:microsoft.com/office/officeart/2016/7/layout/VerticalSolidActionList"/>
    <dgm:cxn modelId="{BB33B471-5812-405F-9C45-940C64E9BAF3}" type="presParOf" srcId="{9792AD82-594D-4768-9863-6D444B3ACBCC}" destId="{F7525587-4D06-47EF-8F57-843BE347C48C}" srcOrd="0" destOrd="0" presId="urn:microsoft.com/office/officeart/2016/7/layout/VerticalSolidActionList"/>
    <dgm:cxn modelId="{4530EFD7-18C0-43A0-8B6E-A30C27B600F7}" type="presParOf" srcId="{9792AD82-594D-4768-9863-6D444B3ACBCC}" destId="{91BF26FA-4DE2-4CAD-A835-E5616B2E0006}" srcOrd="1" destOrd="0" presId="urn:microsoft.com/office/officeart/2016/7/layout/VerticalSolidActionList"/>
    <dgm:cxn modelId="{83E77943-6C5D-48E0-BAD2-09537B7A096A}" type="presParOf" srcId="{0189C84B-5C02-4692-BE3C-84868F9E52C0}" destId="{9F14411D-D0DA-491C-ACFB-20DE9DD8A1E4}" srcOrd="1" destOrd="0" presId="urn:microsoft.com/office/officeart/2016/7/layout/VerticalSolidActionList"/>
    <dgm:cxn modelId="{A870295B-15BF-4702-93B0-3AE0426BB284}" type="presParOf" srcId="{0189C84B-5C02-4692-BE3C-84868F9E52C0}" destId="{9444C01E-052E-4850-8931-66C7FDB3BF67}" srcOrd="2" destOrd="0" presId="urn:microsoft.com/office/officeart/2016/7/layout/VerticalSolidActionList"/>
    <dgm:cxn modelId="{00EA1AEF-E00D-4239-8595-D1AEF226A112}" type="presParOf" srcId="{9444C01E-052E-4850-8931-66C7FDB3BF67}" destId="{1AC721FB-EFDA-4735-BAE4-31E0073C35D7}" srcOrd="0" destOrd="0" presId="urn:microsoft.com/office/officeart/2016/7/layout/VerticalSolidActionList"/>
    <dgm:cxn modelId="{644D388E-B9D2-4184-AC6F-B8D960A69854}" type="presParOf" srcId="{9444C01E-052E-4850-8931-66C7FDB3BF67}" destId="{D0D003CC-BB6A-466A-8851-2B794A124B30}" srcOrd="1" destOrd="0" presId="urn:microsoft.com/office/officeart/2016/7/layout/VerticalSolidActionList"/>
    <dgm:cxn modelId="{0F3C385B-F694-4359-928A-2758547AB520}" type="presParOf" srcId="{0189C84B-5C02-4692-BE3C-84868F9E52C0}" destId="{CBD96769-251C-41B0-B05F-EF9748FAC1BD}" srcOrd="3" destOrd="0" presId="urn:microsoft.com/office/officeart/2016/7/layout/VerticalSolidActionList"/>
    <dgm:cxn modelId="{5119E43C-B80C-42DB-A0A3-14BF291BAC0B}" type="presParOf" srcId="{0189C84B-5C02-4692-BE3C-84868F9E52C0}" destId="{D2B8CFB8-E215-4688-9412-C93DAC112941}" srcOrd="4" destOrd="0" presId="urn:microsoft.com/office/officeart/2016/7/layout/VerticalSolidActionList"/>
    <dgm:cxn modelId="{6C8A7C6A-8E03-4A57-B9A6-0A09567AD429}" type="presParOf" srcId="{D2B8CFB8-E215-4688-9412-C93DAC112941}" destId="{F1D21452-77E2-49E3-997B-8E8EA13E1EF3}" srcOrd="0" destOrd="0" presId="urn:microsoft.com/office/officeart/2016/7/layout/VerticalSolidActionList"/>
    <dgm:cxn modelId="{770A4FF3-89DC-4177-9918-D6D16870247E}" type="presParOf" srcId="{D2B8CFB8-E215-4688-9412-C93DAC112941}" destId="{26E78F6B-57A8-4931-81C7-29F5A621CE7A}" srcOrd="1" destOrd="0" presId="urn:microsoft.com/office/officeart/2016/7/layout/VerticalSolidActionList"/>
    <dgm:cxn modelId="{27E93AE9-4716-4D47-814D-DCE655FF4A49}" type="presParOf" srcId="{0189C84B-5C02-4692-BE3C-84868F9E52C0}" destId="{0FF027A0-C1C0-4F14-A3A4-9C62B5A79BF1}" srcOrd="5" destOrd="0" presId="urn:microsoft.com/office/officeart/2016/7/layout/VerticalSolidActionList"/>
    <dgm:cxn modelId="{05F842E1-A135-4929-8366-190A652064D5}" type="presParOf" srcId="{0189C84B-5C02-4692-BE3C-84868F9E52C0}" destId="{5FB2268A-A516-4349-ADAF-A4947B2FE413}" srcOrd="6" destOrd="0" presId="urn:microsoft.com/office/officeart/2016/7/layout/VerticalSolidActionList"/>
    <dgm:cxn modelId="{375303FA-1F64-4D17-83DC-CF6FA1686CA9}" type="presParOf" srcId="{5FB2268A-A516-4349-ADAF-A4947B2FE413}" destId="{4E2197E3-8D07-46B0-953E-7FE5C00C45F0}" srcOrd="0" destOrd="0" presId="urn:microsoft.com/office/officeart/2016/7/layout/VerticalSolidActionList"/>
    <dgm:cxn modelId="{6BE8B324-1D33-4777-BA9F-06879DE9F177}" type="presParOf" srcId="{5FB2268A-A516-4349-ADAF-A4947B2FE413}" destId="{8FA617AD-8F69-4009-B5AA-CE4055361C99}" srcOrd="1" destOrd="0" presId="urn:microsoft.com/office/officeart/2016/7/layout/VerticalSolidActionList"/>
    <dgm:cxn modelId="{5D6385A2-31D8-4A6A-B109-80F6002CD615}" type="presParOf" srcId="{0189C84B-5C02-4692-BE3C-84868F9E52C0}" destId="{40D09511-7B64-40B5-9C94-80BA9E14BA48}" srcOrd="7" destOrd="0" presId="urn:microsoft.com/office/officeart/2016/7/layout/VerticalSolidActionList"/>
    <dgm:cxn modelId="{FC0196BD-63F9-4C99-AD00-82AF11E817BE}" type="presParOf" srcId="{0189C84B-5C02-4692-BE3C-84868F9E52C0}" destId="{8D23BA7F-4C28-41E2-A3F0-2F1BE3260001}" srcOrd="8" destOrd="0" presId="urn:microsoft.com/office/officeart/2016/7/layout/VerticalSolidActionList"/>
    <dgm:cxn modelId="{C6A0B640-EF7D-4A6A-B0DC-9873A0DB63EA}" type="presParOf" srcId="{8D23BA7F-4C28-41E2-A3F0-2F1BE3260001}" destId="{CBB7ED3C-0A76-456E-9668-8092E655D92A}" srcOrd="0" destOrd="0" presId="urn:microsoft.com/office/officeart/2016/7/layout/VerticalSolidActionList"/>
    <dgm:cxn modelId="{86963043-7BC7-4F91-BD74-1E419E5C33FE}" type="presParOf" srcId="{8D23BA7F-4C28-41E2-A3F0-2F1BE3260001}" destId="{7E4B3C4F-925A-42B0-8C34-DDC46270A251}" srcOrd="1" destOrd="0" presId="urn:microsoft.com/office/officeart/2016/7/layout/VerticalSolid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45C563-E540-4B70-A0E9-1F53CD874DF4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45089232-40C3-4E6F-A71A-8F234E6A0D96}">
      <dgm:prSet phldrT="[Text]"/>
      <dgm:spPr/>
      <dgm:t>
        <a:bodyPr/>
        <a:lstStyle/>
        <a:p>
          <a:r>
            <a:rPr lang="en-GB" dirty="0"/>
            <a:t>Adaptation</a:t>
          </a:r>
        </a:p>
      </dgm:t>
    </dgm:pt>
    <dgm:pt modelId="{5824273E-4B75-4887-A3A4-C90F255E59F6}" type="parTrans" cxnId="{3C13C503-0E5F-44E2-9709-828814EFD607}">
      <dgm:prSet/>
      <dgm:spPr/>
      <dgm:t>
        <a:bodyPr/>
        <a:lstStyle/>
        <a:p>
          <a:endParaRPr lang="en-GB"/>
        </a:p>
      </dgm:t>
    </dgm:pt>
    <dgm:pt modelId="{920B11F9-DDEF-4F61-BD1E-5E9FFAEEB754}" type="sibTrans" cxnId="{3C13C503-0E5F-44E2-9709-828814EFD607}">
      <dgm:prSet/>
      <dgm:spPr/>
      <dgm:t>
        <a:bodyPr/>
        <a:lstStyle/>
        <a:p>
          <a:endParaRPr lang="en-GB"/>
        </a:p>
      </dgm:t>
    </dgm:pt>
    <dgm:pt modelId="{859431A3-52C9-473B-9041-48785DEFF74B}">
      <dgm:prSet phldrT="[Text]"/>
      <dgm:spPr/>
      <dgm:t>
        <a:bodyPr/>
        <a:lstStyle/>
        <a:p>
          <a:r>
            <a:rPr lang="en-GB" dirty="0"/>
            <a:t>Mitigation</a:t>
          </a:r>
        </a:p>
      </dgm:t>
    </dgm:pt>
    <dgm:pt modelId="{0893A739-7B4F-4362-98E4-208660CFD999}" type="parTrans" cxnId="{A54E89E3-08A1-4D50-9C8B-12B192C8304E}">
      <dgm:prSet/>
      <dgm:spPr/>
      <dgm:t>
        <a:bodyPr/>
        <a:lstStyle/>
        <a:p>
          <a:endParaRPr lang="en-GB"/>
        </a:p>
      </dgm:t>
    </dgm:pt>
    <dgm:pt modelId="{AB501154-FA72-4E96-895B-355A352D2C5D}" type="sibTrans" cxnId="{A54E89E3-08A1-4D50-9C8B-12B192C8304E}">
      <dgm:prSet/>
      <dgm:spPr/>
      <dgm:t>
        <a:bodyPr/>
        <a:lstStyle/>
        <a:p>
          <a:endParaRPr lang="en-GB"/>
        </a:p>
      </dgm:t>
    </dgm:pt>
    <dgm:pt modelId="{CE469854-88C3-4330-A99D-747E0620ABE4}">
      <dgm:prSet phldrT="[Text]"/>
      <dgm:spPr/>
      <dgm:t>
        <a:bodyPr/>
        <a:lstStyle/>
        <a:p>
          <a:r>
            <a:rPr lang="en-GB" dirty="0"/>
            <a:t>aimed at reducing the vulnerability of natural and human systems against actual or expected climate change effects. </a:t>
          </a:r>
        </a:p>
      </dgm:t>
    </dgm:pt>
    <dgm:pt modelId="{78B50B73-8EAC-4D64-9DDA-24917A2B7FE4}" type="parTrans" cxnId="{D89B161E-66AF-4E7C-AF79-1A2A164701AE}">
      <dgm:prSet/>
      <dgm:spPr/>
      <dgm:t>
        <a:bodyPr/>
        <a:lstStyle/>
        <a:p>
          <a:endParaRPr lang="en-GB"/>
        </a:p>
      </dgm:t>
    </dgm:pt>
    <dgm:pt modelId="{19B42D27-E717-4C1F-8382-74CFC22584AC}" type="sibTrans" cxnId="{D89B161E-66AF-4E7C-AF79-1A2A164701AE}">
      <dgm:prSet/>
      <dgm:spPr/>
      <dgm:t>
        <a:bodyPr/>
        <a:lstStyle/>
        <a:p>
          <a:endParaRPr lang="en-GB"/>
        </a:p>
      </dgm:t>
    </dgm:pt>
    <dgm:pt modelId="{D3AB9C5E-8452-46FE-8AC3-151B9F517EDC}">
      <dgm:prSet phldrT="[Text]"/>
      <dgm:spPr/>
      <dgm:t>
        <a:bodyPr/>
        <a:lstStyle/>
        <a:p>
          <a:r>
            <a:rPr lang="en-GB" dirty="0"/>
            <a:t>various types, e.g.  anticipatory and reactive, private and public, and autonomous and planned. </a:t>
          </a:r>
        </a:p>
      </dgm:t>
    </dgm:pt>
    <dgm:pt modelId="{6924E895-9857-487C-933C-B11544EFA695}" type="parTrans" cxnId="{5CB22991-0E80-4D85-97BB-455B26C36955}">
      <dgm:prSet/>
      <dgm:spPr/>
      <dgm:t>
        <a:bodyPr/>
        <a:lstStyle/>
        <a:p>
          <a:endParaRPr lang="en-GB"/>
        </a:p>
      </dgm:t>
    </dgm:pt>
    <dgm:pt modelId="{D3E2E4D2-70A9-4A7E-B0CC-3F0F3EFF3CB6}" type="sibTrans" cxnId="{5CB22991-0E80-4D85-97BB-455B26C36955}">
      <dgm:prSet/>
      <dgm:spPr/>
      <dgm:t>
        <a:bodyPr/>
        <a:lstStyle/>
        <a:p>
          <a:endParaRPr lang="en-GB"/>
        </a:p>
      </dgm:t>
    </dgm:pt>
    <dgm:pt modelId="{2E4F1A50-FBD1-4CF2-B92F-A13BC43AB775}">
      <dgm:prSet phldrT="[Text]"/>
      <dgm:spPr/>
      <dgm:t>
        <a:bodyPr/>
        <a:lstStyle/>
        <a:p>
          <a:r>
            <a:rPr lang="en-GB" dirty="0"/>
            <a:t>examples include raising river or coastal dikes, the substitution of more temperature shock resistant plants for sensitive ones, etc. </a:t>
          </a:r>
        </a:p>
      </dgm:t>
    </dgm:pt>
    <dgm:pt modelId="{CB212D53-C034-4F43-BCD8-0043291D6C7E}" type="parTrans" cxnId="{1B66C552-DB4E-4F6E-9D9B-14397B294C18}">
      <dgm:prSet/>
      <dgm:spPr/>
      <dgm:t>
        <a:bodyPr/>
        <a:lstStyle/>
        <a:p>
          <a:endParaRPr lang="en-GB"/>
        </a:p>
      </dgm:t>
    </dgm:pt>
    <dgm:pt modelId="{908C96AF-7866-4B1F-BEFC-3C4233C3CD58}" type="sibTrans" cxnId="{1B66C552-DB4E-4F6E-9D9B-14397B294C18}">
      <dgm:prSet/>
      <dgm:spPr/>
      <dgm:t>
        <a:bodyPr/>
        <a:lstStyle/>
        <a:p>
          <a:endParaRPr lang="en-GB"/>
        </a:p>
      </dgm:t>
    </dgm:pt>
    <dgm:pt modelId="{C2581670-9427-4740-9CC0-BE2F6E3C8295}">
      <dgm:prSet phldrT="[Text]"/>
      <dgm:spPr/>
      <dgm:t>
        <a:bodyPr/>
        <a:lstStyle/>
        <a:p>
          <a:r>
            <a:rPr lang="en-GB" dirty="0"/>
            <a:t>addresses the cause of climate change including technological change and substitution that reduces and/or removes net greenhouse gas emissions or emissions per unit of output.</a:t>
          </a:r>
        </a:p>
      </dgm:t>
    </dgm:pt>
    <dgm:pt modelId="{5F031962-FA3A-487D-B9B4-9F2AF9D78636}" type="parTrans" cxnId="{F2D06DA4-B9C9-4118-B247-DD7CE65DA5B9}">
      <dgm:prSet/>
      <dgm:spPr/>
      <dgm:t>
        <a:bodyPr/>
        <a:lstStyle/>
        <a:p>
          <a:endParaRPr lang="en-GB"/>
        </a:p>
      </dgm:t>
    </dgm:pt>
    <dgm:pt modelId="{1BA045E9-4944-40BA-8047-420658D7F0DD}" type="sibTrans" cxnId="{F2D06DA4-B9C9-4118-B247-DD7CE65DA5B9}">
      <dgm:prSet/>
      <dgm:spPr/>
      <dgm:t>
        <a:bodyPr/>
        <a:lstStyle/>
        <a:p>
          <a:endParaRPr lang="en-GB"/>
        </a:p>
      </dgm:t>
    </dgm:pt>
    <dgm:pt modelId="{BF96C690-4AD4-45CB-B579-60FD06DB709E}">
      <dgm:prSet phldrT="[Text]"/>
      <dgm:spPr/>
      <dgm:t>
        <a:bodyPr/>
        <a:lstStyle/>
        <a:p>
          <a:r>
            <a:rPr lang="en-GB" dirty="0"/>
            <a:t>implementing policies to reduce greenhouse gas emissions in the atmosphere and enhance sinks.</a:t>
          </a:r>
        </a:p>
      </dgm:t>
    </dgm:pt>
    <dgm:pt modelId="{EA677DBB-E87A-4331-BB74-CDAD8B18EBF5}" type="parTrans" cxnId="{F65D55B0-0199-4EEB-9B9D-15AF0022925F}">
      <dgm:prSet/>
      <dgm:spPr/>
      <dgm:t>
        <a:bodyPr/>
        <a:lstStyle/>
        <a:p>
          <a:endParaRPr lang="en-GB"/>
        </a:p>
      </dgm:t>
    </dgm:pt>
    <dgm:pt modelId="{564BAA8A-626D-4A8C-BB7F-1F221C4E388F}" type="sibTrans" cxnId="{F65D55B0-0199-4EEB-9B9D-15AF0022925F}">
      <dgm:prSet/>
      <dgm:spPr/>
      <dgm:t>
        <a:bodyPr/>
        <a:lstStyle/>
        <a:p>
          <a:endParaRPr lang="en-GB"/>
        </a:p>
      </dgm:t>
    </dgm:pt>
    <dgm:pt modelId="{098C8E6F-7783-4209-90EE-3DB8692A4126}">
      <dgm:prSet phldrT="[Text]"/>
      <dgm:spPr/>
      <dgm:t>
        <a:bodyPr/>
        <a:lstStyle/>
        <a:p>
          <a:r>
            <a:rPr lang="en-GB" dirty="0"/>
            <a:t>Climate-smart agriculture</a:t>
          </a:r>
        </a:p>
      </dgm:t>
    </dgm:pt>
    <dgm:pt modelId="{D32B8F98-1C1E-4450-AAB4-E27DB0CA9E2B}" type="parTrans" cxnId="{C7025684-07F4-4B5A-AF0F-4FD65088D99F}">
      <dgm:prSet/>
      <dgm:spPr/>
      <dgm:t>
        <a:bodyPr/>
        <a:lstStyle/>
        <a:p>
          <a:endParaRPr lang="en-GB"/>
        </a:p>
      </dgm:t>
    </dgm:pt>
    <dgm:pt modelId="{39D304F0-C515-4B04-8AD8-9FCB4C336A10}" type="sibTrans" cxnId="{C7025684-07F4-4B5A-AF0F-4FD65088D99F}">
      <dgm:prSet/>
      <dgm:spPr/>
      <dgm:t>
        <a:bodyPr/>
        <a:lstStyle/>
        <a:p>
          <a:endParaRPr lang="en-GB"/>
        </a:p>
      </dgm:t>
    </dgm:pt>
    <dgm:pt modelId="{35F5ECAF-730B-465A-BD3B-EC42B2E15903}">
      <dgm:prSet phldrT="[Text]"/>
      <dgm:spPr/>
      <dgm:t>
        <a:bodyPr/>
        <a:lstStyle/>
        <a:p>
          <a:r>
            <a:rPr lang="en-GB" dirty="0"/>
            <a:t>integrates the three dimensions of sustainable development (economic, social and environmental) by jointly addressing food security and climate challenges. </a:t>
          </a:r>
        </a:p>
      </dgm:t>
    </dgm:pt>
    <dgm:pt modelId="{94AF0BE9-06AD-426F-B209-B53183DB37E4}" type="parTrans" cxnId="{62DE739E-91C3-4477-9BE8-88F43F87CF7C}">
      <dgm:prSet/>
      <dgm:spPr/>
      <dgm:t>
        <a:bodyPr/>
        <a:lstStyle/>
        <a:p>
          <a:endParaRPr lang="en-GB"/>
        </a:p>
      </dgm:t>
    </dgm:pt>
    <dgm:pt modelId="{83974EA6-F96C-4D04-ACE8-D3DAA2A8AACC}" type="sibTrans" cxnId="{62DE739E-91C3-4477-9BE8-88F43F87CF7C}">
      <dgm:prSet/>
      <dgm:spPr/>
      <dgm:t>
        <a:bodyPr/>
        <a:lstStyle/>
        <a:p>
          <a:endParaRPr lang="en-GB"/>
        </a:p>
      </dgm:t>
    </dgm:pt>
    <dgm:pt modelId="{F627C6FB-43B2-407D-9F17-0F380237E3AF}">
      <dgm:prSet phldrT="[Text]"/>
      <dgm:spPr/>
      <dgm:t>
        <a:bodyPr/>
        <a:lstStyle/>
        <a:p>
          <a:r>
            <a:rPr lang="en-GB" dirty="0"/>
            <a:t>composed of three main pillars: (1) sustainably increasing agricultural productivity and incomes; (2) </a:t>
          </a:r>
          <a:r>
            <a:rPr lang="en-GB" b="1" dirty="0"/>
            <a:t>adapting</a:t>
          </a:r>
          <a:r>
            <a:rPr lang="en-GB" dirty="0"/>
            <a:t> and building resilience to climate change; and (3) reducing and/or </a:t>
          </a:r>
          <a:r>
            <a:rPr lang="en-GB" b="1" dirty="0"/>
            <a:t>removing greenhouse gas emissions</a:t>
          </a:r>
          <a:r>
            <a:rPr lang="en-GB" dirty="0"/>
            <a:t>, where possible</a:t>
          </a:r>
        </a:p>
      </dgm:t>
    </dgm:pt>
    <dgm:pt modelId="{9A23039A-3595-4E8F-B3F6-7097C9EE049A}" type="parTrans" cxnId="{CC53F31B-4803-41D6-9369-B14F7BEC3E57}">
      <dgm:prSet/>
      <dgm:spPr/>
      <dgm:t>
        <a:bodyPr/>
        <a:lstStyle/>
        <a:p>
          <a:endParaRPr lang="en-GB"/>
        </a:p>
      </dgm:t>
    </dgm:pt>
    <dgm:pt modelId="{0EFDB4D1-75ED-4C74-8F27-116F5DB6DAB8}" type="sibTrans" cxnId="{CC53F31B-4803-41D6-9369-B14F7BEC3E57}">
      <dgm:prSet/>
      <dgm:spPr/>
      <dgm:t>
        <a:bodyPr/>
        <a:lstStyle/>
        <a:p>
          <a:endParaRPr lang="en-GB"/>
        </a:p>
      </dgm:t>
    </dgm:pt>
    <dgm:pt modelId="{9D485D72-824A-442C-9953-F646E20D3C3D}" type="pres">
      <dgm:prSet presAssocID="{B345C563-E540-4B70-A0E9-1F53CD874DF4}" presName="Name0" presStyleCnt="0">
        <dgm:presLayoutVars>
          <dgm:dir/>
          <dgm:animLvl val="lvl"/>
          <dgm:resizeHandles val="exact"/>
        </dgm:presLayoutVars>
      </dgm:prSet>
      <dgm:spPr/>
    </dgm:pt>
    <dgm:pt modelId="{4C37FA2B-DAAE-458C-8B13-DED8F8AA0D76}" type="pres">
      <dgm:prSet presAssocID="{45089232-40C3-4E6F-A71A-8F234E6A0D96}" presName="composite" presStyleCnt="0"/>
      <dgm:spPr/>
    </dgm:pt>
    <dgm:pt modelId="{7B5B61BB-3655-4671-B0AC-DE744F31DA8F}" type="pres">
      <dgm:prSet presAssocID="{45089232-40C3-4E6F-A71A-8F234E6A0D96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379B5484-2878-4957-9918-D13C1D73E0B5}" type="pres">
      <dgm:prSet presAssocID="{45089232-40C3-4E6F-A71A-8F234E6A0D96}" presName="desTx" presStyleLbl="alignAccFollowNode1" presStyleIdx="0" presStyleCnt="3">
        <dgm:presLayoutVars>
          <dgm:bulletEnabled val="1"/>
        </dgm:presLayoutVars>
      </dgm:prSet>
      <dgm:spPr/>
    </dgm:pt>
    <dgm:pt modelId="{783C555B-96D5-4163-B452-C6431CCFE67C}" type="pres">
      <dgm:prSet presAssocID="{920B11F9-DDEF-4F61-BD1E-5E9FFAEEB754}" presName="space" presStyleCnt="0"/>
      <dgm:spPr/>
    </dgm:pt>
    <dgm:pt modelId="{6669EE85-BE3E-4E04-AF64-72667085852C}" type="pres">
      <dgm:prSet presAssocID="{859431A3-52C9-473B-9041-48785DEFF74B}" presName="composite" presStyleCnt="0"/>
      <dgm:spPr/>
    </dgm:pt>
    <dgm:pt modelId="{08D83AF7-5F9C-4345-8960-317E48FE1816}" type="pres">
      <dgm:prSet presAssocID="{859431A3-52C9-473B-9041-48785DEFF74B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97506A53-C4D6-4DD7-8B34-1B1AEF3B3C0D}" type="pres">
      <dgm:prSet presAssocID="{859431A3-52C9-473B-9041-48785DEFF74B}" presName="desTx" presStyleLbl="alignAccFollowNode1" presStyleIdx="1" presStyleCnt="3">
        <dgm:presLayoutVars>
          <dgm:bulletEnabled val="1"/>
        </dgm:presLayoutVars>
      </dgm:prSet>
      <dgm:spPr/>
    </dgm:pt>
    <dgm:pt modelId="{88B68B41-0445-418E-B0BE-B98A1383A5BD}" type="pres">
      <dgm:prSet presAssocID="{AB501154-FA72-4E96-895B-355A352D2C5D}" presName="space" presStyleCnt="0"/>
      <dgm:spPr/>
    </dgm:pt>
    <dgm:pt modelId="{1DC36755-A757-4C7F-9242-8AD172B99092}" type="pres">
      <dgm:prSet presAssocID="{098C8E6F-7783-4209-90EE-3DB8692A4126}" presName="composite" presStyleCnt="0"/>
      <dgm:spPr/>
    </dgm:pt>
    <dgm:pt modelId="{98BE703E-BF34-4B07-A1EA-9F50BDADB80B}" type="pres">
      <dgm:prSet presAssocID="{098C8E6F-7783-4209-90EE-3DB8692A4126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DA12B78A-D38F-4E7E-BD88-A286D65C96C5}" type="pres">
      <dgm:prSet presAssocID="{098C8E6F-7783-4209-90EE-3DB8692A4126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3C13C503-0E5F-44E2-9709-828814EFD607}" srcId="{B345C563-E540-4B70-A0E9-1F53CD874DF4}" destId="{45089232-40C3-4E6F-A71A-8F234E6A0D96}" srcOrd="0" destOrd="0" parTransId="{5824273E-4B75-4887-A3A4-C90F255E59F6}" sibTransId="{920B11F9-DDEF-4F61-BD1E-5E9FFAEEB754}"/>
    <dgm:cxn modelId="{5DA06812-1F72-4F81-9A04-67205DBF350F}" type="presOf" srcId="{CE469854-88C3-4330-A99D-747E0620ABE4}" destId="{379B5484-2878-4957-9918-D13C1D73E0B5}" srcOrd="0" destOrd="0" presId="urn:microsoft.com/office/officeart/2005/8/layout/hList1"/>
    <dgm:cxn modelId="{66265918-ECF3-4A77-871F-0E9293E07B3A}" type="presOf" srcId="{BF96C690-4AD4-45CB-B579-60FD06DB709E}" destId="{97506A53-C4D6-4DD7-8B34-1B1AEF3B3C0D}" srcOrd="0" destOrd="1" presId="urn:microsoft.com/office/officeart/2005/8/layout/hList1"/>
    <dgm:cxn modelId="{CC53F31B-4803-41D6-9369-B14F7BEC3E57}" srcId="{098C8E6F-7783-4209-90EE-3DB8692A4126}" destId="{F627C6FB-43B2-407D-9F17-0F380237E3AF}" srcOrd="1" destOrd="0" parTransId="{9A23039A-3595-4E8F-B3F6-7097C9EE049A}" sibTransId="{0EFDB4D1-75ED-4C74-8F27-116F5DB6DAB8}"/>
    <dgm:cxn modelId="{D89B161E-66AF-4E7C-AF79-1A2A164701AE}" srcId="{45089232-40C3-4E6F-A71A-8F234E6A0D96}" destId="{CE469854-88C3-4330-A99D-747E0620ABE4}" srcOrd="0" destOrd="0" parTransId="{78B50B73-8EAC-4D64-9DDA-24917A2B7FE4}" sibTransId="{19B42D27-E717-4C1F-8382-74CFC22584AC}"/>
    <dgm:cxn modelId="{30D5362A-1D2F-46C3-9F43-8A555EE7DBBA}" type="presOf" srcId="{859431A3-52C9-473B-9041-48785DEFF74B}" destId="{08D83AF7-5F9C-4345-8960-317E48FE1816}" srcOrd="0" destOrd="0" presId="urn:microsoft.com/office/officeart/2005/8/layout/hList1"/>
    <dgm:cxn modelId="{0F7CF639-AAA1-41D4-BFC0-CBC67CFE8066}" type="presOf" srcId="{098C8E6F-7783-4209-90EE-3DB8692A4126}" destId="{98BE703E-BF34-4B07-A1EA-9F50BDADB80B}" srcOrd="0" destOrd="0" presId="urn:microsoft.com/office/officeart/2005/8/layout/hList1"/>
    <dgm:cxn modelId="{1B66C552-DB4E-4F6E-9D9B-14397B294C18}" srcId="{45089232-40C3-4E6F-A71A-8F234E6A0D96}" destId="{2E4F1A50-FBD1-4CF2-B92F-A13BC43AB775}" srcOrd="2" destOrd="0" parTransId="{CB212D53-C034-4F43-BCD8-0043291D6C7E}" sibTransId="{908C96AF-7866-4B1F-BEFC-3C4233C3CD58}"/>
    <dgm:cxn modelId="{87B6CD64-1E49-4DD0-B88C-ACB2B79C8902}" type="presOf" srcId="{C2581670-9427-4740-9CC0-BE2F6E3C8295}" destId="{97506A53-C4D6-4DD7-8B34-1B1AEF3B3C0D}" srcOrd="0" destOrd="0" presId="urn:microsoft.com/office/officeart/2005/8/layout/hList1"/>
    <dgm:cxn modelId="{F883E167-DAF5-495C-A17F-EC97BDD5767B}" type="presOf" srcId="{B345C563-E540-4B70-A0E9-1F53CD874DF4}" destId="{9D485D72-824A-442C-9953-F646E20D3C3D}" srcOrd="0" destOrd="0" presId="urn:microsoft.com/office/officeart/2005/8/layout/hList1"/>
    <dgm:cxn modelId="{1A483770-47DE-4157-B21B-0E83C2DA195B}" type="presOf" srcId="{45089232-40C3-4E6F-A71A-8F234E6A0D96}" destId="{7B5B61BB-3655-4671-B0AC-DE744F31DA8F}" srcOrd="0" destOrd="0" presId="urn:microsoft.com/office/officeart/2005/8/layout/hList1"/>
    <dgm:cxn modelId="{C7025684-07F4-4B5A-AF0F-4FD65088D99F}" srcId="{B345C563-E540-4B70-A0E9-1F53CD874DF4}" destId="{098C8E6F-7783-4209-90EE-3DB8692A4126}" srcOrd="2" destOrd="0" parTransId="{D32B8F98-1C1E-4450-AAB4-E27DB0CA9E2B}" sibTransId="{39D304F0-C515-4B04-8AD8-9FCB4C336A10}"/>
    <dgm:cxn modelId="{B3289A87-D177-4702-A653-54ECCDE7EFF7}" type="presOf" srcId="{2E4F1A50-FBD1-4CF2-B92F-A13BC43AB775}" destId="{379B5484-2878-4957-9918-D13C1D73E0B5}" srcOrd="0" destOrd="2" presId="urn:microsoft.com/office/officeart/2005/8/layout/hList1"/>
    <dgm:cxn modelId="{5CB22991-0E80-4D85-97BB-455B26C36955}" srcId="{45089232-40C3-4E6F-A71A-8F234E6A0D96}" destId="{D3AB9C5E-8452-46FE-8AC3-151B9F517EDC}" srcOrd="1" destOrd="0" parTransId="{6924E895-9857-487C-933C-B11544EFA695}" sibTransId="{D3E2E4D2-70A9-4A7E-B0CC-3F0F3EFF3CB6}"/>
    <dgm:cxn modelId="{62DE739E-91C3-4477-9BE8-88F43F87CF7C}" srcId="{098C8E6F-7783-4209-90EE-3DB8692A4126}" destId="{35F5ECAF-730B-465A-BD3B-EC42B2E15903}" srcOrd="0" destOrd="0" parTransId="{94AF0BE9-06AD-426F-B209-B53183DB37E4}" sibTransId="{83974EA6-F96C-4D04-ACE8-D3DAA2A8AACC}"/>
    <dgm:cxn modelId="{F2D06DA4-B9C9-4118-B247-DD7CE65DA5B9}" srcId="{859431A3-52C9-473B-9041-48785DEFF74B}" destId="{C2581670-9427-4740-9CC0-BE2F6E3C8295}" srcOrd="0" destOrd="0" parTransId="{5F031962-FA3A-487D-B9B4-9F2AF9D78636}" sibTransId="{1BA045E9-4944-40BA-8047-420658D7F0DD}"/>
    <dgm:cxn modelId="{F65D55B0-0199-4EEB-9B9D-15AF0022925F}" srcId="{859431A3-52C9-473B-9041-48785DEFF74B}" destId="{BF96C690-4AD4-45CB-B579-60FD06DB709E}" srcOrd="1" destOrd="0" parTransId="{EA677DBB-E87A-4331-BB74-CDAD8B18EBF5}" sibTransId="{564BAA8A-626D-4A8C-BB7F-1F221C4E388F}"/>
    <dgm:cxn modelId="{5F8E02D0-B969-41D8-BE18-3A3B0CF0A6D7}" type="presOf" srcId="{F627C6FB-43B2-407D-9F17-0F380237E3AF}" destId="{DA12B78A-D38F-4E7E-BD88-A286D65C96C5}" srcOrd="0" destOrd="1" presId="urn:microsoft.com/office/officeart/2005/8/layout/hList1"/>
    <dgm:cxn modelId="{A54E89E3-08A1-4D50-9C8B-12B192C8304E}" srcId="{B345C563-E540-4B70-A0E9-1F53CD874DF4}" destId="{859431A3-52C9-473B-9041-48785DEFF74B}" srcOrd="1" destOrd="0" parTransId="{0893A739-7B4F-4362-98E4-208660CFD999}" sibTransId="{AB501154-FA72-4E96-895B-355A352D2C5D}"/>
    <dgm:cxn modelId="{B681D7EA-97F0-4B38-8F99-3E759E131D2A}" type="presOf" srcId="{35F5ECAF-730B-465A-BD3B-EC42B2E15903}" destId="{DA12B78A-D38F-4E7E-BD88-A286D65C96C5}" srcOrd="0" destOrd="0" presId="urn:microsoft.com/office/officeart/2005/8/layout/hList1"/>
    <dgm:cxn modelId="{1CC1CDFE-E877-4A4E-9B1C-43693BD747FF}" type="presOf" srcId="{D3AB9C5E-8452-46FE-8AC3-151B9F517EDC}" destId="{379B5484-2878-4957-9918-D13C1D73E0B5}" srcOrd="0" destOrd="1" presId="urn:microsoft.com/office/officeart/2005/8/layout/hList1"/>
    <dgm:cxn modelId="{34515FF2-E53D-4336-ABE8-D78D157D6AE3}" type="presParOf" srcId="{9D485D72-824A-442C-9953-F646E20D3C3D}" destId="{4C37FA2B-DAAE-458C-8B13-DED8F8AA0D76}" srcOrd="0" destOrd="0" presId="urn:microsoft.com/office/officeart/2005/8/layout/hList1"/>
    <dgm:cxn modelId="{37082DBE-4A5F-46DB-84C7-3EC6F0488AFE}" type="presParOf" srcId="{4C37FA2B-DAAE-458C-8B13-DED8F8AA0D76}" destId="{7B5B61BB-3655-4671-B0AC-DE744F31DA8F}" srcOrd="0" destOrd="0" presId="urn:microsoft.com/office/officeart/2005/8/layout/hList1"/>
    <dgm:cxn modelId="{8F36F1D6-908F-488E-9BDB-167C9BB29D3A}" type="presParOf" srcId="{4C37FA2B-DAAE-458C-8B13-DED8F8AA0D76}" destId="{379B5484-2878-4957-9918-D13C1D73E0B5}" srcOrd="1" destOrd="0" presId="urn:microsoft.com/office/officeart/2005/8/layout/hList1"/>
    <dgm:cxn modelId="{AFCA2002-C53F-4BEE-AE47-FAF57FAA69D4}" type="presParOf" srcId="{9D485D72-824A-442C-9953-F646E20D3C3D}" destId="{783C555B-96D5-4163-B452-C6431CCFE67C}" srcOrd="1" destOrd="0" presId="urn:microsoft.com/office/officeart/2005/8/layout/hList1"/>
    <dgm:cxn modelId="{5382AFF3-906E-4F03-9824-36BAC830C731}" type="presParOf" srcId="{9D485D72-824A-442C-9953-F646E20D3C3D}" destId="{6669EE85-BE3E-4E04-AF64-72667085852C}" srcOrd="2" destOrd="0" presId="urn:microsoft.com/office/officeart/2005/8/layout/hList1"/>
    <dgm:cxn modelId="{92E11E0D-5D5D-492B-999A-9BFEF3E27485}" type="presParOf" srcId="{6669EE85-BE3E-4E04-AF64-72667085852C}" destId="{08D83AF7-5F9C-4345-8960-317E48FE1816}" srcOrd="0" destOrd="0" presId="urn:microsoft.com/office/officeart/2005/8/layout/hList1"/>
    <dgm:cxn modelId="{2CF09FF0-E467-4771-BF07-29668EEC9885}" type="presParOf" srcId="{6669EE85-BE3E-4E04-AF64-72667085852C}" destId="{97506A53-C4D6-4DD7-8B34-1B1AEF3B3C0D}" srcOrd="1" destOrd="0" presId="urn:microsoft.com/office/officeart/2005/8/layout/hList1"/>
    <dgm:cxn modelId="{B6F24BC9-1B74-41B6-95CC-06E5A1B06993}" type="presParOf" srcId="{9D485D72-824A-442C-9953-F646E20D3C3D}" destId="{88B68B41-0445-418E-B0BE-B98A1383A5BD}" srcOrd="3" destOrd="0" presId="urn:microsoft.com/office/officeart/2005/8/layout/hList1"/>
    <dgm:cxn modelId="{3D7A7A85-B15D-4FF1-B31D-50092F0847AE}" type="presParOf" srcId="{9D485D72-824A-442C-9953-F646E20D3C3D}" destId="{1DC36755-A757-4C7F-9242-8AD172B99092}" srcOrd="4" destOrd="0" presId="urn:microsoft.com/office/officeart/2005/8/layout/hList1"/>
    <dgm:cxn modelId="{3A458680-26D8-4D25-B2C8-1FB55E98002C}" type="presParOf" srcId="{1DC36755-A757-4C7F-9242-8AD172B99092}" destId="{98BE703E-BF34-4B07-A1EA-9F50BDADB80B}" srcOrd="0" destOrd="0" presId="urn:microsoft.com/office/officeart/2005/8/layout/hList1"/>
    <dgm:cxn modelId="{FC593348-B63B-4769-B886-4E92A3F7B316}" type="presParOf" srcId="{1DC36755-A757-4C7F-9242-8AD172B99092}" destId="{DA12B78A-D38F-4E7E-BD88-A286D65C96C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67FFA98-73D6-43E5-9C3C-575D6E88204C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5397D23D-6D9C-4CA4-8607-16F42592C62B}">
      <dgm:prSet phldrT="[Text]"/>
      <dgm:spPr/>
      <dgm:t>
        <a:bodyPr/>
        <a:lstStyle/>
        <a:p>
          <a:r>
            <a:rPr lang="en-US" dirty="0"/>
            <a:t>CC can impact different people differently; exacerbate gender, age inequalities in agriculture.</a:t>
          </a:r>
          <a:endParaRPr lang="en-GB" dirty="0"/>
        </a:p>
      </dgm:t>
    </dgm:pt>
    <dgm:pt modelId="{0673BA3D-C35E-48B6-A797-0B884F5D1860}" type="parTrans" cxnId="{AC618555-8CD7-4BA6-9F1C-9AEEA7111E5E}">
      <dgm:prSet/>
      <dgm:spPr/>
      <dgm:t>
        <a:bodyPr/>
        <a:lstStyle/>
        <a:p>
          <a:endParaRPr lang="en-GB"/>
        </a:p>
      </dgm:t>
    </dgm:pt>
    <dgm:pt modelId="{8C0627D1-6FD7-4DA8-A04A-AB102B43262A}" type="sibTrans" cxnId="{AC618555-8CD7-4BA6-9F1C-9AEEA7111E5E}">
      <dgm:prSet/>
      <dgm:spPr/>
      <dgm:t>
        <a:bodyPr/>
        <a:lstStyle/>
        <a:p>
          <a:endParaRPr lang="en-GB"/>
        </a:p>
      </dgm:t>
    </dgm:pt>
    <dgm:pt modelId="{A2A6F93C-5112-4650-BF34-BD7C784E0222}">
      <dgm:prSet phldrT="[Text]"/>
      <dgm:spPr/>
      <dgm:t>
        <a:bodyPr/>
        <a:lstStyle/>
        <a:p>
          <a:r>
            <a:rPr lang="en-US" dirty="0"/>
            <a:t>Adaptation options depend on institutional and </a:t>
          </a:r>
          <a:r>
            <a:rPr lang="en-US" dirty="0" err="1"/>
            <a:t>behavioural</a:t>
          </a:r>
          <a:r>
            <a:rPr lang="en-US" dirty="0"/>
            <a:t> changes built on analysis.</a:t>
          </a:r>
          <a:endParaRPr lang="en-GB" dirty="0"/>
        </a:p>
      </dgm:t>
    </dgm:pt>
    <dgm:pt modelId="{DC3EF10C-35D5-4244-87AD-D210419BB412}" type="parTrans" cxnId="{E0F9414F-D69B-4BBD-85BA-86DFB5648E93}">
      <dgm:prSet/>
      <dgm:spPr/>
      <dgm:t>
        <a:bodyPr/>
        <a:lstStyle/>
        <a:p>
          <a:endParaRPr lang="en-GB"/>
        </a:p>
      </dgm:t>
    </dgm:pt>
    <dgm:pt modelId="{E8857388-5150-4C64-9D70-7313043CE8FB}" type="sibTrans" cxnId="{E0F9414F-D69B-4BBD-85BA-86DFB5648E93}">
      <dgm:prSet/>
      <dgm:spPr/>
      <dgm:t>
        <a:bodyPr/>
        <a:lstStyle/>
        <a:p>
          <a:endParaRPr lang="en-GB"/>
        </a:p>
      </dgm:t>
    </dgm:pt>
    <dgm:pt modelId="{97A722F3-28AA-4F21-AFF3-32ABFC386161}">
      <dgm:prSet/>
      <dgm:spPr/>
      <dgm:t>
        <a:bodyPr/>
        <a:lstStyle/>
        <a:p>
          <a:r>
            <a:rPr lang="en-US"/>
            <a:t>Men/women may be differently vulnerable to CC impacts (age, socio-economic strata, ethnicity, caste, etc.).</a:t>
          </a:r>
          <a:endParaRPr lang="en-US" dirty="0"/>
        </a:p>
      </dgm:t>
    </dgm:pt>
    <dgm:pt modelId="{65CCD246-E37C-49B0-AFDE-572DFB8137A6}" type="parTrans" cxnId="{6C75F71B-5D0A-4785-8751-C347912E4227}">
      <dgm:prSet/>
      <dgm:spPr/>
      <dgm:t>
        <a:bodyPr/>
        <a:lstStyle/>
        <a:p>
          <a:endParaRPr lang="en-GB"/>
        </a:p>
      </dgm:t>
    </dgm:pt>
    <dgm:pt modelId="{AA806A31-03EF-4F2C-AD22-C3C5DBBF7BDB}" type="sibTrans" cxnId="{6C75F71B-5D0A-4785-8751-C347912E4227}">
      <dgm:prSet/>
      <dgm:spPr/>
      <dgm:t>
        <a:bodyPr/>
        <a:lstStyle/>
        <a:p>
          <a:endParaRPr lang="en-GB"/>
        </a:p>
      </dgm:t>
    </dgm:pt>
    <dgm:pt modelId="{EE5BDA89-BEC7-41C0-AD9A-F9558CC80A62}">
      <dgm:prSet/>
      <dgm:spPr/>
      <dgm:t>
        <a:bodyPr/>
        <a:lstStyle/>
        <a:p>
          <a:r>
            <a:rPr lang="en-US"/>
            <a:t>Institutions that shape adaptation responses may reinforce existing inequalities.</a:t>
          </a:r>
          <a:endParaRPr lang="en-US" dirty="0"/>
        </a:p>
      </dgm:t>
    </dgm:pt>
    <dgm:pt modelId="{60BF566D-1444-482F-8505-7B71908C682E}" type="parTrans" cxnId="{1F2A5AD7-2E59-4FA5-9AE2-CCDE2388BD3C}">
      <dgm:prSet/>
      <dgm:spPr/>
      <dgm:t>
        <a:bodyPr/>
        <a:lstStyle/>
        <a:p>
          <a:endParaRPr lang="en-GB"/>
        </a:p>
      </dgm:t>
    </dgm:pt>
    <dgm:pt modelId="{9BAAC6E8-5B2F-4688-9E5D-AAB2ADE549F6}" type="sibTrans" cxnId="{1F2A5AD7-2E59-4FA5-9AE2-CCDE2388BD3C}">
      <dgm:prSet/>
      <dgm:spPr/>
      <dgm:t>
        <a:bodyPr/>
        <a:lstStyle/>
        <a:p>
          <a:endParaRPr lang="en-GB"/>
        </a:p>
      </dgm:t>
    </dgm:pt>
    <dgm:pt modelId="{DE60D81A-B52B-4552-9DB9-BFA0B3B48F65}">
      <dgm:prSet/>
      <dgm:spPr/>
      <dgm:t>
        <a:bodyPr/>
        <a:lstStyle/>
        <a:p>
          <a:r>
            <a:rPr lang="en-US" dirty="0"/>
            <a:t>More equal HH, community gender relations = better agricultural, development outcomes.</a:t>
          </a:r>
        </a:p>
      </dgm:t>
    </dgm:pt>
    <dgm:pt modelId="{1F6087C9-39E4-402C-94B0-C1A2AB8DA329}" type="parTrans" cxnId="{F33DFBB1-172C-4055-A2F7-0FC213AB7612}">
      <dgm:prSet/>
      <dgm:spPr/>
      <dgm:t>
        <a:bodyPr/>
        <a:lstStyle/>
        <a:p>
          <a:endParaRPr lang="en-GB"/>
        </a:p>
      </dgm:t>
    </dgm:pt>
    <dgm:pt modelId="{5D68D63C-B4C7-4083-8334-B081AF976D52}" type="sibTrans" cxnId="{F33DFBB1-172C-4055-A2F7-0FC213AB7612}">
      <dgm:prSet/>
      <dgm:spPr/>
      <dgm:t>
        <a:bodyPr/>
        <a:lstStyle/>
        <a:p>
          <a:endParaRPr lang="en-GB"/>
        </a:p>
      </dgm:t>
    </dgm:pt>
    <dgm:pt modelId="{98104838-4770-4D46-BAED-B8A3BAF75195}">
      <dgm:prSet/>
      <dgm:spPr/>
      <dgm:t>
        <a:bodyPr/>
        <a:lstStyle/>
        <a:p>
          <a:r>
            <a:rPr lang="en-US"/>
            <a:t>Addressing gender issues can improve adaptation policymaking and programming. </a:t>
          </a:r>
          <a:endParaRPr lang="en-US" dirty="0"/>
        </a:p>
      </dgm:t>
    </dgm:pt>
    <dgm:pt modelId="{210D2EB2-ADC6-4924-8DDA-CD5E44348974}" type="parTrans" cxnId="{DD1AA32E-0335-4AC9-ABAD-1FA460920520}">
      <dgm:prSet/>
      <dgm:spPr/>
      <dgm:t>
        <a:bodyPr/>
        <a:lstStyle/>
        <a:p>
          <a:endParaRPr lang="en-GB"/>
        </a:p>
      </dgm:t>
    </dgm:pt>
    <dgm:pt modelId="{76E0F985-9A77-443D-80AC-D5821DCDDB41}" type="sibTrans" cxnId="{DD1AA32E-0335-4AC9-ABAD-1FA460920520}">
      <dgm:prSet/>
      <dgm:spPr/>
      <dgm:t>
        <a:bodyPr/>
        <a:lstStyle/>
        <a:p>
          <a:endParaRPr lang="en-GB"/>
        </a:p>
      </dgm:t>
    </dgm:pt>
    <dgm:pt modelId="{6FA70853-221D-4878-96CB-65EB6BC26588}" type="pres">
      <dgm:prSet presAssocID="{067FFA98-73D6-43E5-9C3C-575D6E88204C}" presName="diagram" presStyleCnt="0">
        <dgm:presLayoutVars>
          <dgm:dir/>
          <dgm:resizeHandles val="exact"/>
        </dgm:presLayoutVars>
      </dgm:prSet>
      <dgm:spPr/>
    </dgm:pt>
    <dgm:pt modelId="{A46608BE-1DB6-44F5-A881-E73A9018476B}" type="pres">
      <dgm:prSet presAssocID="{5397D23D-6D9C-4CA4-8607-16F42592C62B}" presName="node" presStyleLbl="node1" presStyleIdx="0" presStyleCnt="6">
        <dgm:presLayoutVars>
          <dgm:bulletEnabled val="1"/>
        </dgm:presLayoutVars>
      </dgm:prSet>
      <dgm:spPr/>
    </dgm:pt>
    <dgm:pt modelId="{E0A4B5EE-C0C6-4E58-8243-1A8777BB9AE5}" type="pres">
      <dgm:prSet presAssocID="{8C0627D1-6FD7-4DA8-A04A-AB102B43262A}" presName="sibTrans" presStyleCnt="0"/>
      <dgm:spPr/>
    </dgm:pt>
    <dgm:pt modelId="{746C520A-04A7-4D55-9061-68959624E7C4}" type="pres">
      <dgm:prSet presAssocID="{97A722F3-28AA-4F21-AFF3-32ABFC386161}" presName="node" presStyleLbl="node1" presStyleIdx="1" presStyleCnt="6">
        <dgm:presLayoutVars>
          <dgm:bulletEnabled val="1"/>
        </dgm:presLayoutVars>
      </dgm:prSet>
      <dgm:spPr/>
    </dgm:pt>
    <dgm:pt modelId="{938D9257-0776-41C6-A169-0D5CF66EA4E3}" type="pres">
      <dgm:prSet presAssocID="{AA806A31-03EF-4F2C-AD22-C3C5DBBF7BDB}" presName="sibTrans" presStyleCnt="0"/>
      <dgm:spPr/>
    </dgm:pt>
    <dgm:pt modelId="{FB402C4A-C915-4D61-92C7-601C6C216C7C}" type="pres">
      <dgm:prSet presAssocID="{EE5BDA89-BEC7-41C0-AD9A-F9558CC80A62}" presName="node" presStyleLbl="node1" presStyleIdx="2" presStyleCnt="6">
        <dgm:presLayoutVars>
          <dgm:bulletEnabled val="1"/>
        </dgm:presLayoutVars>
      </dgm:prSet>
      <dgm:spPr/>
    </dgm:pt>
    <dgm:pt modelId="{B180221E-7473-4101-8C02-A9A481924FDC}" type="pres">
      <dgm:prSet presAssocID="{9BAAC6E8-5B2F-4688-9E5D-AAB2ADE549F6}" presName="sibTrans" presStyleCnt="0"/>
      <dgm:spPr/>
    </dgm:pt>
    <dgm:pt modelId="{86C3F652-794F-4FC5-8AB7-6976F8D04A71}" type="pres">
      <dgm:prSet presAssocID="{A2A6F93C-5112-4650-BF34-BD7C784E0222}" presName="node" presStyleLbl="node1" presStyleIdx="3" presStyleCnt="6">
        <dgm:presLayoutVars>
          <dgm:bulletEnabled val="1"/>
        </dgm:presLayoutVars>
      </dgm:prSet>
      <dgm:spPr/>
    </dgm:pt>
    <dgm:pt modelId="{FCCE6108-60BD-4E69-AAC0-FAF62725BCD0}" type="pres">
      <dgm:prSet presAssocID="{E8857388-5150-4C64-9D70-7313043CE8FB}" presName="sibTrans" presStyleCnt="0"/>
      <dgm:spPr/>
    </dgm:pt>
    <dgm:pt modelId="{CCE5A8C0-8367-4385-B68C-2F35B94A2790}" type="pres">
      <dgm:prSet presAssocID="{DE60D81A-B52B-4552-9DB9-BFA0B3B48F65}" presName="node" presStyleLbl="node1" presStyleIdx="4" presStyleCnt="6">
        <dgm:presLayoutVars>
          <dgm:bulletEnabled val="1"/>
        </dgm:presLayoutVars>
      </dgm:prSet>
      <dgm:spPr/>
    </dgm:pt>
    <dgm:pt modelId="{D1E8E674-93F6-4678-A261-095DE46D60A5}" type="pres">
      <dgm:prSet presAssocID="{5D68D63C-B4C7-4083-8334-B081AF976D52}" presName="sibTrans" presStyleCnt="0"/>
      <dgm:spPr/>
    </dgm:pt>
    <dgm:pt modelId="{348A0FA5-6B4A-426D-B944-BC178D7BA3AB}" type="pres">
      <dgm:prSet presAssocID="{98104838-4770-4D46-BAED-B8A3BAF75195}" presName="node" presStyleLbl="node1" presStyleIdx="5" presStyleCnt="6">
        <dgm:presLayoutVars>
          <dgm:bulletEnabled val="1"/>
        </dgm:presLayoutVars>
      </dgm:prSet>
      <dgm:spPr/>
    </dgm:pt>
  </dgm:ptLst>
  <dgm:cxnLst>
    <dgm:cxn modelId="{6C75F71B-5D0A-4785-8751-C347912E4227}" srcId="{067FFA98-73D6-43E5-9C3C-575D6E88204C}" destId="{97A722F3-28AA-4F21-AFF3-32ABFC386161}" srcOrd="1" destOrd="0" parTransId="{65CCD246-E37C-49B0-AFDE-572DFB8137A6}" sibTransId="{AA806A31-03EF-4F2C-AD22-C3C5DBBF7BDB}"/>
    <dgm:cxn modelId="{DD1AA32E-0335-4AC9-ABAD-1FA460920520}" srcId="{067FFA98-73D6-43E5-9C3C-575D6E88204C}" destId="{98104838-4770-4D46-BAED-B8A3BAF75195}" srcOrd="5" destOrd="0" parTransId="{210D2EB2-ADC6-4924-8DDA-CD5E44348974}" sibTransId="{76E0F985-9A77-443D-80AC-D5821DCDDB41}"/>
    <dgm:cxn modelId="{E0F9414F-D69B-4BBD-85BA-86DFB5648E93}" srcId="{067FFA98-73D6-43E5-9C3C-575D6E88204C}" destId="{A2A6F93C-5112-4650-BF34-BD7C784E0222}" srcOrd="3" destOrd="0" parTransId="{DC3EF10C-35D5-4244-87AD-D210419BB412}" sibTransId="{E8857388-5150-4C64-9D70-7313043CE8FB}"/>
    <dgm:cxn modelId="{AC618555-8CD7-4BA6-9F1C-9AEEA7111E5E}" srcId="{067FFA98-73D6-43E5-9C3C-575D6E88204C}" destId="{5397D23D-6D9C-4CA4-8607-16F42592C62B}" srcOrd="0" destOrd="0" parTransId="{0673BA3D-C35E-48B6-A797-0B884F5D1860}" sibTransId="{8C0627D1-6FD7-4DA8-A04A-AB102B43262A}"/>
    <dgm:cxn modelId="{DD21C86D-8448-4994-A380-C090CFB14790}" type="presOf" srcId="{EE5BDA89-BEC7-41C0-AD9A-F9558CC80A62}" destId="{FB402C4A-C915-4D61-92C7-601C6C216C7C}" srcOrd="0" destOrd="0" presId="urn:microsoft.com/office/officeart/2005/8/layout/default"/>
    <dgm:cxn modelId="{40114770-294F-4BB3-8892-700AB62958B9}" type="presOf" srcId="{97A722F3-28AA-4F21-AFF3-32ABFC386161}" destId="{746C520A-04A7-4D55-9061-68959624E7C4}" srcOrd="0" destOrd="0" presId="urn:microsoft.com/office/officeart/2005/8/layout/default"/>
    <dgm:cxn modelId="{F33DFBB1-172C-4055-A2F7-0FC213AB7612}" srcId="{067FFA98-73D6-43E5-9C3C-575D6E88204C}" destId="{DE60D81A-B52B-4552-9DB9-BFA0B3B48F65}" srcOrd="4" destOrd="0" parTransId="{1F6087C9-39E4-402C-94B0-C1A2AB8DA329}" sibTransId="{5D68D63C-B4C7-4083-8334-B081AF976D52}"/>
    <dgm:cxn modelId="{3F2A52B8-7F2B-44F6-9D97-8D55009225BD}" type="presOf" srcId="{067FFA98-73D6-43E5-9C3C-575D6E88204C}" destId="{6FA70853-221D-4878-96CB-65EB6BC26588}" srcOrd="0" destOrd="0" presId="urn:microsoft.com/office/officeart/2005/8/layout/default"/>
    <dgm:cxn modelId="{0D92B3D0-430C-4B02-B363-97EF3484D913}" type="presOf" srcId="{98104838-4770-4D46-BAED-B8A3BAF75195}" destId="{348A0FA5-6B4A-426D-B944-BC178D7BA3AB}" srcOrd="0" destOrd="0" presId="urn:microsoft.com/office/officeart/2005/8/layout/default"/>
    <dgm:cxn modelId="{1F2A5AD7-2E59-4FA5-9AE2-CCDE2388BD3C}" srcId="{067FFA98-73D6-43E5-9C3C-575D6E88204C}" destId="{EE5BDA89-BEC7-41C0-AD9A-F9558CC80A62}" srcOrd="2" destOrd="0" parTransId="{60BF566D-1444-482F-8505-7B71908C682E}" sibTransId="{9BAAC6E8-5B2F-4688-9E5D-AAB2ADE549F6}"/>
    <dgm:cxn modelId="{7E48E2DE-82E2-4487-9288-7AACA996CE14}" type="presOf" srcId="{DE60D81A-B52B-4552-9DB9-BFA0B3B48F65}" destId="{CCE5A8C0-8367-4385-B68C-2F35B94A2790}" srcOrd="0" destOrd="0" presId="urn:microsoft.com/office/officeart/2005/8/layout/default"/>
    <dgm:cxn modelId="{02183DDF-F08D-4A39-B294-8A7E9B7B5CFF}" type="presOf" srcId="{5397D23D-6D9C-4CA4-8607-16F42592C62B}" destId="{A46608BE-1DB6-44F5-A881-E73A9018476B}" srcOrd="0" destOrd="0" presId="urn:microsoft.com/office/officeart/2005/8/layout/default"/>
    <dgm:cxn modelId="{0FB711F5-A5CE-45BA-951E-87CDFB78CECD}" type="presOf" srcId="{A2A6F93C-5112-4650-BF34-BD7C784E0222}" destId="{86C3F652-794F-4FC5-8AB7-6976F8D04A71}" srcOrd="0" destOrd="0" presId="urn:microsoft.com/office/officeart/2005/8/layout/default"/>
    <dgm:cxn modelId="{83387763-9D31-413C-9F42-B1AEF85E7662}" type="presParOf" srcId="{6FA70853-221D-4878-96CB-65EB6BC26588}" destId="{A46608BE-1DB6-44F5-A881-E73A9018476B}" srcOrd="0" destOrd="0" presId="urn:microsoft.com/office/officeart/2005/8/layout/default"/>
    <dgm:cxn modelId="{A6B48E35-F59D-4580-BF26-A7092C2E8323}" type="presParOf" srcId="{6FA70853-221D-4878-96CB-65EB6BC26588}" destId="{E0A4B5EE-C0C6-4E58-8243-1A8777BB9AE5}" srcOrd="1" destOrd="0" presId="urn:microsoft.com/office/officeart/2005/8/layout/default"/>
    <dgm:cxn modelId="{A76552F9-AE5B-41D5-B5DA-ACC51788CF38}" type="presParOf" srcId="{6FA70853-221D-4878-96CB-65EB6BC26588}" destId="{746C520A-04A7-4D55-9061-68959624E7C4}" srcOrd="2" destOrd="0" presId="urn:microsoft.com/office/officeart/2005/8/layout/default"/>
    <dgm:cxn modelId="{4D61F31B-7CF9-41AC-8873-5E8549159EC6}" type="presParOf" srcId="{6FA70853-221D-4878-96CB-65EB6BC26588}" destId="{938D9257-0776-41C6-A169-0D5CF66EA4E3}" srcOrd="3" destOrd="0" presId="urn:microsoft.com/office/officeart/2005/8/layout/default"/>
    <dgm:cxn modelId="{33456A60-7A30-4C29-842E-E9E404E2F5F9}" type="presParOf" srcId="{6FA70853-221D-4878-96CB-65EB6BC26588}" destId="{FB402C4A-C915-4D61-92C7-601C6C216C7C}" srcOrd="4" destOrd="0" presId="urn:microsoft.com/office/officeart/2005/8/layout/default"/>
    <dgm:cxn modelId="{C4994CF5-C044-44B2-9031-D09B420BF17A}" type="presParOf" srcId="{6FA70853-221D-4878-96CB-65EB6BC26588}" destId="{B180221E-7473-4101-8C02-A9A481924FDC}" srcOrd="5" destOrd="0" presId="urn:microsoft.com/office/officeart/2005/8/layout/default"/>
    <dgm:cxn modelId="{87BA05FE-4875-4E9B-85C1-C385766B7D19}" type="presParOf" srcId="{6FA70853-221D-4878-96CB-65EB6BC26588}" destId="{86C3F652-794F-4FC5-8AB7-6976F8D04A71}" srcOrd="6" destOrd="0" presId="urn:microsoft.com/office/officeart/2005/8/layout/default"/>
    <dgm:cxn modelId="{E3625CCB-1E1B-414C-B31D-91767AF32862}" type="presParOf" srcId="{6FA70853-221D-4878-96CB-65EB6BC26588}" destId="{FCCE6108-60BD-4E69-AAC0-FAF62725BCD0}" srcOrd="7" destOrd="0" presId="urn:microsoft.com/office/officeart/2005/8/layout/default"/>
    <dgm:cxn modelId="{DEB65F8D-979E-408D-9CA0-F881A1CDAFA8}" type="presParOf" srcId="{6FA70853-221D-4878-96CB-65EB6BC26588}" destId="{CCE5A8C0-8367-4385-B68C-2F35B94A2790}" srcOrd="8" destOrd="0" presId="urn:microsoft.com/office/officeart/2005/8/layout/default"/>
    <dgm:cxn modelId="{4B6F1CD5-1B78-45F4-8C45-CC95D52D154B}" type="presParOf" srcId="{6FA70853-221D-4878-96CB-65EB6BC26588}" destId="{D1E8E674-93F6-4678-A261-095DE46D60A5}" srcOrd="9" destOrd="0" presId="urn:microsoft.com/office/officeart/2005/8/layout/default"/>
    <dgm:cxn modelId="{BAD95B1B-7495-4248-B27E-4B3A62CBD001}" type="presParOf" srcId="{6FA70853-221D-4878-96CB-65EB6BC26588}" destId="{348A0FA5-6B4A-426D-B944-BC178D7BA3AB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BF26FA-4DE2-4CAD-A835-E5616B2E0006}">
      <dsp:nvSpPr>
        <dsp:cNvPr id="0" name=""/>
        <dsp:cNvSpPr/>
      </dsp:nvSpPr>
      <dsp:spPr>
        <a:xfrm>
          <a:off x="2255520" y="1959"/>
          <a:ext cx="9022080" cy="85972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053" tIns="218369" rIns="175053" bIns="218369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Explain basic climate change and gender concepts.</a:t>
          </a:r>
        </a:p>
      </dsp:txBody>
      <dsp:txXfrm>
        <a:off x="2255520" y="1959"/>
        <a:ext cx="9022080" cy="859720"/>
      </dsp:txXfrm>
    </dsp:sp>
    <dsp:sp modelId="{F7525587-4D06-47EF-8F57-843BE347C48C}">
      <dsp:nvSpPr>
        <dsp:cNvPr id="0" name=""/>
        <dsp:cNvSpPr/>
      </dsp:nvSpPr>
      <dsp:spPr>
        <a:xfrm>
          <a:off x="0" y="1959"/>
          <a:ext cx="2255520" cy="85972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9355" tIns="84921" rIns="119355" bIns="84921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Explain</a:t>
          </a:r>
        </a:p>
      </dsp:txBody>
      <dsp:txXfrm>
        <a:off x="0" y="1959"/>
        <a:ext cx="2255520" cy="859720"/>
      </dsp:txXfrm>
    </dsp:sp>
    <dsp:sp modelId="{D0D003CC-BB6A-466A-8851-2B794A124B30}">
      <dsp:nvSpPr>
        <dsp:cNvPr id="0" name=""/>
        <dsp:cNvSpPr/>
      </dsp:nvSpPr>
      <dsp:spPr>
        <a:xfrm>
          <a:off x="2255520" y="913262"/>
          <a:ext cx="9022080" cy="859720"/>
        </a:xfrm>
        <a:prstGeom prst="rect">
          <a:avLst/>
        </a:prstGeom>
        <a:solidFill>
          <a:schemeClr val="accent5">
            <a:tint val="40000"/>
            <a:alpha val="90000"/>
            <a:hueOff val="-1684941"/>
            <a:satOff val="-5708"/>
            <a:lumOff val="-732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1684941"/>
              <a:satOff val="-5708"/>
              <a:lumOff val="-73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053" tIns="218369" rIns="175053" bIns="218369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Identify at least 3 ways climate change may affect women/men who depend on agriculture sectors for food security, livelihoods, wellbeing. </a:t>
          </a:r>
        </a:p>
      </dsp:txBody>
      <dsp:txXfrm>
        <a:off x="2255520" y="913262"/>
        <a:ext cx="9022080" cy="859720"/>
      </dsp:txXfrm>
    </dsp:sp>
    <dsp:sp modelId="{1AC721FB-EFDA-4735-BAE4-31E0073C35D7}">
      <dsp:nvSpPr>
        <dsp:cNvPr id="0" name=""/>
        <dsp:cNvSpPr/>
      </dsp:nvSpPr>
      <dsp:spPr>
        <a:xfrm>
          <a:off x="0" y="913262"/>
          <a:ext cx="2255520" cy="859720"/>
        </a:xfrm>
        <a:prstGeom prst="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accent5">
              <a:hueOff val="-1689636"/>
              <a:satOff val="-4355"/>
              <a:lumOff val="-29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9355" tIns="84921" rIns="119355" bIns="84921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Identify</a:t>
          </a:r>
        </a:p>
      </dsp:txBody>
      <dsp:txXfrm>
        <a:off x="0" y="913262"/>
        <a:ext cx="2255520" cy="859720"/>
      </dsp:txXfrm>
    </dsp:sp>
    <dsp:sp modelId="{26E78F6B-57A8-4931-81C7-29F5A621CE7A}">
      <dsp:nvSpPr>
        <dsp:cNvPr id="0" name=""/>
        <dsp:cNvSpPr/>
      </dsp:nvSpPr>
      <dsp:spPr>
        <a:xfrm>
          <a:off x="2255520" y="1824566"/>
          <a:ext cx="9022080" cy="859720"/>
        </a:xfrm>
        <a:prstGeom prst="rect">
          <a:avLst/>
        </a:prstGeom>
        <a:solidFill>
          <a:schemeClr val="accent5">
            <a:tint val="40000"/>
            <a:alpha val="90000"/>
            <a:hueOff val="-3369881"/>
            <a:satOff val="-11416"/>
            <a:lumOff val="-1464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3369881"/>
              <a:satOff val="-11416"/>
              <a:lumOff val="-146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053" tIns="218369" rIns="175053" bIns="218369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Identify at least 3 reasons why gender is important to consider in adaptation planning for agriculture sectors.</a:t>
          </a:r>
        </a:p>
      </dsp:txBody>
      <dsp:txXfrm>
        <a:off x="2255520" y="1824566"/>
        <a:ext cx="9022080" cy="859720"/>
      </dsp:txXfrm>
    </dsp:sp>
    <dsp:sp modelId="{F1D21452-77E2-49E3-997B-8E8EA13E1EF3}">
      <dsp:nvSpPr>
        <dsp:cNvPr id="0" name=""/>
        <dsp:cNvSpPr/>
      </dsp:nvSpPr>
      <dsp:spPr>
        <a:xfrm>
          <a:off x="0" y="1824566"/>
          <a:ext cx="2255520" cy="859720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9355" tIns="84921" rIns="119355" bIns="84921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Identify</a:t>
          </a:r>
        </a:p>
      </dsp:txBody>
      <dsp:txXfrm>
        <a:off x="0" y="1824566"/>
        <a:ext cx="2255520" cy="859720"/>
      </dsp:txXfrm>
    </dsp:sp>
    <dsp:sp modelId="{8FA617AD-8F69-4009-B5AA-CE4055361C99}">
      <dsp:nvSpPr>
        <dsp:cNvPr id="0" name=""/>
        <dsp:cNvSpPr/>
      </dsp:nvSpPr>
      <dsp:spPr>
        <a:xfrm>
          <a:off x="2255520" y="2735869"/>
          <a:ext cx="9022080" cy="859720"/>
        </a:xfrm>
        <a:prstGeom prst="rect">
          <a:avLst/>
        </a:prstGeom>
        <a:solidFill>
          <a:schemeClr val="accent5">
            <a:tint val="40000"/>
            <a:alpha val="90000"/>
            <a:hueOff val="-5054821"/>
            <a:satOff val="-17124"/>
            <a:lumOff val="-2196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5054821"/>
              <a:satOff val="-17124"/>
              <a:lumOff val="-219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053" tIns="218369" rIns="175053" bIns="218369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Name global and national climate change and gender policy commitments.	</a:t>
          </a:r>
        </a:p>
      </dsp:txBody>
      <dsp:txXfrm>
        <a:off x="2255520" y="2735869"/>
        <a:ext cx="9022080" cy="859720"/>
      </dsp:txXfrm>
    </dsp:sp>
    <dsp:sp modelId="{4E2197E3-8D07-46B0-953E-7FE5C00C45F0}">
      <dsp:nvSpPr>
        <dsp:cNvPr id="0" name=""/>
        <dsp:cNvSpPr/>
      </dsp:nvSpPr>
      <dsp:spPr>
        <a:xfrm>
          <a:off x="0" y="2735869"/>
          <a:ext cx="2255520" cy="859720"/>
        </a:xfrm>
        <a:prstGeom prst="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accent5">
              <a:hueOff val="-5068907"/>
              <a:satOff val="-13064"/>
              <a:lumOff val="-88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9355" tIns="84921" rIns="119355" bIns="84921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Name</a:t>
          </a:r>
        </a:p>
      </dsp:txBody>
      <dsp:txXfrm>
        <a:off x="0" y="2735869"/>
        <a:ext cx="2255520" cy="859720"/>
      </dsp:txXfrm>
    </dsp:sp>
    <dsp:sp modelId="{7E4B3C4F-925A-42B0-8C34-DDC46270A251}">
      <dsp:nvSpPr>
        <dsp:cNvPr id="0" name=""/>
        <dsp:cNvSpPr/>
      </dsp:nvSpPr>
      <dsp:spPr>
        <a:xfrm>
          <a:off x="2255520" y="3647173"/>
          <a:ext cx="9022080" cy="859720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053" tIns="218369" rIns="175053" bIns="218369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Identify 1-2 initiatives/organizations, that can coordinate to work on gender, adaptation, agriculture.</a:t>
          </a:r>
        </a:p>
      </dsp:txBody>
      <dsp:txXfrm>
        <a:off x="2255520" y="3647173"/>
        <a:ext cx="9022080" cy="859720"/>
      </dsp:txXfrm>
    </dsp:sp>
    <dsp:sp modelId="{CBB7ED3C-0A76-456E-9668-8092E655D92A}">
      <dsp:nvSpPr>
        <dsp:cNvPr id="0" name=""/>
        <dsp:cNvSpPr/>
      </dsp:nvSpPr>
      <dsp:spPr>
        <a:xfrm>
          <a:off x="0" y="3647173"/>
          <a:ext cx="2255520" cy="859720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9355" tIns="84921" rIns="119355" bIns="84921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Identify</a:t>
          </a:r>
        </a:p>
      </dsp:txBody>
      <dsp:txXfrm>
        <a:off x="0" y="3647173"/>
        <a:ext cx="2255520" cy="8597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5B61BB-3655-4671-B0AC-DE744F31DA8F}">
      <dsp:nvSpPr>
        <dsp:cNvPr id="0" name=""/>
        <dsp:cNvSpPr/>
      </dsp:nvSpPr>
      <dsp:spPr>
        <a:xfrm>
          <a:off x="3286" y="96351"/>
          <a:ext cx="3203971" cy="48960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Adaptation</a:t>
          </a:r>
        </a:p>
      </dsp:txBody>
      <dsp:txXfrm>
        <a:off x="3286" y="96351"/>
        <a:ext cx="3203971" cy="489600"/>
      </dsp:txXfrm>
    </dsp:sp>
    <dsp:sp modelId="{379B5484-2878-4957-9918-D13C1D73E0B5}">
      <dsp:nvSpPr>
        <dsp:cNvPr id="0" name=""/>
        <dsp:cNvSpPr/>
      </dsp:nvSpPr>
      <dsp:spPr>
        <a:xfrm>
          <a:off x="3286" y="585951"/>
          <a:ext cx="3203971" cy="3669035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dirty="0"/>
            <a:t>aimed at reducing the vulnerability of natural and human systems against actual or expected climate change effects.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dirty="0"/>
            <a:t>various types, e.g.  anticipatory and reactive, private and public, and autonomous and planned.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dirty="0"/>
            <a:t>examples include raising river or coastal dikes, the substitution of more temperature shock resistant plants for sensitive ones, etc. </a:t>
          </a:r>
        </a:p>
      </dsp:txBody>
      <dsp:txXfrm>
        <a:off x="3286" y="585951"/>
        <a:ext cx="3203971" cy="3669035"/>
      </dsp:txXfrm>
    </dsp:sp>
    <dsp:sp modelId="{08D83AF7-5F9C-4345-8960-317E48FE1816}">
      <dsp:nvSpPr>
        <dsp:cNvPr id="0" name=""/>
        <dsp:cNvSpPr/>
      </dsp:nvSpPr>
      <dsp:spPr>
        <a:xfrm>
          <a:off x="3655814" y="96351"/>
          <a:ext cx="3203971" cy="489600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Mitigation</a:t>
          </a:r>
        </a:p>
      </dsp:txBody>
      <dsp:txXfrm>
        <a:off x="3655814" y="96351"/>
        <a:ext cx="3203971" cy="489600"/>
      </dsp:txXfrm>
    </dsp:sp>
    <dsp:sp modelId="{97506A53-C4D6-4DD7-8B34-1B1AEF3B3C0D}">
      <dsp:nvSpPr>
        <dsp:cNvPr id="0" name=""/>
        <dsp:cNvSpPr/>
      </dsp:nvSpPr>
      <dsp:spPr>
        <a:xfrm>
          <a:off x="3655814" y="585951"/>
          <a:ext cx="3203971" cy="3669035"/>
        </a:xfrm>
        <a:prstGeom prst="rect">
          <a:avLst/>
        </a:prstGeom>
        <a:solidFill>
          <a:schemeClr val="accent5">
            <a:tint val="40000"/>
            <a:alpha val="90000"/>
            <a:hueOff val="-3369881"/>
            <a:satOff val="-11416"/>
            <a:lumOff val="-1464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3369881"/>
              <a:satOff val="-11416"/>
              <a:lumOff val="-146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dirty="0"/>
            <a:t>addresses the cause of climate change including technological change and substitution that reduces and/or removes net greenhouse gas emissions or emissions per unit of output.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dirty="0"/>
            <a:t>implementing policies to reduce greenhouse gas emissions in the atmosphere and enhance sinks.</a:t>
          </a:r>
        </a:p>
      </dsp:txBody>
      <dsp:txXfrm>
        <a:off x="3655814" y="585951"/>
        <a:ext cx="3203971" cy="3669035"/>
      </dsp:txXfrm>
    </dsp:sp>
    <dsp:sp modelId="{98BE703E-BF34-4B07-A1EA-9F50BDADB80B}">
      <dsp:nvSpPr>
        <dsp:cNvPr id="0" name=""/>
        <dsp:cNvSpPr/>
      </dsp:nvSpPr>
      <dsp:spPr>
        <a:xfrm>
          <a:off x="7308342" y="96351"/>
          <a:ext cx="3203971" cy="489600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Climate-smart agriculture</a:t>
          </a:r>
        </a:p>
      </dsp:txBody>
      <dsp:txXfrm>
        <a:off x="7308342" y="96351"/>
        <a:ext cx="3203971" cy="489600"/>
      </dsp:txXfrm>
    </dsp:sp>
    <dsp:sp modelId="{DA12B78A-D38F-4E7E-BD88-A286D65C96C5}">
      <dsp:nvSpPr>
        <dsp:cNvPr id="0" name=""/>
        <dsp:cNvSpPr/>
      </dsp:nvSpPr>
      <dsp:spPr>
        <a:xfrm>
          <a:off x="7308342" y="585951"/>
          <a:ext cx="3203971" cy="3669035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dirty="0"/>
            <a:t>integrates the three dimensions of sustainable development (economic, social and environmental) by jointly addressing food security and climate challenges.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dirty="0"/>
            <a:t>composed of three main pillars: (1) sustainably increasing agricultural productivity and incomes; (2) </a:t>
          </a:r>
          <a:r>
            <a:rPr lang="en-GB" sz="1700" b="1" kern="1200" dirty="0"/>
            <a:t>adapting</a:t>
          </a:r>
          <a:r>
            <a:rPr lang="en-GB" sz="1700" kern="1200" dirty="0"/>
            <a:t> and building resilience to climate change; and (3) reducing and/or </a:t>
          </a:r>
          <a:r>
            <a:rPr lang="en-GB" sz="1700" b="1" kern="1200" dirty="0"/>
            <a:t>removing greenhouse gas emissions</a:t>
          </a:r>
          <a:r>
            <a:rPr lang="en-GB" sz="1700" kern="1200" dirty="0"/>
            <a:t>, where possible</a:t>
          </a:r>
        </a:p>
      </dsp:txBody>
      <dsp:txXfrm>
        <a:off x="7308342" y="585951"/>
        <a:ext cx="3203971" cy="36690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6608BE-1DB6-44F5-A881-E73A9018476B}">
      <dsp:nvSpPr>
        <dsp:cNvPr id="0" name=""/>
        <dsp:cNvSpPr/>
      </dsp:nvSpPr>
      <dsp:spPr>
        <a:xfrm>
          <a:off x="0" y="779727"/>
          <a:ext cx="2968625" cy="178117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CC can impact different people differently; exacerbate gender, age inequalities in agriculture.</a:t>
          </a:r>
          <a:endParaRPr lang="en-GB" sz="2200" kern="1200" dirty="0"/>
        </a:p>
      </dsp:txBody>
      <dsp:txXfrm>
        <a:off x="0" y="779727"/>
        <a:ext cx="2968625" cy="1781174"/>
      </dsp:txXfrm>
    </dsp:sp>
    <dsp:sp modelId="{746C520A-04A7-4D55-9061-68959624E7C4}">
      <dsp:nvSpPr>
        <dsp:cNvPr id="0" name=""/>
        <dsp:cNvSpPr/>
      </dsp:nvSpPr>
      <dsp:spPr>
        <a:xfrm>
          <a:off x="3265487" y="779727"/>
          <a:ext cx="2968625" cy="1781174"/>
        </a:xfrm>
        <a:prstGeom prst="rect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Men/women may be differently vulnerable to CC impacts (age, socio-economic strata, ethnicity, caste, etc.).</a:t>
          </a:r>
          <a:endParaRPr lang="en-US" sz="2200" kern="1200" dirty="0"/>
        </a:p>
      </dsp:txBody>
      <dsp:txXfrm>
        <a:off x="3265487" y="779727"/>
        <a:ext cx="2968625" cy="1781174"/>
      </dsp:txXfrm>
    </dsp:sp>
    <dsp:sp modelId="{FB402C4A-C915-4D61-92C7-601C6C216C7C}">
      <dsp:nvSpPr>
        <dsp:cNvPr id="0" name=""/>
        <dsp:cNvSpPr/>
      </dsp:nvSpPr>
      <dsp:spPr>
        <a:xfrm>
          <a:off x="6530975" y="779727"/>
          <a:ext cx="2968625" cy="1781174"/>
        </a:xfrm>
        <a:prstGeom prst="rect">
          <a:avLst/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Institutions that shape adaptation responses may reinforce existing inequalities.</a:t>
          </a:r>
          <a:endParaRPr lang="en-US" sz="2200" kern="1200" dirty="0"/>
        </a:p>
      </dsp:txBody>
      <dsp:txXfrm>
        <a:off x="6530975" y="779727"/>
        <a:ext cx="2968625" cy="1781174"/>
      </dsp:txXfrm>
    </dsp:sp>
    <dsp:sp modelId="{86C3F652-794F-4FC5-8AB7-6976F8D04A71}">
      <dsp:nvSpPr>
        <dsp:cNvPr id="0" name=""/>
        <dsp:cNvSpPr/>
      </dsp:nvSpPr>
      <dsp:spPr>
        <a:xfrm>
          <a:off x="0" y="2857764"/>
          <a:ext cx="2968625" cy="1781174"/>
        </a:xfrm>
        <a:prstGeom prst="rect">
          <a:avLst/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Adaptation options depend on institutional and </a:t>
          </a:r>
          <a:r>
            <a:rPr lang="en-US" sz="2200" kern="1200" dirty="0" err="1"/>
            <a:t>behavioural</a:t>
          </a:r>
          <a:r>
            <a:rPr lang="en-US" sz="2200" kern="1200" dirty="0"/>
            <a:t> changes built on analysis.</a:t>
          </a:r>
          <a:endParaRPr lang="en-GB" sz="2200" kern="1200" dirty="0"/>
        </a:p>
      </dsp:txBody>
      <dsp:txXfrm>
        <a:off x="0" y="2857764"/>
        <a:ext cx="2968625" cy="1781174"/>
      </dsp:txXfrm>
    </dsp:sp>
    <dsp:sp modelId="{CCE5A8C0-8367-4385-B68C-2F35B94A2790}">
      <dsp:nvSpPr>
        <dsp:cNvPr id="0" name=""/>
        <dsp:cNvSpPr/>
      </dsp:nvSpPr>
      <dsp:spPr>
        <a:xfrm>
          <a:off x="3265487" y="2857764"/>
          <a:ext cx="2968625" cy="1781174"/>
        </a:xfrm>
        <a:prstGeom prst="rect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More equal HH, community gender relations = better agricultural, development outcomes.</a:t>
          </a:r>
        </a:p>
      </dsp:txBody>
      <dsp:txXfrm>
        <a:off x="3265487" y="2857764"/>
        <a:ext cx="2968625" cy="1781174"/>
      </dsp:txXfrm>
    </dsp:sp>
    <dsp:sp modelId="{348A0FA5-6B4A-426D-B944-BC178D7BA3AB}">
      <dsp:nvSpPr>
        <dsp:cNvPr id="0" name=""/>
        <dsp:cNvSpPr/>
      </dsp:nvSpPr>
      <dsp:spPr>
        <a:xfrm>
          <a:off x="6530975" y="2857764"/>
          <a:ext cx="2968625" cy="1781174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Addressing gender issues can improve adaptation policymaking and programming. </a:t>
          </a:r>
          <a:endParaRPr lang="en-US" sz="2200" kern="1200" dirty="0"/>
        </a:p>
      </dsp:txBody>
      <dsp:txXfrm>
        <a:off x="6530975" y="2857764"/>
        <a:ext cx="2968625" cy="17811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VerticalSolidActionList">
  <dgm:title val="Vertical Solid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alignNode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AccFollow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092063-B8D0-4734-A52A-6CDEE993D43B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F824D1-00E8-4733-ADDE-C1305AED15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7129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Note to trainer: See Unit 1.2 in the Guide for Trainers for ideas for ideas on introducing key concepts and issues related to gender equality in adaptation planning for the agriculture sectors.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F824D1-00E8-4733-ADDE-C1305AED159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6657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Note to trainer: Invite a local expert to present the basics of climate change in agriculture in the local context.</a:t>
            </a:r>
          </a:p>
          <a:p>
            <a:r>
              <a:rPr lang="en-GB" dirty="0"/>
              <a:t>Training participants may also be able to provide definitions.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F824D1-00E8-4733-ADDE-C1305AED159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92926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Note to trainer: Update the content of this slide with facts and figures on </a:t>
            </a:r>
            <a:r>
              <a:rPr lang="en-GB" dirty="0" err="1"/>
              <a:t>thr</a:t>
            </a:r>
            <a:r>
              <a:rPr lang="en-GB" dirty="0"/>
              <a:t> national context.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F824D1-00E8-4733-ADDE-C1305AED159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29525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Note to trainer: You may want to have a local gender specialist expand on the definition of gender with local examples as well as relevant national policies on following slides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F824D1-00E8-4733-ADDE-C1305AED1594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81017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F824D1-00E8-4733-ADDE-C1305AED1594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1561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Note to trainer: Update with local policies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F824D1-00E8-4733-ADDE-C1305AED1594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320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298C7-778E-49B3-A312-144C138AD8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42A43C-F01A-482B-AA82-56DA41FE3B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8D0789-D906-4A81-B2D4-F9516C363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8FD-9961-43F1-8BEC-7268B34674B5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69BC9-7D97-49BD-9E7A-E501B74B4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CD2376-6AFD-48C2-BE2F-7D6EAD715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512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248BB-2E44-4530-A144-0C3D399A1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E6091F-E61E-4D86-B001-A9DBB3D3B9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5EDD-CDF2-4C22-83AE-9881D815F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8FD-9961-43F1-8BEC-7268B34674B5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359213-2CEA-4517-AF73-13394AE2C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54CC13-5226-4045-BBB8-BE306ACD8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644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DA8E8B-E1B7-4A91-B31C-8C23740466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1493F9-A17C-48AA-92CD-1C24CBCE5D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F0B830-34A7-4214-96E3-796A272C4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8FD-9961-43F1-8BEC-7268B34674B5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A4A8A4-7AB5-40A3-BEC6-0273C5647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C8C9F4-98B6-408D-AFEB-4D3871EC0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151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B5FD1-4CA0-4D5A-B13E-4BFE36502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24D14F-8F01-4991-8963-6F30D1B7A6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503826-4438-4D40-95AE-4600AAF2F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8FD-9961-43F1-8BEC-7268B34674B5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CDE6B9-D673-4010-B742-0395946A7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0B64C1-EB23-4998-A3D9-D817FC860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0448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96B8D-2CDB-43FB-803C-26CF81738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1ABF98-2C35-4884-BD2C-414DD193EA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B8A16D-C833-4063-91EC-A32B2CB40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8FD-9961-43F1-8BEC-7268B34674B5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FD1E42-B89C-441E-99C4-CE2ACD0C2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787A83-20A5-4C7E-A96C-543445270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090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CD744-30FB-4F7F-AE80-474CEB99B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729E8D-4944-45D2-9047-90A760A525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87CEAF-4C8A-4B6F-84A6-ABD2934577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F0FB1B-C9B2-4EAE-9158-EAAAE840C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8FD-9961-43F1-8BEC-7268B34674B5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47FE32-FBD3-4A63-85F9-328C04060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CE8C53-46D5-46ED-A603-5C8EBA674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4696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B16A2-93AF-4AF7-ADB7-376BC1E5C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0853BD-CB48-4D7E-8FEB-2A0659857F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110D4B-C120-4753-B0AF-B3CBAF5FFA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CD673D-EC36-40AE-9FA2-AF54B942C4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73733C-3D25-491F-B879-1759265A08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05D0FC-911A-46B6-B75E-AC019A65D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8FD-9961-43F1-8BEC-7268B34674B5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C71467-A2EE-4CA1-9CA6-5209D8DDF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23AC9A-6A5A-45B5-BAD3-0B2BF9F01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990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97DE8-47BB-4FCE-B1C0-17BD8F8BB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0B3E1D-31A2-4777-9027-33E4EEBCC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8FD-9961-43F1-8BEC-7268B34674B5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837AE7-966D-4A54-80B4-338E125D3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293630-9F64-4FE0-BF6B-C87D71D18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9348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DB5CAB-1A96-414A-BE0D-577CF0996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8FD-9961-43F1-8BEC-7268B34674B5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616423-0E1C-4C0B-A400-CDAD28908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0EE51D-86B1-4C57-9747-403E5ADB2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4588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76150-D2F9-4D48-9B6B-6BAA31632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B5E9E-2583-4EB2-9325-8631DE89C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17EA21-03A3-4F85-9195-306B2A4275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F478B8-8348-41EC-A57B-317BDF7D2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8FD-9961-43F1-8BEC-7268B34674B5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8C203B-5793-42B2-A21D-33D5678F6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7639EF-F808-46DC-8DE5-A3BD3A814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377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0AE0C-C38A-4021-BCF1-0BFEE608B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C8A57F-01A5-470D-AD72-44BA0DE03E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EC6F23-0F31-4677-A691-C0EECC7903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AF8353-91AF-4849-B357-35D09263E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8FD-9961-43F1-8BEC-7268B34674B5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E47428-BCCC-4708-BC6C-F4E2206AB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B5F992-F6E5-40C4-92BD-0B85E2DC9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9577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213F16-25F9-4B64-AFCF-38FAFB473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B4DBCA-628C-4F6C-BEDC-C114448741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79E34E-2B1A-4613-A10E-8DE228844E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C38FD-9961-43F1-8BEC-7268B34674B5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38BC86-A1D9-4FBB-B24A-1FE8A49B09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285FDF-2BE1-4BB6-B5E0-7DB3666A4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5041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9982200" cy="1527175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+mn-lt"/>
              </a:rPr>
              <a:t>Unit 1.2: Conceptual foundations</a:t>
            </a:r>
            <a:br>
              <a:rPr lang="en-US" dirty="0">
                <a:latin typeface="+mn-lt"/>
              </a:rPr>
            </a:br>
            <a:r>
              <a:rPr lang="en-US" sz="4000" dirty="0">
                <a:latin typeface="+mn-lt"/>
              </a:rPr>
              <a:t>Gender and climate change in agriculture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759355"/>
            <a:ext cx="9144000" cy="1655762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>
                <a:solidFill>
                  <a:schemeClr val="tx1"/>
                </a:solidFill>
              </a:rPr>
              <a:t>Gender in Adaptation Planning for the Agriculture Sectors</a:t>
            </a:r>
          </a:p>
          <a:p>
            <a:r>
              <a:rPr lang="en-US" dirty="0">
                <a:solidFill>
                  <a:schemeClr val="tx1"/>
                </a:solidFill>
              </a:rPr>
              <a:t>Training Workshop</a:t>
            </a:r>
          </a:p>
          <a:p>
            <a:r>
              <a:rPr lang="en-US" dirty="0">
                <a:solidFill>
                  <a:schemeClr val="tx1"/>
                </a:solidFill>
              </a:rPr>
              <a:t>[Name of presenter]</a:t>
            </a:r>
          </a:p>
          <a:p>
            <a:r>
              <a:rPr lang="en-US" dirty="0">
                <a:solidFill>
                  <a:schemeClr val="tx1"/>
                </a:solidFill>
              </a:rPr>
              <a:t>[Date]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9730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+mn-lt"/>
              </a:rPr>
              <a:t>National gender commitments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600200"/>
            <a:ext cx="4800600" cy="4953000"/>
          </a:xfrm>
        </p:spPr>
        <p:txBody>
          <a:bodyPr>
            <a:normAutofit/>
          </a:bodyPr>
          <a:lstStyle/>
          <a:p>
            <a:r>
              <a:rPr lang="en-US" dirty="0"/>
              <a:t>Most countries have gender policies, strategies. </a:t>
            </a:r>
          </a:p>
          <a:p>
            <a:r>
              <a:rPr lang="en-US" dirty="0"/>
              <a:t>Adaptation planning should align with CC and Ag. policies and plans including those that mainstream gender and those focused specifically on gender. </a:t>
            </a:r>
          </a:p>
          <a:p>
            <a:r>
              <a:rPr lang="en-US" dirty="0"/>
              <a:t>Legislation around inheritance, land title, resource use relevant to adaptation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Examples</a:t>
            </a:r>
            <a:r>
              <a:rPr lang="en-US" dirty="0"/>
              <a:t>:</a:t>
            </a:r>
          </a:p>
          <a:p>
            <a:r>
              <a:rPr lang="en-US" b="1" dirty="0"/>
              <a:t>Uganda’s</a:t>
            </a:r>
            <a:r>
              <a:rPr lang="en-US" dirty="0"/>
              <a:t> National Climate Change Policy mainstreams gender and human rights. </a:t>
            </a:r>
          </a:p>
          <a:p>
            <a:r>
              <a:rPr lang="en-US" b="1" dirty="0"/>
              <a:t>Vietnam’s</a:t>
            </a:r>
            <a:r>
              <a:rPr lang="en-US" dirty="0"/>
              <a:t> National Climate Change Strategy makes gender a priority.</a:t>
            </a:r>
          </a:p>
        </p:txBody>
      </p:sp>
    </p:spTree>
    <p:extLst>
      <p:ext uri="{BB962C8B-B14F-4D97-AF65-F5344CB8AC3E}">
        <p14:creationId xmlns:p14="http://schemas.microsoft.com/office/powerpoint/2010/main" val="2709182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6918796-2918-40D6-BE3A-4600C47FCD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73C05E-69AF-4D68-A336-087F8D3CA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2747"/>
            <a:ext cx="10515600" cy="715556"/>
          </a:xfrm>
        </p:spPr>
        <p:txBody>
          <a:bodyPr>
            <a:normAutofit/>
          </a:bodyPr>
          <a:lstStyle/>
          <a:p>
            <a:pPr algn="ctr"/>
            <a:r>
              <a:rPr lang="en-GB" sz="3200">
                <a:solidFill>
                  <a:schemeClr val="bg1"/>
                </a:solidFill>
                <a:latin typeface="+mn-lt"/>
              </a:rPr>
              <a:t>Learning outcomes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4300152-16B8-45A5-A6EA-7910FBDA21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3200158"/>
              </p:ext>
            </p:extLst>
          </p:nvPr>
        </p:nvGraphicFramePr>
        <p:xfrm>
          <a:off x="457200" y="1676399"/>
          <a:ext cx="11277600" cy="45088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6587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latin typeface="+mn-lt"/>
              </a:rPr>
              <a:t>Part 1: Climate change in agriculture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Climate variability </a:t>
            </a:r>
            <a:r>
              <a:rPr lang="en-GB" dirty="0"/>
              <a:t>refers to natural climate fluctuations.</a:t>
            </a:r>
          </a:p>
          <a:p>
            <a:r>
              <a:rPr lang="en-GB" dirty="0"/>
              <a:t>With </a:t>
            </a:r>
            <a:r>
              <a:rPr lang="en-GB" b="1" dirty="0"/>
              <a:t>climate change</a:t>
            </a:r>
            <a:r>
              <a:rPr lang="en-GB" dirty="0"/>
              <a:t>, there is increased variability and unpredictability of weather and climate events and subsequent impacts on food security, rural livelihoods, and overall well-being.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1D20BD-0757-4959-89D6-0BFD13C0FB4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The Enhanced Greenhouse Effect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6" name="Picture 5" descr="A close up of a map&#10;&#10;Description automatically generated">
            <a:extLst>
              <a:ext uri="{FF2B5EF4-FFF2-40B4-BE49-F238E27FC236}">
                <a16:creationId xmlns:a16="http://schemas.microsoft.com/office/drawing/2014/main" id="{925ABDA8-CA66-474F-AB69-56D7347214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2362200"/>
            <a:ext cx="6563062" cy="3562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836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848B6-379A-410C-BCDA-461A7802D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+mn-lt"/>
              </a:rPr>
              <a:t>Responses to climate change</a:t>
            </a:r>
            <a:endParaRPr lang="en-GB" dirty="0">
              <a:latin typeface="+mn-lt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A55DAD6-5B14-4318-ABF4-8316C08A1C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833664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90971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+mn-lt"/>
              </a:rPr>
              <a:t>Why climate change adaptation in agriculture?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10210800" cy="4800600"/>
          </a:xfrm>
        </p:spPr>
        <p:txBody>
          <a:bodyPr>
            <a:normAutofit/>
          </a:bodyPr>
          <a:lstStyle/>
          <a:p>
            <a:r>
              <a:rPr lang="en-US" sz="2800" dirty="0"/>
              <a:t>Agriculture sectors highly affected by climate change.</a:t>
            </a:r>
          </a:p>
          <a:p>
            <a:r>
              <a:rPr lang="en-GB" sz="2800" dirty="0"/>
              <a:t>Agriculture sectors = primary contributor to total economic output, employment in many countries.</a:t>
            </a:r>
          </a:p>
          <a:p>
            <a:r>
              <a:rPr lang="en-GB" sz="2800" dirty="0"/>
              <a:t>Nearly 80 % of world’s poor live in rural areas. Most depend on agriculture for livelihoods.</a:t>
            </a:r>
          </a:p>
          <a:p>
            <a:r>
              <a:rPr lang="en-GB" sz="2800" dirty="0"/>
              <a:t>CC adaptation in agriculture sectors among priorities in many national climate plans.</a:t>
            </a:r>
          </a:p>
          <a:p>
            <a:r>
              <a:rPr lang="en-US" sz="2800" dirty="0"/>
              <a:t>Adaptation planning for agriculture sectors must be targeted, context-specific to be effective.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016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52400"/>
            <a:ext cx="8382000" cy="1265238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+mn-lt"/>
              </a:rPr>
              <a:t>What can climate change adaptation do for agriculture?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Adaptation can increase range of ways in which farmers and ecosystems can cope.</a:t>
            </a:r>
          </a:p>
          <a:p>
            <a:endParaRPr lang="en-US" sz="2800" dirty="0"/>
          </a:p>
          <a:p>
            <a:r>
              <a:rPr lang="en-US" sz="2800" dirty="0"/>
              <a:t>Adaptation strategies in agriculture based on combination of actions &amp; systemic changes. </a:t>
            </a:r>
          </a:p>
          <a:p>
            <a:endParaRPr lang="en-US" sz="2800" dirty="0"/>
          </a:p>
          <a:p>
            <a:r>
              <a:rPr lang="en-US" sz="2800" dirty="0"/>
              <a:t>Time span of adaptation options can vary considerably.</a:t>
            </a:r>
          </a:p>
        </p:txBody>
      </p:sp>
    </p:spTree>
    <p:extLst>
      <p:ext uri="{BB962C8B-B14F-4D97-AF65-F5344CB8AC3E}">
        <p14:creationId xmlns:p14="http://schemas.microsoft.com/office/powerpoint/2010/main" val="524080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+mn-lt"/>
              </a:rPr>
              <a:t>Part 2: What is gender and why is it important to adaptation in agriculture?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b="1" dirty="0"/>
              <a:t>Gender</a:t>
            </a:r>
            <a:r>
              <a:rPr lang="en-GB" sz="2800" dirty="0"/>
              <a:t> refers to socially constructed roles, relations, behaviours, and expectations of women, men, boys and girls.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GB" dirty="0"/>
              <a:t>Unequal access and inequitable decision-making power contribute to the persistence of a gender gap in agricultural productivity</a:t>
            </a:r>
            <a:endParaRPr lang="en-US" sz="28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318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+mn-lt"/>
              </a:rPr>
              <a:t>Why is gender important to adaptation in agriculture? 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DE31E1CC-A981-4A4D-9543-F1E62927CA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83722005"/>
              </p:ext>
            </p:extLst>
          </p:nvPr>
        </p:nvGraphicFramePr>
        <p:xfrm>
          <a:off x="1524000" y="1379879"/>
          <a:ext cx="94996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5615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latin typeface="+mn-lt"/>
              </a:rPr>
              <a:t>Global gender commitments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690688"/>
            <a:ext cx="5257800" cy="4710112"/>
          </a:xfrm>
        </p:spPr>
        <p:txBody>
          <a:bodyPr>
            <a:normAutofit fontScale="70000" lnSpcReduction="20000"/>
          </a:bodyPr>
          <a:lstStyle/>
          <a:p>
            <a:r>
              <a:rPr lang="en-US" sz="3800" dirty="0"/>
              <a:t>Paris Agreement</a:t>
            </a:r>
          </a:p>
          <a:p>
            <a:endParaRPr lang="en-US" sz="3800" dirty="0"/>
          </a:p>
          <a:p>
            <a:r>
              <a:rPr lang="en-US" sz="3800" dirty="0"/>
              <a:t>Nationally Determined Contributions (NDCs)</a:t>
            </a:r>
          </a:p>
          <a:p>
            <a:endParaRPr lang="en-US" sz="3800" dirty="0"/>
          </a:p>
          <a:p>
            <a:r>
              <a:rPr lang="en-US" sz="3800" dirty="0"/>
              <a:t>Lima Programme of Work</a:t>
            </a:r>
          </a:p>
          <a:p>
            <a:pPr marL="0" indent="0">
              <a:buNone/>
            </a:pPr>
            <a:endParaRPr lang="en-US" sz="3800" dirty="0"/>
          </a:p>
          <a:p>
            <a:r>
              <a:rPr lang="en-US" sz="3800" dirty="0"/>
              <a:t>UNFCCC Gender Action Plan </a:t>
            </a:r>
          </a:p>
          <a:p>
            <a:endParaRPr lang="en-US" sz="3800" dirty="0"/>
          </a:p>
          <a:p>
            <a:r>
              <a:rPr lang="en-US" sz="3800" dirty="0"/>
              <a:t>Other, e.g.  Agenda 2030/Sustainable Development Goals</a:t>
            </a:r>
          </a:p>
          <a:p>
            <a:endParaRPr lang="en-US" sz="3000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77000" y="1690688"/>
            <a:ext cx="4419600" cy="443547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4000" dirty="0"/>
              <a:t>Example</a:t>
            </a:r>
            <a:r>
              <a:rPr lang="en-US" sz="4000" b="1" dirty="0"/>
              <a:t>:</a:t>
            </a:r>
          </a:p>
          <a:p>
            <a:pPr marL="0" indent="0">
              <a:buNone/>
            </a:pPr>
            <a:endParaRPr lang="en-US" sz="4000" b="1" dirty="0"/>
          </a:p>
          <a:p>
            <a:r>
              <a:rPr lang="en-US" sz="4000" b="1" dirty="0"/>
              <a:t>Nepal</a:t>
            </a:r>
            <a:r>
              <a:rPr lang="en-US" sz="4000" dirty="0"/>
              <a:t> = signatory to 23 human rights treaties, international human rights instruments that support GE, e.g. CEDAW, Beijing Platform for Action (BPfA), SDGs, UN Security Council Resolutions 1325 and 1820,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874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</TotalTime>
  <Words>883</Words>
  <Application>Microsoft Macintosh PowerPoint</Application>
  <PresentationFormat>Widescreen</PresentationFormat>
  <Paragraphs>87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Unit 1.2: Conceptual foundations Gender and climate change in agriculture</vt:lpstr>
      <vt:lpstr>Learning outcomes</vt:lpstr>
      <vt:lpstr>Part 1: Climate change in agriculture</vt:lpstr>
      <vt:lpstr>Responses to climate change</vt:lpstr>
      <vt:lpstr>Why climate change adaptation in agriculture?</vt:lpstr>
      <vt:lpstr>What can climate change adaptation do for agriculture? </vt:lpstr>
      <vt:lpstr>Part 2: What is gender and why is it important to adaptation in agriculture?</vt:lpstr>
      <vt:lpstr>Why is gender important to adaptation in agriculture? </vt:lpstr>
      <vt:lpstr>Global gender commitments</vt:lpstr>
      <vt:lpstr>National gender commitments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Home</dc:creator>
  <cp:lastModifiedBy>Melanie Pisano</cp:lastModifiedBy>
  <cp:revision>57</cp:revision>
  <dcterms:created xsi:type="dcterms:W3CDTF">2019-07-16T02:06:12Z</dcterms:created>
  <dcterms:modified xsi:type="dcterms:W3CDTF">2021-06-01T05:50:30Z</dcterms:modified>
</cp:coreProperties>
</file>