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96" r:id="rId2"/>
  </p:sldMasterIdLst>
  <p:notesMasterIdLst>
    <p:notesMasterId r:id="rId13"/>
  </p:notesMasterIdLst>
  <p:sldIdLst>
    <p:sldId id="256" r:id="rId3"/>
    <p:sldId id="265" r:id="rId4"/>
    <p:sldId id="258" r:id="rId5"/>
    <p:sldId id="267" r:id="rId6"/>
    <p:sldId id="259" r:id="rId7"/>
    <p:sldId id="261" r:id="rId8"/>
    <p:sldId id="262" r:id="rId9"/>
    <p:sldId id="263" r:id="rId10"/>
    <p:sldId id="260" r:id="rId11"/>
    <p:sldId id="264"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75694" autoAdjust="0"/>
  </p:normalViewPr>
  <p:slideViewPr>
    <p:cSldViewPr>
      <p:cViewPr varScale="1">
        <p:scale>
          <a:sx n="83" d="100"/>
          <a:sy n="83" d="100"/>
        </p:scale>
        <p:origin x="1696" y="19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4490BE0-D4C7-4E47-9073-82E384DE91A6}" type="doc">
      <dgm:prSet loTypeId="urn:microsoft.com/office/officeart/2016/7/layout/VerticalSolidActionList" loCatId="List" qsTypeId="urn:microsoft.com/office/officeart/2005/8/quickstyle/simple1" qsCatId="simple" csTypeId="urn:microsoft.com/office/officeart/2005/8/colors/colorful5" csCatId="colorful" phldr="1"/>
      <dgm:spPr/>
      <dgm:t>
        <a:bodyPr/>
        <a:lstStyle/>
        <a:p>
          <a:endParaRPr lang="en-US"/>
        </a:p>
      </dgm:t>
    </dgm:pt>
    <dgm:pt modelId="{BD91420B-C8E4-4580-823C-B41E3E011D3E}">
      <dgm:prSet/>
      <dgm:spPr/>
      <dgm:t>
        <a:bodyPr/>
        <a:lstStyle/>
        <a:p>
          <a:r>
            <a:rPr lang="en-US" dirty="0"/>
            <a:t>Discuss</a:t>
          </a:r>
        </a:p>
      </dgm:t>
    </dgm:pt>
    <dgm:pt modelId="{B495ED58-BC31-4B25-986F-EB8270AC7DF4}" type="parTrans" cxnId="{1E7AAA76-D8AF-4D31-8315-0B25A117F4F4}">
      <dgm:prSet/>
      <dgm:spPr/>
      <dgm:t>
        <a:bodyPr/>
        <a:lstStyle/>
        <a:p>
          <a:endParaRPr lang="en-US"/>
        </a:p>
      </dgm:t>
    </dgm:pt>
    <dgm:pt modelId="{48A16EA9-221F-4D50-A01A-8C09E2155995}" type="sibTrans" cxnId="{1E7AAA76-D8AF-4D31-8315-0B25A117F4F4}">
      <dgm:prSet/>
      <dgm:spPr/>
      <dgm:t>
        <a:bodyPr/>
        <a:lstStyle/>
        <a:p>
          <a:endParaRPr lang="en-US"/>
        </a:p>
      </dgm:t>
    </dgm:pt>
    <dgm:pt modelId="{EB164F54-634D-40CC-972A-1CA4C6577923}">
      <dgm:prSet/>
      <dgm:spPr/>
      <dgm:t>
        <a:bodyPr/>
        <a:lstStyle/>
        <a:p>
          <a:r>
            <a:rPr lang="en-US" dirty="0"/>
            <a:t>Discuss what gender analysis is and what questions it helps answer.</a:t>
          </a:r>
        </a:p>
      </dgm:t>
    </dgm:pt>
    <dgm:pt modelId="{9FB1EBDC-9F25-4236-95E1-B263B46D65AE}" type="parTrans" cxnId="{7A0EF048-4893-4A12-BA90-B8757A0D200C}">
      <dgm:prSet/>
      <dgm:spPr/>
      <dgm:t>
        <a:bodyPr/>
        <a:lstStyle/>
        <a:p>
          <a:endParaRPr lang="en-US"/>
        </a:p>
      </dgm:t>
    </dgm:pt>
    <dgm:pt modelId="{04D68EC0-F6F4-47DE-B403-C348CD6510B1}" type="sibTrans" cxnId="{7A0EF048-4893-4A12-BA90-B8757A0D200C}">
      <dgm:prSet/>
      <dgm:spPr/>
      <dgm:t>
        <a:bodyPr/>
        <a:lstStyle/>
        <a:p>
          <a:endParaRPr lang="en-US"/>
        </a:p>
      </dgm:t>
    </dgm:pt>
    <dgm:pt modelId="{114DEE91-95B2-4161-92A7-257A9B22A499}">
      <dgm:prSet/>
      <dgm:spPr/>
      <dgm:t>
        <a:bodyPr/>
        <a:lstStyle/>
        <a:p>
          <a:r>
            <a:rPr lang="en-US" dirty="0"/>
            <a:t>Describe</a:t>
          </a:r>
        </a:p>
      </dgm:t>
    </dgm:pt>
    <dgm:pt modelId="{F69C2D55-3358-492E-93AC-EB913A1251F3}" type="parTrans" cxnId="{DFAB9CC7-181C-4463-AEE5-0454C4948A1B}">
      <dgm:prSet/>
      <dgm:spPr/>
      <dgm:t>
        <a:bodyPr/>
        <a:lstStyle/>
        <a:p>
          <a:endParaRPr lang="en-US"/>
        </a:p>
      </dgm:t>
    </dgm:pt>
    <dgm:pt modelId="{CD47AEF6-329F-4746-AD12-34F375AB3056}" type="sibTrans" cxnId="{DFAB9CC7-181C-4463-AEE5-0454C4948A1B}">
      <dgm:prSet/>
      <dgm:spPr/>
      <dgm:t>
        <a:bodyPr/>
        <a:lstStyle/>
        <a:p>
          <a:endParaRPr lang="en-US"/>
        </a:p>
      </dgm:t>
    </dgm:pt>
    <dgm:pt modelId="{9FD33CAB-44D0-4181-A597-EC43A4AC90FA}">
      <dgm:prSet/>
      <dgm:spPr/>
      <dgm:t>
        <a:bodyPr/>
        <a:lstStyle/>
        <a:p>
          <a:r>
            <a:rPr lang="en-US" dirty="0"/>
            <a:t>Describe ways that a gender analysis could be carried out to support adaptation planning for the agriculture sectors.</a:t>
          </a:r>
        </a:p>
      </dgm:t>
    </dgm:pt>
    <dgm:pt modelId="{2285AD74-CCCA-4C08-8076-79F1C7DC115B}" type="parTrans" cxnId="{90B1EAB2-4D49-49D0-901C-B719AAC69752}">
      <dgm:prSet/>
      <dgm:spPr/>
      <dgm:t>
        <a:bodyPr/>
        <a:lstStyle/>
        <a:p>
          <a:endParaRPr lang="en-US"/>
        </a:p>
      </dgm:t>
    </dgm:pt>
    <dgm:pt modelId="{45C23422-6892-4C82-BEDB-B64B16040AFA}" type="sibTrans" cxnId="{90B1EAB2-4D49-49D0-901C-B719AAC69752}">
      <dgm:prSet/>
      <dgm:spPr/>
      <dgm:t>
        <a:bodyPr/>
        <a:lstStyle/>
        <a:p>
          <a:endParaRPr lang="en-US"/>
        </a:p>
      </dgm:t>
    </dgm:pt>
    <dgm:pt modelId="{1D5304D4-47A0-4678-8A0B-8109C0AAA163}">
      <dgm:prSet/>
      <dgm:spPr/>
      <dgm:t>
        <a:bodyPr/>
        <a:lstStyle/>
        <a:p>
          <a:r>
            <a:rPr lang="en-US" dirty="0"/>
            <a:t>Contribute</a:t>
          </a:r>
        </a:p>
      </dgm:t>
    </dgm:pt>
    <dgm:pt modelId="{B798E8BE-8ED6-4A0E-8420-6F7E023C898A}" type="parTrans" cxnId="{D69AF75B-CE25-4830-806F-B560FCDADA9A}">
      <dgm:prSet/>
      <dgm:spPr/>
      <dgm:t>
        <a:bodyPr/>
        <a:lstStyle/>
        <a:p>
          <a:endParaRPr lang="en-US"/>
        </a:p>
      </dgm:t>
    </dgm:pt>
    <dgm:pt modelId="{4C627C39-015D-490D-A998-1A8126C73185}" type="sibTrans" cxnId="{D69AF75B-CE25-4830-806F-B560FCDADA9A}">
      <dgm:prSet/>
      <dgm:spPr/>
      <dgm:t>
        <a:bodyPr/>
        <a:lstStyle/>
        <a:p>
          <a:endParaRPr lang="en-US"/>
        </a:p>
      </dgm:t>
    </dgm:pt>
    <dgm:pt modelId="{1ED413E5-9B48-49E7-8E5D-9A7C5630B034}">
      <dgm:prSet/>
      <dgm:spPr/>
      <dgm:t>
        <a:bodyPr/>
        <a:lstStyle/>
        <a:p>
          <a:r>
            <a:rPr lang="en-US" dirty="0"/>
            <a:t>Contribute to a basic gender analysis or perhaps undertake one. </a:t>
          </a:r>
        </a:p>
      </dgm:t>
    </dgm:pt>
    <dgm:pt modelId="{A207767C-B211-47AF-B676-981686F661C7}" type="parTrans" cxnId="{DD5EAB5D-44FF-416C-9F53-A701C2231A74}">
      <dgm:prSet/>
      <dgm:spPr/>
      <dgm:t>
        <a:bodyPr/>
        <a:lstStyle/>
        <a:p>
          <a:endParaRPr lang="en-US"/>
        </a:p>
      </dgm:t>
    </dgm:pt>
    <dgm:pt modelId="{7CA1F7E4-B9B3-4921-9C34-B2253294758B}" type="sibTrans" cxnId="{DD5EAB5D-44FF-416C-9F53-A701C2231A74}">
      <dgm:prSet/>
      <dgm:spPr/>
      <dgm:t>
        <a:bodyPr/>
        <a:lstStyle/>
        <a:p>
          <a:endParaRPr lang="en-US"/>
        </a:p>
      </dgm:t>
    </dgm:pt>
    <dgm:pt modelId="{0189C84B-5C02-4692-BE3C-84868F9E52C0}" type="pres">
      <dgm:prSet presAssocID="{74490BE0-D4C7-4E47-9073-82E384DE91A6}" presName="Name0" presStyleCnt="0">
        <dgm:presLayoutVars>
          <dgm:dir/>
          <dgm:animLvl val="lvl"/>
          <dgm:resizeHandles val="exact"/>
        </dgm:presLayoutVars>
      </dgm:prSet>
      <dgm:spPr/>
    </dgm:pt>
    <dgm:pt modelId="{9792AD82-594D-4768-9863-6D444B3ACBCC}" type="pres">
      <dgm:prSet presAssocID="{BD91420B-C8E4-4580-823C-B41E3E011D3E}" presName="linNode" presStyleCnt="0"/>
      <dgm:spPr/>
    </dgm:pt>
    <dgm:pt modelId="{F7525587-4D06-47EF-8F57-843BE347C48C}" type="pres">
      <dgm:prSet presAssocID="{BD91420B-C8E4-4580-823C-B41E3E011D3E}" presName="parentText" presStyleLbl="alignNode1" presStyleIdx="0" presStyleCnt="3">
        <dgm:presLayoutVars>
          <dgm:chMax val="1"/>
          <dgm:bulletEnabled/>
        </dgm:presLayoutVars>
      </dgm:prSet>
      <dgm:spPr/>
    </dgm:pt>
    <dgm:pt modelId="{91BF26FA-4DE2-4CAD-A835-E5616B2E0006}" type="pres">
      <dgm:prSet presAssocID="{BD91420B-C8E4-4580-823C-B41E3E011D3E}" presName="descendantText" presStyleLbl="alignAccFollowNode1" presStyleIdx="0" presStyleCnt="3">
        <dgm:presLayoutVars>
          <dgm:bulletEnabled/>
        </dgm:presLayoutVars>
      </dgm:prSet>
      <dgm:spPr/>
    </dgm:pt>
    <dgm:pt modelId="{9F14411D-D0DA-491C-ACFB-20DE9DD8A1E4}" type="pres">
      <dgm:prSet presAssocID="{48A16EA9-221F-4D50-A01A-8C09E2155995}" presName="sp" presStyleCnt="0"/>
      <dgm:spPr/>
    </dgm:pt>
    <dgm:pt modelId="{9444C01E-052E-4850-8931-66C7FDB3BF67}" type="pres">
      <dgm:prSet presAssocID="{114DEE91-95B2-4161-92A7-257A9B22A499}" presName="linNode" presStyleCnt="0"/>
      <dgm:spPr/>
    </dgm:pt>
    <dgm:pt modelId="{1AC721FB-EFDA-4735-BAE4-31E0073C35D7}" type="pres">
      <dgm:prSet presAssocID="{114DEE91-95B2-4161-92A7-257A9B22A499}" presName="parentText" presStyleLbl="alignNode1" presStyleIdx="1" presStyleCnt="3">
        <dgm:presLayoutVars>
          <dgm:chMax val="1"/>
          <dgm:bulletEnabled/>
        </dgm:presLayoutVars>
      </dgm:prSet>
      <dgm:spPr/>
    </dgm:pt>
    <dgm:pt modelId="{D0D003CC-BB6A-466A-8851-2B794A124B30}" type="pres">
      <dgm:prSet presAssocID="{114DEE91-95B2-4161-92A7-257A9B22A499}" presName="descendantText" presStyleLbl="alignAccFollowNode1" presStyleIdx="1" presStyleCnt="3">
        <dgm:presLayoutVars>
          <dgm:bulletEnabled/>
        </dgm:presLayoutVars>
      </dgm:prSet>
      <dgm:spPr/>
    </dgm:pt>
    <dgm:pt modelId="{CBD96769-251C-41B0-B05F-EF9748FAC1BD}" type="pres">
      <dgm:prSet presAssocID="{CD47AEF6-329F-4746-AD12-34F375AB3056}" presName="sp" presStyleCnt="0"/>
      <dgm:spPr/>
    </dgm:pt>
    <dgm:pt modelId="{D2B8CFB8-E215-4688-9412-C93DAC112941}" type="pres">
      <dgm:prSet presAssocID="{1D5304D4-47A0-4678-8A0B-8109C0AAA163}" presName="linNode" presStyleCnt="0"/>
      <dgm:spPr/>
    </dgm:pt>
    <dgm:pt modelId="{F1D21452-77E2-49E3-997B-8E8EA13E1EF3}" type="pres">
      <dgm:prSet presAssocID="{1D5304D4-47A0-4678-8A0B-8109C0AAA163}" presName="parentText" presStyleLbl="alignNode1" presStyleIdx="2" presStyleCnt="3">
        <dgm:presLayoutVars>
          <dgm:chMax val="1"/>
          <dgm:bulletEnabled/>
        </dgm:presLayoutVars>
      </dgm:prSet>
      <dgm:spPr/>
    </dgm:pt>
    <dgm:pt modelId="{26E78F6B-57A8-4931-81C7-29F5A621CE7A}" type="pres">
      <dgm:prSet presAssocID="{1D5304D4-47A0-4678-8A0B-8109C0AAA163}" presName="descendantText" presStyleLbl="alignAccFollowNode1" presStyleIdx="2" presStyleCnt="3">
        <dgm:presLayoutVars>
          <dgm:bulletEnabled/>
        </dgm:presLayoutVars>
      </dgm:prSet>
      <dgm:spPr/>
    </dgm:pt>
  </dgm:ptLst>
  <dgm:cxnLst>
    <dgm:cxn modelId="{F90A5E21-6900-47B2-9F23-0B5B6ECAF4BF}" type="presOf" srcId="{BD91420B-C8E4-4580-823C-B41E3E011D3E}" destId="{F7525587-4D06-47EF-8F57-843BE347C48C}" srcOrd="0" destOrd="0" presId="urn:microsoft.com/office/officeart/2016/7/layout/VerticalSolidActionList"/>
    <dgm:cxn modelId="{7A0EF048-4893-4A12-BA90-B8757A0D200C}" srcId="{BD91420B-C8E4-4580-823C-B41E3E011D3E}" destId="{EB164F54-634D-40CC-972A-1CA4C6577923}" srcOrd="0" destOrd="0" parTransId="{9FB1EBDC-9F25-4236-95E1-B263B46D65AE}" sibTransId="{04D68EC0-F6F4-47DE-B403-C348CD6510B1}"/>
    <dgm:cxn modelId="{51F34B51-7510-4259-821C-A6B72878DA30}" type="presOf" srcId="{1ED413E5-9B48-49E7-8E5D-9A7C5630B034}" destId="{26E78F6B-57A8-4931-81C7-29F5A621CE7A}" srcOrd="0" destOrd="0" presId="urn:microsoft.com/office/officeart/2016/7/layout/VerticalSolidActionList"/>
    <dgm:cxn modelId="{D69AF75B-CE25-4830-806F-B560FCDADA9A}" srcId="{74490BE0-D4C7-4E47-9073-82E384DE91A6}" destId="{1D5304D4-47A0-4678-8A0B-8109C0AAA163}" srcOrd="2" destOrd="0" parTransId="{B798E8BE-8ED6-4A0E-8420-6F7E023C898A}" sibTransId="{4C627C39-015D-490D-A998-1A8126C73185}"/>
    <dgm:cxn modelId="{DD5EAB5D-44FF-416C-9F53-A701C2231A74}" srcId="{1D5304D4-47A0-4678-8A0B-8109C0AAA163}" destId="{1ED413E5-9B48-49E7-8E5D-9A7C5630B034}" srcOrd="0" destOrd="0" parTransId="{A207767C-B211-47AF-B676-981686F661C7}" sibTransId="{7CA1F7E4-B9B3-4921-9C34-B2253294758B}"/>
    <dgm:cxn modelId="{1E7AAA76-D8AF-4D31-8315-0B25A117F4F4}" srcId="{74490BE0-D4C7-4E47-9073-82E384DE91A6}" destId="{BD91420B-C8E4-4580-823C-B41E3E011D3E}" srcOrd="0" destOrd="0" parTransId="{B495ED58-BC31-4B25-986F-EB8270AC7DF4}" sibTransId="{48A16EA9-221F-4D50-A01A-8C09E2155995}"/>
    <dgm:cxn modelId="{027E4092-DD0E-4B60-BCEC-7E65EC5B1C81}" type="presOf" srcId="{74490BE0-D4C7-4E47-9073-82E384DE91A6}" destId="{0189C84B-5C02-4692-BE3C-84868F9E52C0}" srcOrd="0" destOrd="0" presId="urn:microsoft.com/office/officeart/2016/7/layout/VerticalSolidActionList"/>
    <dgm:cxn modelId="{90B1EAB2-4D49-49D0-901C-B719AAC69752}" srcId="{114DEE91-95B2-4161-92A7-257A9B22A499}" destId="{9FD33CAB-44D0-4181-A597-EC43A4AC90FA}" srcOrd="0" destOrd="0" parTransId="{2285AD74-CCCA-4C08-8076-79F1C7DC115B}" sibTransId="{45C23422-6892-4C82-BEDB-B64B16040AFA}"/>
    <dgm:cxn modelId="{DFAB9CC7-181C-4463-AEE5-0454C4948A1B}" srcId="{74490BE0-D4C7-4E47-9073-82E384DE91A6}" destId="{114DEE91-95B2-4161-92A7-257A9B22A499}" srcOrd="1" destOrd="0" parTransId="{F69C2D55-3358-492E-93AC-EB913A1251F3}" sibTransId="{CD47AEF6-329F-4746-AD12-34F375AB3056}"/>
    <dgm:cxn modelId="{49A563D0-15AB-48C5-B557-2E9AA6663459}" type="presOf" srcId="{9FD33CAB-44D0-4181-A597-EC43A4AC90FA}" destId="{D0D003CC-BB6A-466A-8851-2B794A124B30}" srcOrd="0" destOrd="0" presId="urn:microsoft.com/office/officeart/2016/7/layout/VerticalSolidActionList"/>
    <dgm:cxn modelId="{8AB94BDA-6B3B-49EB-B027-7AAAE2BFED8E}" type="presOf" srcId="{1D5304D4-47A0-4678-8A0B-8109C0AAA163}" destId="{F1D21452-77E2-49E3-997B-8E8EA13E1EF3}" srcOrd="0" destOrd="0" presId="urn:microsoft.com/office/officeart/2016/7/layout/VerticalSolidActionList"/>
    <dgm:cxn modelId="{F5FB5FE9-30A9-4434-9A5A-E0051DC8FFAE}" type="presOf" srcId="{114DEE91-95B2-4161-92A7-257A9B22A499}" destId="{1AC721FB-EFDA-4735-BAE4-31E0073C35D7}" srcOrd="0" destOrd="0" presId="urn:microsoft.com/office/officeart/2016/7/layout/VerticalSolidActionList"/>
    <dgm:cxn modelId="{95C0FDF1-D2BE-4E6B-BFB8-3362920161C6}" type="presOf" srcId="{EB164F54-634D-40CC-972A-1CA4C6577923}" destId="{91BF26FA-4DE2-4CAD-A835-E5616B2E0006}" srcOrd="0" destOrd="0" presId="urn:microsoft.com/office/officeart/2016/7/layout/VerticalSolidActionList"/>
    <dgm:cxn modelId="{FB4131C7-2B5E-49D8-A71D-EAFA319167EA}" type="presParOf" srcId="{0189C84B-5C02-4692-BE3C-84868F9E52C0}" destId="{9792AD82-594D-4768-9863-6D444B3ACBCC}" srcOrd="0" destOrd="0" presId="urn:microsoft.com/office/officeart/2016/7/layout/VerticalSolidActionList"/>
    <dgm:cxn modelId="{BB33B471-5812-405F-9C45-940C64E9BAF3}" type="presParOf" srcId="{9792AD82-594D-4768-9863-6D444B3ACBCC}" destId="{F7525587-4D06-47EF-8F57-843BE347C48C}" srcOrd="0" destOrd="0" presId="urn:microsoft.com/office/officeart/2016/7/layout/VerticalSolidActionList"/>
    <dgm:cxn modelId="{4530EFD7-18C0-43A0-8B6E-A30C27B600F7}" type="presParOf" srcId="{9792AD82-594D-4768-9863-6D444B3ACBCC}" destId="{91BF26FA-4DE2-4CAD-A835-E5616B2E0006}" srcOrd="1" destOrd="0" presId="urn:microsoft.com/office/officeart/2016/7/layout/VerticalSolidActionList"/>
    <dgm:cxn modelId="{83E77943-6C5D-48E0-BAD2-09537B7A096A}" type="presParOf" srcId="{0189C84B-5C02-4692-BE3C-84868F9E52C0}" destId="{9F14411D-D0DA-491C-ACFB-20DE9DD8A1E4}" srcOrd="1" destOrd="0" presId="urn:microsoft.com/office/officeart/2016/7/layout/VerticalSolidActionList"/>
    <dgm:cxn modelId="{A870295B-15BF-4702-93B0-3AE0426BB284}" type="presParOf" srcId="{0189C84B-5C02-4692-BE3C-84868F9E52C0}" destId="{9444C01E-052E-4850-8931-66C7FDB3BF67}" srcOrd="2" destOrd="0" presId="urn:microsoft.com/office/officeart/2016/7/layout/VerticalSolidActionList"/>
    <dgm:cxn modelId="{00EA1AEF-E00D-4239-8595-D1AEF226A112}" type="presParOf" srcId="{9444C01E-052E-4850-8931-66C7FDB3BF67}" destId="{1AC721FB-EFDA-4735-BAE4-31E0073C35D7}" srcOrd="0" destOrd="0" presId="urn:microsoft.com/office/officeart/2016/7/layout/VerticalSolidActionList"/>
    <dgm:cxn modelId="{644D388E-B9D2-4184-AC6F-B8D960A69854}" type="presParOf" srcId="{9444C01E-052E-4850-8931-66C7FDB3BF67}" destId="{D0D003CC-BB6A-466A-8851-2B794A124B30}" srcOrd="1" destOrd="0" presId="urn:microsoft.com/office/officeart/2016/7/layout/VerticalSolidActionList"/>
    <dgm:cxn modelId="{0F3C385B-F694-4359-928A-2758547AB520}" type="presParOf" srcId="{0189C84B-5C02-4692-BE3C-84868F9E52C0}" destId="{CBD96769-251C-41B0-B05F-EF9748FAC1BD}" srcOrd="3" destOrd="0" presId="urn:microsoft.com/office/officeart/2016/7/layout/VerticalSolidActionList"/>
    <dgm:cxn modelId="{5119E43C-B80C-42DB-A0A3-14BF291BAC0B}" type="presParOf" srcId="{0189C84B-5C02-4692-BE3C-84868F9E52C0}" destId="{D2B8CFB8-E215-4688-9412-C93DAC112941}" srcOrd="4" destOrd="0" presId="urn:microsoft.com/office/officeart/2016/7/layout/VerticalSolidActionList"/>
    <dgm:cxn modelId="{6C8A7C6A-8E03-4A57-B9A6-0A09567AD429}" type="presParOf" srcId="{D2B8CFB8-E215-4688-9412-C93DAC112941}" destId="{F1D21452-77E2-49E3-997B-8E8EA13E1EF3}" srcOrd="0" destOrd="0" presId="urn:microsoft.com/office/officeart/2016/7/layout/VerticalSolidActionList"/>
    <dgm:cxn modelId="{770A4FF3-89DC-4177-9918-D6D16870247E}" type="presParOf" srcId="{D2B8CFB8-E215-4688-9412-C93DAC112941}" destId="{26E78F6B-57A8-4931-81C7-29F5A621CE7A}" srcOrd="1" destOrd="0" presId="urn:microsoft.com/office/officeart/2016/7/layout/VerticalSolidAc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E77A890-4B1F-43E4-9B56-10A62A11013A}" type="doc">
      <dgm:prSet loTypeId="urn:microsoft.com/office/officeart/2005/8/layout/vList5" loCatId="list" qsTypeId="urn:microsoft.com/office/officeart/2005/8/quickstyle/simple1" qsCatId="simple" csTypeId="urn:microsoft.com/office/officeart/2005/8/colors/colorful5" csCatId="colorful" phldr="1"/>
      <dgm:spPr/>
      <dgm:t>
        <a:bodyPr/>
        <a:lstStyle/>
        <a:p>
          <a:endParaRPr lang="en-GB"/>
        </a:p>
      </dgm:t>
    </dgm:pt>
    <dgm:pt modelId="{BC71DB8C-BC75-49A8-93C4-7EB611C6ECB2}">
      <dgm:prSet phldrT="[Text]"/>
      <dgm:spPr/>
      <dgm:t>
        <a:bodyPr/>
        <a:lstStyle/>
        <a:p>
          <a:r>
            <a:rPr lang="en-GB" dirty="0"/>
            <a:t>To enrich analysis of climate vulnerabilities</a:t>
          </a:r>
        </a:p>
      </dgm:t>
    </dgm:pt>
    <dgm:pt modelId="{42E596C8-39F0-4F93-A2F5-4546D71F8EE3}" type="parTrans" cxnId="{4B0E0787-7613-45BD-B112-6C41F917C27E}">
      <dgm:prSet/>
      <dgm:spPr/>
      <dgm:t>
        <a:bodyPr/>
        <a:lstStyle/>
        <a:p>
          <a:endParaRPr lang="en-GB"/>
        </a:p>
      </dgm:t>
    </dgm:pt>
    <dgm:pt modelId="{4417732D-C075-4682-B8D0-484C244F6040}" type="sibTrans" cxnId="{4B0E0787-7613-45BD-B112-6C41F917C27E}">
      <dgm:prSet/>
      <dgm:spPr/>
      <dgm:t>
        <a:bodyPr/>
        <a:lstStyle/>
        <a:p>
          <a:endParaRPr lang="en-GB"/>
        </a:p>
      </dgm:t>
    </dgm:pt>
    <dgm:pt modelId="{F4208217-27CE-4461-B219-D4524919F207}">
      <dgm:prSet phldrT="[Text]"/>
      <dgm:spPr/>
      <dgm:t>
        <a:bodyPr/>
        <a:lstStyle/>
        <a:p>
          <a:r>
            <a:rPr lang="en-GB" dirty="0"/>
            <a:t>Gender analysis identifies disadvantaged members of a population and the nature of their disadvantage</a:t>
          </a:r>
        </a:p>
      </dgm:t>
    </dgm:pt>
    <dgm:pt modelId="{65D087E2-8834-4384-8C3E-547DDBDFA8E8}" type="parTrans" cxnId="{C49BE84C-C3B6-45CA-89D8-11D2CE00A8C1}">
      <dgm:prSet/>
      <dgm:spPr/>
      <dgm:t>
        <a:bodyPr/>
        <a:lstStyle/>
        <a:p>
          <a:endParaRPr lang="en-GB"/>
        </a:p>
      </dgm:t>
    </dgm:pt>
    <dgm:pt modelId="{82BD1714-3500-4BE7-BFEE-49E426D958B9}" type="sibTrans" cxnId="{C49BE84C-C3B6-45CA-89D8-11D2CE00A8C1}">
      <dgm:prSet/>
      <dgm:spPr/>
      <dgm:t>
        <a:bodyPr/>
        <a:lstStyle/>
        <a:p>
          <a:endParaRPr lang="en-GB"/>
        </a:p>
      </dgm:t>
    </dgm:pt>
    <dgm:pt modelId="{93959513-A3DE-4E36-970E-95ACF9B61749}">
      <dgm:prSet phldrT="[Text]"/>
      <dgm:spPr/>
      <dgm:t>
        <a:bodyPr/>
        <a:lstStyle/>
        <a:p>
          <a:r>
            <a:rPr lang="en-GB" dirty="0"/>
            <a:t>Use it to differentiate the ways distinct groups experience and respond to climate impacts and produce a more complete vulnerability analysis</a:t>
          </a:r>
        </a:p>
      </dgm:t>
    </dgm:pt>
    <dgm:pt modelId="{573178D1-6BEA-4908-951A-801547055340}" type="parTrans" cxnId="{8F7F9B31-BC1B-44E0-BA7F-6666BE3CAF20}">
      <dgm:prSet/>
      <dgm:spPr/>
      <dgm:t>
        <a:bodyPr/>
        <a:lstStyle/>
        <a:p>
          <a:endParaRPr lang="en-GB"/>
        </a:p>
      </dgm:t>
    </dgm:pt>
    <dgm:pt modelId="{FF55E885-0C35-47E8-96FE-2DF97A4BC8CE}" type="sibTrans" cxnId="{8F7F9B31-BC1B-44E0-BA7F-6666BE3CAF20}">
      <dgm:prSet/>
      <dgm:spPr/>
      <dgm:t>
        <a:bodyPr/>
        <a:lstStyle/>
        <a:p>
          <a:endParaRPr lang="en-GB"/>
        </a:p>
      </dgm:t>
    </dgm:pt>
    <dgm:pt modelId="{12F6A0D0-3C39-4947-B56C-60D29DBE21EA}">
      <dgm:prSet phldrT="[Text]"/>
      <dgm:spPr/>
      <dgm:t>
        <a:bodyPr/>
        <a:lstStyle/>
        <a:p>
          <a:r>
            <a:rPr lang="en-GB" dirty="0"/>
            <a:t>To improve sustainability of adaptation options</a:t>
          </a:r>
        </a:p>
      </dgm:t>
    </dgm:pt>
    <dgm:pt modelId="{51AD462B-5F08-4480-BF87-57B45DDD3CA0}" type="parTrans" cxnId="{F41D0D89-091A-410A-9D8D-2699BEDBCB1A}">
      <dgm:prSet/>
      <dgm:spPr/>
      <dgm:t>
        <a:bodyPr/>
        <a:lstStyle/>
        <a:p>
          <a:endParaRPr lang="en-GB"/>
        </a:p>
      </dgm:t>
    </dgm:pt>
    <dgm:pt modelId="{C3010667-D6C2-4F17-AFAA-ABB92330C5B3}" type="sibTrans" cxnId="{F41D0D89-091A-410A-9D8D-2699BEDBCB1A}">
      <dgm:prSet/>
      <dgm:spPr/>
      <dgm:t>
        <a:bodyPr/>
        <a:lstStyle/>
        <a:p>
          <a:endParaRPr lang="en-GB"/>
        </a:p>
      </dgm:t>
    </dgm:pt>
    <dgm:pt modelId="{08436A68-4E22-495D-8AD0-A7DA7B680DAB}">
      <dgm:prSet phldrT="[Text]"/>
      <dgm:spPr/>
      <dgm:t>
        <a:bodyPr/>
        <a:lstStyle/>
        <a:p>
          <a:r>
            <a:rPr lang="en-GB" dirty="0">
              <a:sym typeface="Wingdings" panose="05000000000000000000" pitchFamily="2" charset="2"/>
            </a:rPr>
            <a:t>Gender analysis identifies skills, knowledge, perspectives of women and men</a:t>
          </a:r>
          <a:endParaRPr lang="en-GB" dirty="0"/>
        </a:p>
      </dgm:t>
    </dgm:pt>
    <dgm:pt modelId="{72C7FF89-68DE-41B1-A2F7-BC8F1D69405F}" type="parTrans" cxnId="{E89A0956-D6D9-419A-A460-D111A3800088}">
      <dgm:prSet/>
      <dgm:spPr/>
      <dgm:t>
        <a:bodyPr/>
        <a:lstStyle/>
        <a:p>
          <a:endParaRPr lang="en-GB"/>
        </a:p>
      </dgm:t>
    </dgm:pt>
    <dgm:pt modelId="{08FACD39-9353-422A-AB24-14128BD7AFA9}" type="sibTrans" cxnId="{E89A0956-D6D9-419A-A460-D111A3800088}">
      <dgm:prSet/>
      <dgm:spPr/>
      <dgm:t>
        <a:bodyPr/>
        <a:lstStyle/>
        <a:p>
          <a:endParaRPr lang="en-GB"/>
        </a:p>
      </dgm:t>
    </dgm:pt>
    <dgm:pt modelId="{B8AC4BD4-C119-4AFE-997B-5AC4EDEA89AD}">
      <dgm:prSet phldrT="[Text]"/>
      <dgm:spPr/>
      <dgm:t>
        <a:bodyPr/>
        <a:lstStyle/>
        <a:p>
          <a:r>
            <a:rPr lang="en-GB" dirty="0"/>
            <a:t>To promote good governance and effective institutional outreach </a:t>
          </a:r>
        </a:p>
      </dgm:t>
    </dgm:pt>
    <dgm:pt modelId="{DF500327-F479-4437-A8DE-A74DD4F6A9D0}" type="parTrans" cxnId="{E8DD7AF5-1E53-4DDC-9E94-043F3EB06282}">
      <dgm:prSet/>
      <dgm:spPr/>
      <dgm:t>
        <a:bodyPr/>
        <a:lstStyle/>
        <a:p>
          <a:endParaRPr lang="en-GB"/>
        </a:p>
      </dgm:t>
    </dgm:pt>
    <dgm:pt modelId="{E85E46D2-DC82-402A-8CE2-2889E5DE0F43}" type="sibTrans" cxnId="{E8DD7AF5-1E53-4DDC-9E94-043F3EB06282}">
      <dgm:prSet/>
      <dgm:spPr/>
      <dgm:t>
        <a:bodyPr/>
        <a:lstStyle/>
        <a:p>
          <a:endParaRPr lang="en-GB"/>
        </a:p>
      </dgm:t>
    </dgm:pt>
    <dgm:pt modelId="{63DB77E5-ED99-4147-8DD8-0FAB049B27D7}">
      <dgm:prSet phldrT="[Text]"/>
      <dgm:spPr/>
      <dgm:t>
        <a:bodyPr/>
        <a:lstStyle/>
        <a:p>
          <a:r>
            <a:rPr lang="en-GB" dirty="0"/>
            <a:t>Gender analysis identifies causes of structural inequalities and power dynamics</a:t>
          </a:r>
        </a:p>
      </dgm:t>
    </dgm:pt>
    <dgm:pt modelId="{D021DADF-BB11-4753-A428-142A433CE276}" type="parTrans" cxnId="{B43BB749-FF44-4B11-A3F8-3EFAFE71F16B}">
      <dgm:prSet/>
      <dgm:spPr/>
      <dgm:t>
        <a:bodyPr/>
        <a:lstStyle/>
        <a:p>
          <a:endParaRPr lang="en-GB"/>
        </a:p>
      </dgm:t>
    </dgm:pt>
    <dgm:pt modelId="{ECDA19CB-A837-4DD6-B293-9C9E049CCD96}" type="sibTrans" cxnId="{B43BB749-FF44-4B11-A3F8-3EFAFE71F16B}">
      <dgm:prSet/>
      <dgm:spPr/>
      <dgm:t>
        <a:bodyPr/>
        <a:lstStyle/>
        <a:p>
          <a:endParaRPr lang="en-GB"/>
        </a:p>
      </dgm:t>
    </dgm:pt>
    <dgm:pt modelId="{10F74277-CCA0-4F37-BB18-FF8BFFBE7298}">
      <dgm:prSet phldrT="[Text]"/>
      <dgm:spPr/>
      <dgm:t>
        <a:bodyPr/>
        <a:lstStyle/>
        <a:p>
          <a:r>
            <a:rPr lang="en-GB" dirty="0"/>
            <a:t>Use it to determine adaptation priorities of different groups so proposed solutions meet varying needs (e.g. labour-saving) and address constraints (e.g. access to land)</a:t>
          </a:r>
        </a:p>
      </dgm:t>
    </dgm:pt>
    <dgm:pt modelId="{5FDF553F-CC8F-41C9-8660-DAF360359AB6}" type="parTrans" cxnId="{987163C1-AD20-4248-BF54-B3FD8C00E433}">
      <dgm:prSet/>
      <dgm:spPr/>
      <dgm:t>
        <a:bodyPr/>
        <a:lstStyle/>
        <a:p>
          <a:endParaRPr lang="en-GB"/>
        </a:p>
      </dgm:t>
    </dgm:pt>
    <dgm:pt modelId="{34336D2C-6F3C-4740-B205-7140ED9C6AD2}" type="sibTrans" cxnId="{987163C1-AD20-4248-BF54-B3FD8C00E433}">
      <dgm:prSet/>
      <dgm:spPr/>
      <dgm:t>
        <a:bodyPr/>
        <a:lstStyle/>
        <a:p>
          <a:endParaRPr lang="en-GB"/>
        </a:p>
      </dgm:t>
    </dgm:pt>
    <dgm:pt modelId="{7D2DFFAE-D8EC-41D4-BF54-57C66EC943FE}">
      <dgm:prSet phldrT="[Text]"/>
      <dgm:spPr/>
      <dgm:t>
        <a:bodyPr/>
        <a:lstStyle/>
        <a:p>
          <a:r>
            <a:rPr lang="en-GB" dirty="0"/>
            <a:t>Use it to develop institutional strategies to minimize disadvantages, improve targeting of benefits (financial and other) and increase access to opportunities of adaptation plans</a:t>
          </a:r>
        </a:p>
      </dgm:t>
    </dgm:pt>
    <dgm:pt modelId="{9C7DDC10-24F8-41B6-BA8E-A814A001CF2A}" type="parTrans" cxnId="{52FEE707-E6AB-4465-A252-E353AA31F698}">
      <dgm:prSet/>
      <dgm:spPr/>
      <dgm:t>
        <a:bodyPr/>
        <a:lstStyle/>
        <a:p>
          <a:endParaRPr lang="en-GB"/>
        </a:p>
      </dgm:t>
    </dgm:pt>
    <dgm:pt modelId="{32E18CD3-6131-4C0E-AF91-DFE459D0A6ED}" type="sibTrans" cxnId="{52FEE707-E6AB-4465-A252-E353AA31F698}">
      <dgm:prSet/>
      <dgm:spPr/>
      <dgm:t>
        <a:bodyPr/>
        <a:lstStyle/>
        <a:p>
          <a:endParaRPr lang="en-GB"/>
        </a:p>
      </dgm:t>
    </dgm:pt>
    <dgm:pt modelId="{950CE406-377A-4D25-8D78-7A13341B86DD}">
      <dgm:prSet phldrT="[Text]"/>
      <dgm:spPr/>
      <dgm:t>
        <a:bodyPr/>
        <a:lstStyle/>
        <a:p>
          <a:r>
            <a:rPr lang="en-GB" dirty="0"/>
            <a:t>Gender analysis identifies possible impacts of plans/projects on different groups </a:t>
          </a:r>
        </a:p>
      </dgm:t>
    </dgm:pt>
    <dgm:pt modelId="{A5B7F00D-82E9-4967-929C-1C8302A843F4}" type="parTrans" cxnId="{7F54EE9E-647C-4E47-98A0-DEDFA4D92BAB}">
      <dgm:prSet/>
      <dgm:spPr/>
    </dgm:pt>
    <dgm:pt modelId="{7F05966F-1933-48E5-B68C-D7D18B7DEE88}" type="sibTrans" cxnId="{7F54EE9E-647C-4E47-98A0-DEDFA4D92BAB}">
      <dgm:prSet/>
      <dgm:spPr/>
    </dgm:pt>
    <dgm:pt modelId="{8D6208E0-EF25-4BB0-B459-100863A84073}">
      <dgm:prSet phldrT="[Text]"/>
      <dgm:spPr/>
      <dgm:t>
        <a:bodyPr/>
        <a:lstStyle/>
        <a:p>
          <a:r>
            <a:rPr lang="en-GB" dirty="0"/>
            <a:t>Use it to harness existing skills and resources in implementing adaptation options</a:t>
          </a:r>
        </a:p>
      </dgm:t>
    </dgm:pt>
    <dgm:pt modelId="{B058104A-D17A-45F5-94B3-0545B06F5127}" type="sibTrans" cxnId="{908E7C0D-669C-4096-9892-DB7D4E733B89}">
      <dgm:prSet/>
      <dgm:spPr/>
      <dgm:t>
        <a:bodyPr/>
        <a:lstStyle/>
        <a:p>
          <a:endParaRPr lang="en-GB"/>
        </a:p>
      </dgm:t>
    </dgm:pt>
    <dgm:pt modelId="{29719404-C95D-4F6E-9A09-A43656D71AC5}" type="parTrans" cxnId="{908E7C0D-669C-4096-9892-DB7D4E733B89}">
      <dgm:prSet/>
      <dgm:spPr/>
      <dgm:t>
        <a:bodyPr/>
        <a:lstStyle/>
        <a:p>
          <a:endParaRPr lang="en-GB"/>
        </a:p>
      </dgm:t>
    </dgm:pt>
    <dgm:pt modelId="{66DD16BC-3412-455C-B95F-5F7E0C12110D}" type="pres">
      <dgm:prSet presAssocID="{FE77A890-4B1F-43E4-9B56-10A62A11013A}" presName="Name0" presStyleCnt="0">
        <dgm:presLayoutVars>
          <dgm:dir/>
          <dgm:animLvl val="lvl"/>
          <dgm:resizeHandles val="exact"/>
        </dgm:presLayoutVars>
      </dgm:prSet>
      <dgm:spPr/>
    </dgm:pt>
    <dgm:pt modelId="{138913C8-4AC2-4CDF-A361-B45CBA856644}" type="pres">
      <dgm:prSet presAssocID="{BC71DB8C-BC75-49A8-93C4-7EB611C6ECB2}" presName="linNode" presStyleCnt="0"/>
      <dgm:spPr/>
    </dgm:pt>
    <dgm:pt modelId="{A0132E22-0040-4953-950C-39BDCA409961}" type="pres">
      <dgm:prSet presAssocID="{BC71DB8C-BC75-49A8-93C4-7EB611C6ECB2}" presName="parentText" presStyleLbl="node1" presStyleIdx="0" presStyleCnt="3">
        <dgm:presLayoutVars>
          <dgm:chMax val="1"/>
          <dgm:bulletEnabled val="1"/>
        </dgm:presLayoutVars>
      </dgm:prSet>
      <dgm:spPr/>
    </dgm:pt>
    <dgm:pt modelId="{167E91B4-235A-4419-AEA2-A9133A1AC094}" type="pres">
      <dgm:prSet presAssocID="{BC71DB8C-BC75-49A8-93C4-7EB611C6ECB2}" presName="descendantText" presStyleLbl="alignAccFollowNode1" presStyleIdx="0" presStyleCnt="3">
        <dgm:presLayoutVars>
          <dgm:bulletEnabled val="1"/>
        </dgm:presLayoutVars>
      </dgm:prSet>
      <dgm:spPr/>
    </dgm:pt>
    <dgm:pt modelId="{DFAA4F42-CE4F-4B23-9F87-F1D86E1A05D3}" type="pres">
      <dgm:prSet presAssocID="{4417732D-C075-4682-B8D0-484C244F6040}" presName="sp" presStyleCnt="0"/>
      <dgm:spPr/>
    </dgm:pt>
    <dgm:pt modelId="{B3E913AE-450C-4556-BAAB-77BACBAB90D8}" type="pres">
      <dgm:prSet presAssocID="{12F6A0D0-3C39-4947-B56C-60D29DBE21EA}" presName="linNode" presStyleCnt="0"/>
      <dgm:spPr/>
    </dgm:pt>
    <dgm:pt modelId="{97B18714-817D-4363-8446-331CD52EBBF4}" type="pres">
      <dgm:prSet presAssocID="{12F6A0D0-3C39-4947-B56C-60D29DBE21EA}" presName="parentText" presStyleLbl="node1" presStyleIdx="1" presStyleCnt="3">
        <dgm:presLayoutVars>
          <dgm:chMax val="1"/>
          <dgm:bulletEnabled val="1"/>
        </dgm:presLayoutVars>
      </dgm:prSet>
      <dgm:spPr/>
    </dgm:pt>
    <dgm:pt modelId="{B6A6FB37-04AD-4BEF-A743-FBE6B7DCB099}" type="pres">
      <dgm:prSet presAssocID="{12F6A0D0-3C39-4947-B56C-60D29DBE21EA}" presName="descendantText" presStyleLbl="alignAccFollowNode1" presStyleIdx="1" presStyleCnt="3">
        <dgm:presLayoutVars>
          <dgm:bulletEnabled val="1"/>
        </dgm:presLayoutVars>
      </dgm:prSet>
      <dgm:spPr/>
    </dgm:pt>
    <dgm:pt modelId="{4D0654AF-DFB3-4495-BD5E-8612F6C2DEBA}" type="pres">
      <dgm:prSet presAssocID="{C3010667-D6C2-4F17-AFAA-ABB92330C5B3}" presName="sp" presStyleCnt="0"/>
      <dgm:spPr/>
    </dgm:pt>
    <dgm:pt modelId="{C91F5A8F-DE5C-4BAD-9704-29C4570BD3FB}" type="pres">
      <dgm:prSet presAssocID="{B8AC4BD4-C119-4AFE-997B-5AC4EDEA89AD}" presName="linNode" presStyleCnt="0"/>
      <dgm:spPr/>
    </dgm:pt>
    <dgm:pt modelId="{A174DB10-65D7-4CBC-B00F-1393487DCA89}" type="pres">
      <dgm:prSet presAssocID="{B8AC4BD4-C119-4AFE-997B-5AC4EDEA89AD}" presName="parentText" presStyleLbl="node1" presStyleIdx="2" presStyleCnt="3">
        <dgm:presLayoutVars>
          <dgm:chMax val="1"/>
          <dgm:bulletEnabled val="1"/>
        </dgm:presLayoutVars>
      </dgm:prSet>
      <dgm:spPr/>
    </dgm:pt>
    <dgm:pt modelId="{E9CCF2D7-3E99-4A58-BB42-B1B74BB601F6}" type="pres">
      <dgm:prSet presAssocID="{B8AC4BD4-C119-4AFE-997B-5AC4EDEA89AD}" presName="descendantText" presStyleLbl="alignAccFollowNode1" presStyleIdx="2" presStyleCnt="3">
        <dgm:presLayoutVars>
          <dgm:bulletEnabled val="1"/>
        </dgm:presLayoutVars>
      </dgm:prSet>
      <dgm:spPr/>
    </dgm:pt>
  </dgm:ptLst>
  <dgm:cxnLst>
    <dgm:cxn modelId="{EBDE5B00-2D8E-423E-907B-4939FA79CEE3}" type="presOf" srcId="{93959513-A3DE-4E36-970E-95ACF9B61749}" destId="{167E91B4-235A-4419-AEA2-A9133A1AC094}" srcOrd="0" destOrd="1" presId="urn:microsoft.com/office/officeart/2005/8/layout/vList5"/>
    <dgm:cxn modelId="{52FEE707-E6AB-4465-A252-E353AA31F698}" srcId="{B8AC4BD4-C119-4AFE-997B-5AC4EDEA89AD}" destId="{7D2DFFAE-D8EC-41D4-BF54-57C66EC943FE}" srcOrd="2" destOrd="0" parTransId="{9C7DDC10-24F8-41B6-BA8E-A814A001CF2A}" sibTransId="{32E18CD3-6131-4C0E-AF91-DFE459D0A6ED}"/>
    <dgm:cxn modelId="{908E7C0D-669C-4096-9892-DB7D4E733B89}" srcId="{12F6A0D0-3C39-4947-B56C-60D29DBE21EA}" destId="{8D6208E0-EF25-4BB0-B459-100863A84073}" srcOrd="2" destOrd="0" parTransId="{29719404-C95D-4F6E-9A09-A43656D71AC5}" sibTransId="{B058104A-D17A-45F5-94B3-0545B06F5127}"/>
    <dgm:cxn modelId="{8F7F9B31-BC1B-44E0-BA7F-6666BE3CAF20}" srcId="{BC71DB8C-BC75-49A8-93C4-7EB611C6ECB2}" destId="{93959513-A3DE-4E36-970E-95ACF9B61749}" srcOrd="1" destOrd="0" parTransId="{573178D1-6BEA-4908-951A-801547055340}" sibTransId="{FF55E885-0C35-47E8-96FE-2DF97A4BC8CE}"/>
    <dgm:cxn modelId="{024D9F38-B1D4-4CC5-9F25-CE2DAB978EF2}" type="presOf" srcId="{8D6208E0-EF25-4BB0-B459-100863A84073}" destId="{B6A6FB37-04AD-4BEF-A743-FBE6B7DCB099}" srcOrd="0" destOrd="2" presId="urn:microsoft.com/office/officeart/2005/8/layout/vList5"/>
    <dgm:cxn modelId="{4A48B141-8F2A-4B64-8FD2-84F203515D88}" type="presOf" srcId="{08436A68-4E22-495D-8AD0-A7DA7B680DAB}" destId="{B6A6FB37-04AD-4BEF-A743-FBE6B7DCB099}" srcOrd="0" destOrd="0" presId="urn:microsoft.com/office/officeart/2005/8/layout/vList5"/>
    <dgm:cxn modelId="{E1028A47-4330-47CC-9F27-1B52FDD65251}" type="presOf" srcId="{FE77A890-4B1F-43E4-9B56-10A62A11013A}" destId="{66DD16BC-3412-455C-B95F-5F7E0C12110D}" srcOrd="0" destOrd="0" presId="urn:microsoft.com/office/officeart/2005/8/layout/vList5"/>
    <dgm:cxn modelId="{B43BB749-FF44-4B11-A3F8-3EFAFE71F16B}" srcId="{B8AC4BD4-C119-4AFE-997B-5AC4EDEA89AD}" destId="{63DB77E5-ED99-4147-8DD8-0FAB049B27D7}" srcOrd="0" destOrd="0" parTransId="{D021DADF-BB11-4753-A428-142A433CE276}" sibTransId="{ECDA19CB-A837-4DD6-B293-9C9E049CCD96}"/>
    <dgm:cxn modelId="{C49BE84C-C3B6-45CA-89D8-11D2CE00A8C1}" srcId="{BC71DB8C-BC75-49A8-93C4-7EB611C6ECB2}" destId="{F4208217-27CE-4461-B219-D4524919F207}" srcOrd="0" destOrd="0" parTransId="{65D087E2-8834-4384-8C3E-547DDBDFA8E8}" sibTransId="{82BD1714-3500-4BE7-BFEE-49E426D958B9}"/>
    <dgm:cxn modelId="{B2401152-D596-4A7E-AB34-AF968810D557}" type="presOf" srcId="{B8AC4BD4-C119-4AFE-997B-5AC4EDEA89AD}" destId="{A174DB10-65D7-4CBC-B00F-1393487DCA89}" srcOrd="0" destOrd="0" presId="urn:microsoft.com/office/officeart/2005/8/layout/vList5"/>
    <dgm:cxn modelId="{E89A0956-D6D9-419A-A460-D111A3800088}" srcId="{12F6A0D0-3C39-4947-B56C-60D29DBE21EA}" destId="{08436A68-4E22-495D-8AD0-A7DA7B680DAB}" srcOrd="0" destOrd="0" parTransId="{72C7FF89-68DE-41B1-A2F7-BC8F1D69405F}" sibTransId="{08FACD39-9353-422A-AB24-14128BD7AFA9}"/>
    <dgm:cxn modelId="{35701A7C-6CFA-4D66-995F-A0E315365FE1}" type="presOf" srcId="{950CE406-377A-4D25-8D78-7A13341B86DD}" destId="{E9CCF2D7-3E99-4A58-BB42-B1B74BB601F6}" srcOrd="0" destOrd="1" presId="urn:microsoft.com/office/officeart/2005/8/layout/vList5"/>
    <dgm:cxn modelId="{4B0E0787-7613-45BD-B112-6C41F917C27E}" srcId="{FE77A890-4B1F-43E4-9B56-10A62A11013A}" destId="{BC71DB8C-BC75-49A8-93C4-7EB611C6ECB2}" srcOrd="0" destOrd="0" parTransId="{42E596C8-39F0-4F93-A2F5-4546D71F8EE3}" sibTransId="{4417732D-C075-4682-B8D0-484C244F6040}"/>
    <dgm:cxn modelId="{F41D0D89-091A-410A-9D8D-2699BEDBCB1A}" srcId="{FE77A890-4B1F-43E4-9B56-10A62A11013A}" destId="{12F6A0D0-3C39-4947-B56C-60D29DBE21EA}" srcOrd="1" destOrd="0" parTransId="{51AD462B-5F08-4480-BF87-57B45DDD3CA0}" sibTransId="{C3010667-D6C2-4F17-AFAA-ABB92330C5B3}"/>
    <dgm:cxn modelId="{E647DB94-E088-486E-AB14-FDF6147342D0}" type="presOf" srcId="{10F74277-CCA0-4F37-BB18-FF8BFFBE7298}" destId="{B6A6FB37-04AD-4BEF-A743-FBE6B7DCB099}" srcOrd="0" destOrd="1" presId="urn:microsoft.com/office/officeart/2005/8/layout/vList5"/>
    <dgm:cxn modelId="{7F54EE9E-647C-4E47-98A0-DEDFA4D92BAB}" srcId="{B8AC4BD4-C119-4AFE-997B-5AC4EDEA89AD}" destId="{950CE406-377A-4D25-8D78-7A13341B86DD}" srcOrd="1" destOrd="0" parTransId="{A5B7F00D-82E9-4967-929C-1C8302A843F4}" sibTransId="{7F05966F-1933-48E5-B68C-D7D18B7DEE88}"/>
    <dgm:cxn modelId="{7367B3A1-8505-4067-AE60-E8482C426CC3}" type="presOf" srcId="{63DB77E5-ED99-4147-8DD8-0FAB049B27D7}" destId="{E9CCF2D7-3E99-4A58-BB42-B1B74BB601F6}" srcOrd="0" destOrd="0" presId="urn:microsoft.com/office/officeart/2005/8/layout/vList5"/>
    <dgm:cxn modelId="{8D3F3AB9-8289-48BF-BB1C-603CA9067151}" type="presOf" srcId="{F4208217-27CE-4461-B219-D4524919F207}" destId="{167E91B4-235A-4419-AEA2-A9133A1AC094}" srcOrd="0" destOrd="0" presId="urn:microsoft.com/office/officeart/2005/8/layout/vList5"/>
    <dgm:cxn modelId="{987163C1-AD20-4248-BF54-B3FD8C00E433}" srcId="{12F6A0D0-3C39-4947-B56C-60D29DBE21EA}" destId="{10F74277-CCA0-4F37-BB18-FF8BFFBE7298}" srcOrd="1" destOrd="0" parTransId="{5FDF553F-CC8F-41C9-8660-DAF360359AB6}" sibTransId="{34336D2C-6F3C-4740-B205-7140ED9C6AD2}"/>
    <dgm:cxn modelId="{51630DC4-6589-4F83-833E-13AFB71943AD}" type="presOf" srcId="{12F6A0D0-3C39-4947-B56C-60D29DBE21EA}" destId="{97B18714-817D-4363-8446-331CD52EBBF4}" srcOrd="0" destOrd="0" presId="urn:microsoft.com/office/officeart/2005/8/layout/vList5"/>
    <dgm:cxn modelId="{C654ADD6-9D45-4648-8100-E45AFAEB11BC}" type="presOf" srcId="{7D2DFFAE-D8EC-41D4-BF54-57C66EC943FE}" destId="{E9CCF2D7-3E99-4A58-BB42-B1B74BB601F6}" srcOrd="0" destOrd="2" presId="urn:microsoft.com/office/officeart/2005/8/layout/vList5"/>
    <dgm:cxn modelId="{C7BD07F0-5C8C-451B-AB8D-0FF2DD645045}" type="presOf" srcId="{BC71DB8C-BC75-49A8-93C4-7EB611C6ECB2}" destId="{A0132E22-0040-4953-950C-39BDCA409961}" srcOrd="0" destOrd="0" presId="urn:microsoft.com/office/officeart/2005/8/layout/vList5"/>
    <dgm:cxn modelId="{E8DD7AF5-1E53-4DDC-9E94-043F3EB06282}" srcId="{FE77A890-4B1F-43E4-9B56-10A62A11013A}" destId="{B8AC4BD4-C119-4AFE-997B-5AC4EDEA89AD}" srcOrd="2" destOrd="0" parTransId="{DF500327-F479-4437-A8DE-A74DD4F6A9D0}" sibTransId="{E85E46D2-DC82-402A-8CE2-2889E5DE0F43}"/>
    <dgm:cxn modelId="{6175FC08-493B-4E62-9B3C-37D511283540}" type="presParOf" srcId="{66DD16BC-3412-455C-B95F-5F7E0C12110D}" destId="{138913C8-4AC2-4CDF-A361-B45CBA856644}" srcOrd="0" destOrd="0" presId="urn:microsoft.com/office/officeart/2005/8/layout/vList5"/>
    <dgm:cxn modelId="{A16E96BA-DB3C-4B4B-AACE-871C1F4B738A}" type="presParOf" srcId="{138913C8-4AC2-4CDF-A361-B45CBA856644}" destId="{A0132E22-0040-4953-950C-39BDCA409961}" srcOrd="0" destOrd="0" presId="urn:microsoft.com/office/officeart/2005/8/layout/vList5"/>
    <dgm:cxn modelId="{763E0A1E-B4E9-4E7D-9387-D13B9345D3AA}" type="presParOf" srcId="{138913C8-4AC2-4CDF-A361-B45CBA856644}" destId="{167E91B4-235A-4419-AEA2-A9133A1AC094}" srcOrd="1" destOrd="0" presId="urn:microsoft.com/office/officeart/2005/8/layout/vList5"/>
    <dgm:cxn modelId="{958AA1B9-86D7-48A8-AF78-EB533DDF6561}" type="presParOf" srcId="{66DD16BC-3412-455C-B95F-5F7E0C12110D}" destId="{DFAA4F42-CE4F-4B23-9F87-F1D86E1A05D3}" srcOrd="1" destOrd="0" presId="urn:microsoft.com/office/officeart/2005/8/layout/vList5"/>
    <dgm:cxn modelId="{2ED0D6B8-34E4-473A-A6F2-35F1D9080263}" type="presParOf" srcId="{66DD16BC-3412-455C-B95F-5F7E0C12110D}" destId="{B3E913AE-450C-4556-BAAB-77BACBAB90D8}" srcOrd="2" destOrd="0" presId="urn:microsoft.com/office/officeart/2005/8/layout/vList5"/>
    <dgm:cxn modelId="{1FE9C072-72FC-4427-BE98-AA03B7786523}" type="presParOf" srcId="{B3E913AE-450C-4556-BAAB-77BACBAB90D8}" destId="{97B18714-817D-4363-8446-331CD52EBBF4}" srcOrd="0" destOrd="0" presId="urn:microsoft.com/office/officeart/2005/8/layout/vList5"/>
    <dgm:cxn modelId="{33E1379D-399D-42F8-9A9A-445E9710D52A}" type="presParOf" srcId="{B3E913AE-450C-4556-BAAB-77BACBAB90D8}" destId="{B6A6FB37-04AD-4BEF-A743-FBE6B7DCB099}" srcOrd="1" destOrd="0" presId="urn:microsoft.com/office/officeart/2005/8/layout/vList5"/>
    <dgm:cxn modelId="{DD6BE023-369E-449C-8078-3D67FCA9D8DA}" type="presParOf" srcId="{66DD16BC-3412-455C-B95F-5F7E0C12110D}" destId="{4D0654AF-DFB3-4495-BD5E-8612F6C2DEBA}" srcOrd="3" destOrd="0" presId="urn:microsoft.com/office/officeart/2005/8/layout/vList5"/>
    <dgm:cxn modelId="{735F2D26-25D8-417C-894F-30148734F8E4}" type="presParOf" srcId="{66DD16BC-3412-455C-B95F-5F7E0C12110D}" destId="{C91F5A8F-DE5C-4BAD-9704-29C4570BD3FB}" srcOrd="4" destOrd="0" presId="urn:microsoft.com/office/officeart/2005/8/layout/vList5"/>
    <dgm:cxn modelId="{0039567B-29EE-4A50-A218-5EC1B441C010}" type="presParOf" srcId="{C91F5A8F-DE5C-4BAD-9704-29C4570BD3FB}" destId="{A174DB10-65D7-4CBC-B00F-1393487DCA89}" srcOrd="0" destOrd="0" presId="urn:microsoft.com/office/officeart/2005/8/layout/vList5"/>
    <dgm:cxn modelId="{54CC3E64-0592-4AFE-81CF-A16D3BB12208}" type="presParOf" srcId="{C91F5A8F-DE5C-4BAD-9704-29C4570BD3FB}" destId="{E9CCF2D7-3E99-4A58-BB42-B1B74BB601F6}"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504CA3A-FA71-49AF-BF63-8600067EAE41}" type="doc">
      <dgm:prSet loTypeId="urn:microsoft.com/office/officeart/2005/8/layout/default" loCatId="list" qsTypeId="urn:microsoft.com/office/officeart/2005/8/quickstyle/simple1" qsCatId="simple" csTypeId="urn:microsoft.com/office/officeart/2005/8/colors/colorful5" csCatId="colorful" phldr="1"/>
      <dgm:spPr/>
      <dgm:t>
        <a:bodyPr/>
        <a:lstStyle/>
        <a:p>
          <a:endParaRPr lang="en-GB"/>
        </a:p>
      </dgm:t>
    </dgm:pt>
    <dgm:pt modelId="{4B973E91-D2C5-4DD4-B343-FA78DC10D5D3}">
      <dgm:prSet phldrT="[Text]"/>
      <dgm:spPr/>
      <dgm:t>
        <a:bodyPr/>
        <a:lstStyle/>
        <a:p>
          <a:r>
            <a:rPr lang="en-GB" b="1" dirty="0"/>
            <a:t>Recommendations of gender issues to consider</a:t>
          </a:r>
        </a:p>
      </dgm:t>
    </dgm:pt>
    <dgm:pt modelId="{FBE9A376-0B0B-408E-B62E-F59828F6FDC5}" type="parTrans" cxnId="{DF8812BF-A704-433A-B7DF-1E2F99A37E54}">
      <dgm:prSet/>
      <dgm:spPr/>
      <dgm:t>
        <a:bodyPr/>
        <a:lstStyle/>
        <a:p>
          <a:endParaRPr lang="en-GB"/>
        </a:p>
      </dgm:t>
    </dgm:pt>
    <dgm:pt modelId="{8D50C77D-91B8-44D2-A9C0-29DC7F6E166F}" type="sibTrans" cxnId="{DF8812BF-A704-433A-B7DF-1E2F99A37E54}">
      <dgm:prSet/>
      <dgm:spPr/>
      <dgm:t>
        <a:bodyPr/>
        <a:lstStyle/>
        <a:p>
          <a:endParaRPr lang="en-GB"/>
        </a:p>
      </dgm:t>
    </dgm:pt>
    <dgm:pt modelId="{BFE09447-1A36-46FF-BC19-D071BB749B85}">
      <dgm:prSet phldrT="[Text]"/>
      <dgm:spPr/>
      <dgm:t>
        <a:bodyPr/>
        <a:lstStyle/>
        <a:p>
          <a:r>
            <a:rPr lang="en-GB" b="1" dirty="0"/>
            <a:t>Gender equality baseline</a:t>
          </a:r>
        </a:p>
      </dgm:t>
    </dgm:pt>
    <dgm:pt modelId="{5E299E3B-53CD-469E-8BDF-1CD5823F045E}" type="parTrans" cxnId="{B78D4195-741D-4C99-A391-BF447D582EC7}">
      <dgm:prSet/>
      <dgm:spPr/>
      <dgm:t>
        <a:bodyPr/>
        <a:lstStyle/>
        <a:p>
          <a:endParaRPr lang="en-GB"/>
        </a:p>
      </dgm:t>
    </dgm:pt>
    <dgm:pt modelId="{340C38D8-D520-4568-9A63-63C56923CF44}" type="sibTrans" cxnId="{B78D4195-741D-4C99-A391-BF447D582EC7}">
      <dgm:prSet/>
      <dgm:spPr/>
      <dgm:t>
        <a:bodyPr/>
        <a:lstStyle/>
        <a:p>
          <a:endParaRPr lang="en-GB"/>
        </a:p>
      </dgm:t>
    </dgm:pt>
    <dgm:pt modelId="{AC1CEBB7-FAC4-406C-8469-C8A4D16DDE5D}">
      <dgm:prSet phldrT="[Text]"/>
      <dgm:spPr/>
      <dgm:t>
        <a:bodyPr/>
        <a:lstStyle/>
        <a:p>
          <a:r>
            <a:rPr lang="en-GB" b="1" dirty="0"/>
            <a:t>Gender-responsive theory of change</a:t>
          </a:r>
        </a:p>
      </dgm:t>
    </dgm:pt>
    <dgm:pt modelId="{A3AFBAC3-D511-44A1-92C2-0613EE314957}" type="parTrans" cxnId="{94B08557-C486-4D69-8D7C-8FF2FD2F8B7F}">
      <dgm:prSet/>
      <dgm:spPr/>
      <dgm:t>
        <a:bodyPr/>
        <a:lstStyle/>
        <a:p>
          <a:endParaRPr lang="en-GB"/>
        </a:p>
      </dgm:t>
    </dgm:pt>
    <dgm:pt modelId="{B1C7B2A2-806E-4C2C-9306-935F6B7AC58F}" type="sibTrans" cxnId="{94B08557-C486-4D69-8D7C-8FF2FD2F8B7F}">
      <dgm:prSet/>
      <dgm:spPr/>
      <dgm:t>
        <a:bodyPr/>
        <a:lstStyle/>
        <a:p>
          <a:endParaRPr lang="en-GB"/>
        </a:p>
      </dgm:t>
    </dgm:pt>
    <dgm:pt modelId="{20D82C18-667F-4B17-A5C8-4A097BD21115}">
      <dgm:prSet phldrT="[Text]"/>
      <dgm:spPr/>
      <dgm:t>
        <a:bodyPr/>
        <a:lstStyle/>
        <a:p>
          <a:r>
            <a:rPr lang="en-GB" b="1" dirty="0"/>
            <a:t>Gender-responsive results framework</a:t>
          </a:r>
        </a:p>
      </dgm:t>
    </dgm:pt>
    <dgm:pt modelId="{6F11484E-F809-43A5-888E-9207EDAC3710}" type="parTrans" cxnId="{10377C78-1FFE-4229-A08C-4093CDF03BAA}">
      <dgm:prSet/>
      <dgm:spPr/>
      <dgm:t>
        <a:bodyPr/>
        <a:lstStyle/>
        <a:p>
          <a:endParaRPr lang="en-GB"/>
        </a:p>
      </dgm:t>
    </dgm:pt>
    <dgm:pt modelId="{C9976149-D4B3-410D-A2D5-3CBFE86EFCFA}" type="sibTrans" cxnId="{10377C78-1FFE-4229-A08C-4093CDF03BAA}">
      <dgm:prSet/>
      <dgm:spPr/>
      <dgm:t>
        <a:bodyPr/>
        <a:lstStyle/>
        <a:p>
          <a:endParaRPr lang="en-GB"/>
        </a:p>
      </dgm:t>
    </dgm:pt>
    <dgm:pt modelId="{124022CF-A643-4164-A286-B6F114E42535}">
      <dgm:prSet phldrT="[Text]"/>
      <dgm:spPr/>
      <dgm:t>
        <a:bodyPr/>
        <a:lstStyle/>
        <a:p>
          <a:r>
            <a:rPr lang="en-GB" b="1" dirty="0"/>
            <a:t>Gender Action Plan</a:t>
          </a:r>
        </a:p>
      </dgm:t>
    </dgm:pt>
    <dgm:pt modelId="{2E3461E0-2E43-4D72-8C8A-FF7F47157BBE}" type="parTrans" cxnId="{BB658871-549D-4B72-BDA7-2F1743B0DBFE}">
      <dgm:prSet/>
      <dgm:spPr/>
      <dgm:t>
        <a:bodyPr/>
        <a:lstStyle/>
        <a:p>
          <a:endParaRPr lang="en-GB"/>
        </a:p>
      </dgm:t>
    </dgm:pt>
    <dgm:pt modelId="{A605015B-D1A8-4258-97B2-DFFE63C61E71}" type="sibTrans" cxnId="{BB658871-549D-4B72-BDA7-2F1743B0DBFE}">
      <dgm:prSet/>
      <dgm:spPr/>
      <dgm:t>
        <a:bodyPr/>
        <a:lstStyle/>
        <a:p>
          <a:endParaRPr lang="en-GB"/>
        </a:p>
      </dgm:t>
    </dgm:pt>
    <dgm:pt modelId="{3AC62911-9713-407F-AFD3-8AC40D409987}">
      <dgm:prSet phldrT="[Text]"/>
      <dgm:spPr/>
      <dgm:t>
        <a:bodyPr/>
        <a:lstStyle/>
        <a:p>
          <a:r>
            <a:rPr lang="en-GB" dirty="0"/>
            <a:t>In plan formulation</a:t>
          </a:r>
        </a:p>
      </dgm:t>
    </dgm:pt>
    <dgm:pt modelId="{51D7EA1A-762C-4E94-94A1-17C0031F50DB}" type="parTrans" cxnId="{1B1E2C91-E063-4954-944B-B0E03E45185B}">
      <dgm:prSet/>
      <dgm:spPr/>
      <dgm:t>
        <a:bodyPr/>
        <a:lstStyle/>
        <a:p>
          <a:endParaRPr lang="en-GB"/>
        </a:p>
      </dgm:t>
    </dgm:pt>
    <dgm:pt modelId="{FDCE4EB0-4C7C-4389-8AEF-74ED525718AC}" type="sibTrans" cxnId="{1B1E2C91-E063-4954-944B-B0E03E45185B}">
      <dgm:prSet/>
      <dgm:spPr/>
      <dgm:t>
        <a:bodyPr/>
        <a:lstStyle/>
        <a:p>
          <a:endParaRPr lang="en-GB"/>
        </a:p>
      </dgm:t>
    </dgm:pt>
    <dgm:pt modelId="{2BD835E7-3F35-4EFE-B28B-27612C6A509C}">
      <dgm:prSet phldrT="[Text]"/>
      <dgm:spPr/>
      <dgm:t>
        <a:bodyPr/>
        <a:lstStyle/>
        <a:p>
          <a:r>
            <a:rPr lang="en-GB" dirty="0"/>
            <a:t>In implementation of adaptation strategies</a:t>
          </a:r>
        </a:p>
      </dgm:t>
    </dgm:pt>
    <dgm:pt modelId="{0F092DC5-6FE0-4CCD-B095-B346C52A9199}" type="parTrans" cxnId="{B7A58C39-3C47-417C-9819-EFE8836C8F1A}">
      <dgm:prSet/>
      <dgm:spPr/>
      <dgm:t>
        <a:bodyPr/>
        <a:lstStyle/>
        <a:p>
          <a:endParaRPr lang="en-GB"/>
        </a:p>
      </dgm:t>
    </dgm:pt>
    <dgm:pt modelId="{B3B77647-319F-4732-A7D1-B24099824B99}" type="sibTrans" cxnId="{B7A58C39-3C47-417C-9819-EFE8836C8F1A}">
      <dgm:prSet/>
      <dgm:spPr/>
      <dgm:t>
        <a:bodyPr/>
        <a:lstStyle/>
        <a:p>
          <a:endParaRPr lang="en-GB"/>
        </a:p>
      </dgm:t>
    </dgm:pt>
    <dgm:pt modelId="{2879DE4F-61EC-4AAE-BC2B-0AE74E2AF433}">
      <dgm:prSet phldrT="[Text]"/>
      <dgm:spPr/>
      <dgm:t>
        <a:bodyPr/>
        <a:lstStyle/>
        <a:p>
          <a:r>
            <a:rPr lang="en-GB" dirty="0"/>
            <a:t>To use as basis for measuring progress on gender equality in implementation of adaptation plan</a:t>
          </a:r>
        </a:p>
      </dgm:t>
    </dgm:pt>
    <dgm:pt modelId="{D5E87050-85EF-48B4-9E88-CED2FB892AC8}" type="parTrans" cxnId="{5BF110B0-EF16-4015-AB25-08C803882783}">
      <dgm:prSet/>
      <dgm:spPr/>
      <dgm:t>
        <a:bodyPr/>
        <a:lstStyle/>
        <a:p>
          <a:endParaRPr lang="en-GB"/>
        </a:p>
      </dgm:t>
    </dgm:pt>
    <dgm:pt modelId="{F85F6D42-1130-4E51-82FC-62821383A1CA}" type="sibTrans" cxnId="{5BF110B0-EF16-4015-AB25-08C803882783}">
      <dgm:prSet/>
      <dgm:spPr/>
      <dgm:t>
        <a:bodyPr/>
        <a:lstStyle/>
        <a:p>
          <a:endParaRPr lang="en-GB"/>
        </a:p>
      </dgm:t>
    </dgm:pt>
    <dgm:pt modelId="{DB263E4D-2C04-434A-9EB4-DB7D898260C5}">
      <dgm:prSet phldrT="[Text]"/>
      <dgm:spPr/>
      <dgm:t>
        <a:bodyPr/>
        <a:lstStyle/>
        <a:p>
          <a:r>
            <a:rPr lang="en-GB" dirty="0"/>
            <a:t>To frame the planning process</a:t>
          </a:r>
        </a:p>
      </dgm:t>
    </dgm:pt>
    <dgm:pt modelId="{7B84AA74-9532-4658-8840-07C6C7129F96}" type="parTrans" cxnId="{54A55DDB-58C4-4234-8449-19506ECF95DF}">
      <dgm:prSet/>
      <dgm:spPr/>
      <dgm:t>
        <a:bodyPr/>
        <a:lstStyle/>
        <a:p>
          <a:endParaRPr lang="en-GB"/>
        </a:p>
      </dgm:t>
    </dgm:pt>
    <dgm:pt modelId="{791CB2E4-B96E-4714-80B8-CFDC65A6BDE3}" type="sibTrans" cxnId="{54A55DDB-58C4-4234-8449-19506ECF95DF}">
      <dgm:prSet/>
      <dgm:spPr/>
      <dgm:t>
        <a:bodyPr/>
        <a:lstStyle/>
        <a:p>
          <a:endParaRPr lang="en-GB"/>
        </a:p>
      </dgm:t>
    </dgm:pt>
    <dgm:pt modelId="{A3A6534F-CD07-424D-B3BA-3C9E0007BD49}">
      <dgm:prSet phldrT="[Text]"/>
      <dgm:spPr/>
      <dgm:t>
        <a:bodyPr/>
        <a:lstStyle/>
        <a:p>
          <a:r>
            <a:rPr lang="en-GB" dirty="0"/>
            <a:t>To set gender-related targets</a:t>
          </a:r>
        </a:p>
      </dgm:t>
    </dgm:pt>
    <dgm:pt modelId="{9E5FF2D8-CEA4-444F-9A94-D9790B4B3200}" type="parTrans" cxnId="{CA69B8BF-54E5-4D53-8FAC-36FDEF3604D4}">
      <dgm:prSet/>
      <dgm:spPr/>
      <dgm:t>
        <a:bodyPr/>
        <a:lstStyle/>
        <a:p>
          <a:endParaRPr lang="en-GB"/>
        </a:p>
      </dgm:t>
    </dgm:pt>
    <dgm:pt modelId="{DA8BA8C6-1BEA-466A-BA8E-15D6D0750298}" type="sibTrans" cxnId="{CA69B8BF-54E5-4D53-8FAC-36FDEF3604D4}">
      <dgm:prSet/>
      <dgm:spPr/>
      <dgm:t>
        <a:bodyPr/>
        <a:lstStyle/>
        <a:p>
          <a:endParaRPr lang="en-GB"/>
        </a:p>
      </dgm:t>
    </dgm:pt>
    <dgm:pt modelId="{056FECE8-4D67-4FB5-A759-DB10A7EA39BA}">
      <dgm:prSet phldrT="[Text]"/>
      <dgm:spPr/>
      <dgm:t>
        <a:bodyPr/>
        <a:lstStyle/>
        <a:p>
          <a:r>
            <a:rPr lang="en-GB" dirty="0"/>
            <a:t>To guide gender mainstreaming during planning</a:t>
          </a:r>
        </a:p>
      </dgm:t>
    </dgm:pt>
    <dgm:pt modelId="{5CC141AC-C179-4202-BB3B-A834D4B55416}" type="parTrans" cxnId="{048541D2-1DD5-4A60-8B67-691E14C70816}">
      <dgm:prSet/>
      <dgm:spPr/>
      <dgm:t>
        <a:bodyPr/>
        <a:lstStyle/>
        <a:p>
          <a:endParaRPr lang="en-GB"/>
        </a:p>
      </dgm:t>
    </dgm:pt>
    <dgm:pt modelId="{9AF61C8C-6D0E-440F-BD46-3AB3F2AD7227}" type="sibTrans" cxnId="{048541D2-1DD5-4A60-8B67-691E14C70816}">
      <dgm:prSet/>
      <dgm:spPr/>
      <dgm:t>
        <a:bodyPr/>
        <a:lstStyle/>
        <a:p>
          <a:endParaRPr lang="en-GB"/>
        </a:p>
      </dgm:t>
    </dgm:pt>
    <dgm:pt modelId="{7A934C74-8CC8-461C-B227-FD90C866AC19}" type="pres">
      <dgm:prSet presAssocID="{A504CA3A-FA71-49AF-BF63-8600067EAE41}" presName="diagram" presStyleCnt="0">
        <dgm:presLayoutVars>
          <dgm:dir/>
          <dgm:resizeHandles val="exact"/>
        </dgm:presLayoutVars>
      </dgm:prSet>
      <dgm:spPr/>
    </dgm:pt>
    <dgm:pt modelId="{BB46D5F7-B2B9-48E3-BAD8-DC8242B7FBB9}" type="pres">
      <dgm:prSet presAssocID="{4B973E91-D2C5-4DD4-B343-FA78DC10D5D3}" presName="node" presStyleLbl="node1" presStyleIdx="0" presStyleCnt="5">
        <dgm:presLayoutVars>
          <dgm:bulletEnabled val="1"/>
        </dgm:presLayoutVars>
      </dgm:prSet>
      <dgm:spPr/>
    </dgm:pt>
    <dgm:pt modelId="{0D9A94CA-8808-4371-8F5F-6304AC7B1BF8}" type="pres">
      <dgm:prSet presAssocID="{8D50C77D-91B8-44D2-A9C0-29DC7F6E166F}" presName="sibTrans" presStyleCnt="0"/>
      <dgm:spPr/>
    </dgm:pt>
    <dgm:pt modelId="{E383378D-C1D6-4EF2-9A6B-451A7B6FA770}" type="pres">
      <dgm:prSet presAssocID="{BFE09447-1A36-46FF-BC19-D071BB749B85}" presName="node" presStyleLbl="node1" presStyleIdx="1" presStyleCnt="5">
        <dgm:presLayoutVars>
          <dgm:bulletEnabled val="1"/>
        </dgm:presLayoutVars>
      </dgm:prSet>
      <dgm:spPr/>
    </dgm:pt>
    <dgm:pt modelId="{09AFCF59-1D11-4329-9158-73BD5D04CB56}" type="pres">
      <dgm:prSet presAssocID="{340C38D8-D520-4568-9A63-63C56923CF44}" presName="sibTrans" presStyleCnt="0"/>
      <dgm:spPr/>
    </dgm:pt>
    <dgm:pt modelId="{39C0A191-2DAB-438E-984D-A43FA53818A1}" type="pres">
      <dgm:prSet presAssocID="{AC1CEBB7-FAC4-406C-8469-C8A4D16DDE5D}" presName="node" presStyleLbl="node1" presStyleIdx="2" presStyleCnt="5">
        <dgm:presLayoutVars>
          <dgm:bulletEnabled val="1"/>
        </dgm:presLayoutVars>
      </dgm:prSet>
      <dgm:spPr/>
    </dgm:pt>
    <dgm:pt modelId="{0B26DC22-5EDF-4613-8687-9A131B33DBA3}" type="pres">
      <dgm:prSet presAssocID="{B1C7B2A2-806E-4C2C-9306-935F6B7AC58F}" presName="sibTrans" presStyleCnt="0"/>
      <dgm:spPr/>
    </dgm:pt>
    <dgm:pt modelId="{77BC6116-C806-49CB-B41A-B521E90086F0}" type="pres">
      <dgm:prSet presAssocID="{20D82C18-667F-4B17-A5C8-4A097BD21115}" presName="node" presStyleLbl="node1" presStyleIdx="3" presStyleCnt="5">
        <dgm:presLayoutVars>
          <dgm:bulletEnabled val="1"/>
        </dgm:presLayoutVars>
      </dgm:prSet>
      <dgm:spPr/>
    </dgm:pt>
    <dgm:pt modelId="{40C52578-4E8E-4527-AA71-B60B88B19285}" type="pres">
      <dgm:prSet presAssocID="{C9976149-D4B3-410D-A2D5-3CBFE86EFCFA}" presName="sibTrans" presStyleCnt="0"/>
      <dgm:spPr/>
    </dgm:pt>
    <dgm:pt modelId="{1048D233-AC92-4C5E-A66B-E42FD400BB52}" type="pres">
      <dgm:prSet presAssocID="{124022CF-A643-4164-A286-B6F114E42535}" presName="node" presStyleLbl="node1" presStyleIdx="4" presStyleCnt="5">
        <dgm:presLayoutVars>
          <dgm:bulletEnabled val="1"/>
        </dgm:presLayoutVars>
      </dgm:prSet>
      <dgm:spPr/>
    </dgm:pt>
  </dgm:ptLst>
  <dgm:cxnLst>
    <dgm:cxn modelId="{DA1F7D12-CDAB-48BF-85B9-2C02A4EC2DBF}" type="presOf" srcId="{056FECE8-4D67-4FB5-A759-DB10A7EA39BA}" destId="{1048D233-AC92-4C5E-A66B-E42FD400BB52}" srcOrd="0" destOrd="1" presId="urn:microsoft.com/office/officeart/2005/8/layout/default"/>
    <dgm:cxn modelId="{B7A58C39-3C47-417C-9819-EFE8836C8F1A}" srcId="{4B973E91-D2C5-4DD4-B343-FA78DC10D5D3}" destId="{2BD835E7-3F35-4EFE-B28B-27612C6A509C}" srcOrd="1" destOrd="0" parTransId="{0F092DC5-6FE0-4CCD-B095-B346C52A9199}" sibTransId="{B3B77647-319F-4732-A7D1-B24099824B99}"/>
    <dgm:cxn modelId="{9ABADE4F-7A71-4EF8-88B0-F09D9AF7F324}" type="presOf" srcId="{BFE09447-1A36-46FF-BC19-D071BB749B85}" destId="{E383378D-C1D6-4EF2-9A6B-451A7B6FA770}" srcOrd="0" destOrd="0" presId="urn:microsoft.com/office/officeart/2005/8/layout/default"/>
    <dgm:cxn modelId="{BB8B7651-7351-42CF-B7FA-CD1389B0B2D1}" type="presOf" srcId="{4B973E91-D2C5-4DD4-B343-FA78DC10D5D3}" destId="{BB46D5F7-B2B9-48E3-BAD8-DC8242B7FBB9}" srcOrd="0" destOrd="0" presId="urn:microsoft.com/office/officeart/2005/8/layout/default"/>
    <dgm:cxn modelId="{D584F054-A71A-41A8-834C-D723CC7EBF8A}" type="presOf" srcId="{20D82C18-667F-4B17-A5C8-4A097BD21115}" destId="{77BC6116-C806-49CB-B41A-B521E90086F0}" srcOrd="0" destOrd="0" presId="urn:microsoft.com/office/officeart/2005/8/layout/default"/>
    <dgm:cxn modelId="{94B08557-C486-4D69-8D7C-8FF2FD2F8B7F}" srcId="{A504CA3A-FA71-49AF-BF63-8600067EAE41}" destId="{AC1CEBB7-FAC4-406C-8469-C8A4D16DDE5D}" srcOrd="2" destOrd="0" parTransId="{A3AFBAC3-D511-44A1-92C2-0613EE314957}" sibTransId="{B1C7B2A2-806E-4C2C-9306-935F6B7AC58F}"/>
    <dgm:cxn modelId="{67DA265E-DF3A-4909-BAC4-54E799419973}" type="presOf" srcId="{A504CA3A-FA71-49AF-BF63-8600067EAE41}" destId="{7A934C74-8CC8-461C-B227-FD90C866AC19}" srcOrd="0" destOrd="0" presId="urn:microsoft.com/office/officeart/2005/8/layout/default"/>
    <dgm:cxn modelId="{BB658871-549D-4B72-BDA7-2F1743B0DBFE}" srcId="{A504CA3A-FA71-49AF-BF63-8600067EAE41}" destId="{124022CF-A643-4164-A286-B6F114E42535}" srcOrd="4" destOrd="0" parTransId="{2E3461E0-2E43-4D72-8C8A-FF7F47157BBE}" sibTransId="{A605015B-D1A8-4258-97B2-DFFE63C61E71}"/>
    <dgm:cxn modelId="{10377C78-1FFE-4229-A08C-4093CDF03BAA}" srcId="{A504CA3A-FA71-49AF-BF63-8600067EAE41}" destId="{20D82C18-667F-4B17-A5C8-4A097BD21115}" srcOrd="3" destOrd="0" parTransId="{6F11484E-F809-43A5-888E-9207EDAC3710}" sibTransId="{C9976149-D4B3-410D-A2D5-3CBFE86EFCFA}"/>
    <dgm:cxn modelId="{6C169589-3859-438C-AE9E-863EE5DCCFD0}" type="presOf" srcId="{2BD835E7-3F35-4EFE-B28B-27612C6A509C}" destId="{BB46D5F7-B2B9-48E3-BAD8-DC8242B7FBB9}" srcOrd="0" destOrd="2" presId="urn:microsoft.com/office/officeart/2005/8/layout/default"/>
    <dgm:cxn modelId="{1B1E2C91-E063-4954-944B-B0E03E45185B}" srcId="{4B973E91-D2C5-4DD4-B343-FA78DC10D5D3}" destId="{3AC62911-9713-407F-AFD3-8AC40D409987}" srcOrd="0" destOrd="0" parTransId="{51D7EA1A-762C-4E94-94A1-17C0031F50DB}" sibTransId="{FDCE4EB0-4C7C-4389-8AEF-74ED525718AC}"/>
    <dgm:cxn modelId="{B78D4195-741D-4C99-A391-BF447D582EC7}" srcId="{A504CA3A-FA71-49AF-BF63-8600067EAE41}" destId="{BFE09447-1A36-46FF-BC19-D071BB749B85}" srcOrd="1" destOrd="0" parTransId="{5E299E3B-53CD-469E-8BDF-1CD5823F045E}" sibTransId="{340C38D8-D520-4568-9A63-63C56923CF44}"/>
    <dgm:cxn modelId="{E21E89A1-7E5B-44C5-B8B6-5C288EFFBB73}" type="presOf" srcId="{AC1CEBB7-FAC4-406C-8469-C8A4D16DDE5D}" destId="{39C0A191-2DAB-438E-984D-A43FA53818A1}" srcOrd="0" destOrd="0" presId="urn:microsoft.com/office/officeart/2005/8/layout/default"/>
    <dgm:cxn modelId="{5BF110B0-EF16-4015-AB25-08C803882783}" srcId="{BFE09447-1A36-46FF-BC19-D071BB749B85}" destId="{2879DE4F-61EC-4AAE-BC2B-0AE74E2AF433}" srcOrd="0" destOrd="0" parTransId="{D5E87050-85EF-48B4-9E88-CED2FB892AC8}" sibTransId="{F85F6D42-1130-4E51-82FC-62821383A1CA}"/>
    <dgm:cxn modelId="{67639DB0-BF62-44D8-8665-73DF34ACA8C2}" type="presOf" srcId="{2879DE4F-61EC-4AAE-BC2B-0AE74E2AF433}" destId="{E383378D-C1D6-4EF2-9A6B-451A7B6FA770}" srcOrd="0" destOrd="1" presId="urn:microsoft.com/office/officeart/2005/8/layout/default"/>
    <dgm:cxn modelId="{DF8812BF-A704-433A-B7DF-1E2F99A37E54}" srcId="{A504CA3A-FA71-49AF-BF63-8600067EAE41}" destId="{4B973E91-D2C5-4DD4-B343-FA78DC10D5D3}" srcOrd="0" destOrd="0" parTransId="{FBE9A376-0B0B-408E-B62E-F59828F6FDC5}" sibTransId="{8D50C77D-91B8-44D2-A9C0-29DC7F6E166F}"/>
    <dgm:cxn modelId="{6C4C2CBF-4358-4C82-8868-5B24E9433103}" type="presOf" srcId="{DB263E4D-2C04-434A-9EB4-DB7D898260C5}" destId="{39C0A191-2DAB-438E-984D-A43FA53818A1}" srcOrd="0" destOrd="1" presId="urn:microsoft.com/office/officeart/2005/8/layout/default"/>
    <dgm:cxn modelId="{CA69B8BF-54E5-4D53-8FAC-36FDEF3604D4}" srcId="{20D82C18-667F-4B17-A5C8-4A097BD21115}" destId="{A3A6534F-CD07-424D-B3BA-3C9E0007BD49}" srcOrd="0" destOrd="0" parTransId="{9E5FF2D8-CEA4-444F-9A94-D9790B4B3200}" sibTransId="{DA8BA8C6-1BEA-466A-BA8E-15D6D0750298}"/>
    <dgm:cxn modelId="{EFC231CB-F430-4C79-9780-6EE590BFA766}" type="presOf" srcId="{3AC62911-9713-407F-AFD3-8AC40D409987}" destId="{BB46D5F7-B2B9-48E3-BAD8-DC8242B7FBB9}" srcOrd="0" destOrd="1" presId="urn:microsoft.com/office/officeart/2005/8/layout/default"/>
    <dgm:cxn modelId="{048541D2-1DD5-4A60-8B67-691E14C70816}" srcId="{124022CF-A643-4164-A286-B6F114E42535}" destId="{056FECE8-4D67-4FB5-A759-DB10A7EA39BA}" srcOrd="0" destOrd="0" parTransId="{5CC141AC-C179-4202-BB3B-A834D4B55416}" sibTransId="{9AF61C8C-6D0E-440F-BD46-3AB3F2AD7227}"/>
    <dgm:cxn modelId="{54A55DDB-58C4-4234-8449-19506ECF95DF}" srcId="{AC1CEBB7-FAC4-406C-8469-C8A4D16DDE5D}" destId="{DB263E4D-2C04-434A-9EB4-DB7D898260C5}" srcOrd="0" destOrd="0" parTransId="{7B84AA74-9532-4658-8840-07C6C7129F96}" sibTransId="{791CB2E4-B96E-4714-80B8-CFDC65A6BDE3}"/>
    <dgm:cxn modelId="{E73B89DB-8591-4123-9591-E25679EA21A8}" type="presOf" srcId="{A3A6534F-CD07-424D-B3BA-3C9E0007BD49}" destId="{77BC6116-C806-49CB-B41A-B521E90086F0}" srcOrd="0" destOrd="1" presId="urn:microsoft.com/office/officeart/2005/8/layout/default"/>
    <dgm:cxn modelId="{D87908F7-C0D9-4385-8A7F-37B041243706}" type="presOf" srcId="{124022CF-A643-4164-A286-B6F114E42535}" destId="{1048D233-AC92-4C5E-A66B-E42FD400BB52}" srcOrd="0" destOrd="0" presId="urn:microsoft.com/office/officeart/2005/8/layout/default"/>
    <dgm:cxn modelId="{0874B0CB-17C2-43FF-8B7E-D45A1CB80902}" type="presParOf" srcId="{7A934C74-8CC8-461C-B227-FD90C866AC19}" destId="{BB46D5F7-B2B9-48E3-BAD8-DC8242B7FBB9}" srcOrd="0" destOrd="0" presId="urn:microsoft.com/office/officeart/2005/8/layout/default"/>
    <dgm:cxn modelId="{B16BC560-093C-4C3D-845E-10C2CF4F813F}" type="presParOf" srcId="{7A934C74-8CC8-461C-B227-FD90C866AC19}" destId="{0D9A94CA-8808-4371-8F5F-6304AC7B1BF8}" srcOrd="1" destOrd="0" presId="urn:microsoft.com/office/officeart/2005/8/layout/default"/>
    <dgm:cxn modelId="{4F79191C-CE64-4072-8AE7-DFA6CD882EEA}" type="presParOf" srcId="{7A934C74-8CC8-461C-B227-FD90C866AC19}" destId="{E383378D-C1D6-4EF2-9A6B-451A7B6FA770}" srcOrd="2" destOrd="0" presId="urn:microsoft.com/office/officeart/2005/8/layout/default"/>
    <dgm:cxn modelId="{179117BB-5490-48A8-BA1B-0CFD2AC80F26}" type="presParOf" srcId="{7A934C74-8CC8-461C-B227-FD90C866AC19}" destId="{09AFCF59-1D11-4329-9158-73BD5D04CB56}" srcOrd="3" destOrd="0" presId="urn:microsoft.com/office/officeart/2005/8/layout/default"/>
    <dgm:cxn modelId="{AD81FA26-42AE-4AF0-9BBA-A8A6A1886CE5}" type="presParOf" srcId="{7A934C74-8CC8-461C-B227-FD90C866AC19}" destId="{39C0A191-2DAB-438E-984D-A43FA53818A1}" srcOrd="4" destOrd="0" presId="urn:microsoft.com/office/officeart/2005/8/layout/default"/>
    <dgm:cxn modelId="{A07A2A52-9D6A-4DA2-B4B6-92F8AB90052D}" type="presParOf" srcId="{7A934C74-8CC8-461C-B227-FD90C866AC19}" destId="{0B26DC22-5EDF-4613-8687-9A131B33DBA3}" srcOrd="5" destOrd="0" presId="urn:microsoft.com/office/officeart/2005/8/layout/default"/>
    <dgm:cxn modelId="{4009D4AF-B422-40A4-A8EC-0D46ECD1A833}" type="presParOf" srcId="{7A934C74-8CC8-461C-B227-FD90C866AC19}" destId="{77BC6116-C806-49CB-B41A-B521E90086F0}" srcOrd="6" destOrd="0" presId="urn:microsoft.com/office/officeart/2005/8/layout/default"/>
    <dgm:cxn modelId="{326F5DE8-5EA4-4817-BBE9-518E481225E2}" type="presParOf" srcId="{7A934C74-8CC8-461C-B227-FD90C866AC19}" destId="{40C52578-4E8E-4527-AA71-B60B88B19285}" srcOrd="7" destOrd="0" presId="urn:microsoft.com/office/officeart/2005/8/layout/default"/>
    <dgm:cxn modelId="{99B34E9F-A3FC-4E7D-9F4A-A31311AB53BB}" type="presParOf" srcId="{7A934C74-8CC8-461C-B227-FD90C866AC19}" destId="{1048D233-AC92-4C5E-A66B-E42FD400BB52}"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BF26FA-4DE2-4CAD-A835-E5616B2E0006}">
      <dsp:nvSpPr>
        <dsp:cNvPr id="0" name=""/>
        <dsp:cNvSpPr/>
      </dsp:nvSpPr>
      <dsp:spPr>
        <a:xfrm>
          <a:off x="2103120" y="1080"/>
          <a:ext cx="8412480" cy="1107504"/>
        </a:xfrm>
        <a:prstGeom prst="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3225" tIns="281306" rIns="163225" bIns="281306" numCol="1" spcCol="1270" anchor="ctr" anchorCtr="0">
          <a:noAutofit/>
        </a:bodyPr>
        <a:lstStyle/>
        <a:p>
          <a:pPr marL="0" lvl="0" indent="0" algn="l" defTabSz="844550">
            <a:lnSpc>
              <a:spcPct val="90000"/>
            </a:lnSpc>
            <a:spcBef>
              <a:spcPct val="0"/>
            </a:spcBef>
            <a:spcAft>
              <a:spcPct val="35000"/>
            </a:spcAft>
            <a:buNone/>
          </a:pPr>
          <a:r>
            <a:rPr lang="en-US" sz="1900" kern="1200" dirty="0"/>
            <a:t>Discuss what gender analysis is and what questions it helps answer.</a:t>
          </a:r>
        </a:p>
      </dsp:txBody>
      <dsp:txXfrm>
        <a:off x="2103120" y="1080"/>
        <a:ext cx="8412480" cy="1107504"/>
      </dsp:txXfrm>
    </dsp:sp>
    <dsp:sp modelId="{F7525587-4D06-47EF-8F57-843BE347C48C}">
      <dsp:nvSpPr>
        <dsp:cNvPr id="0" name=""/>
        <dsp:cNvSpPr/>
      </dsp:nvSpPr>
      <dsp:spPr>
        <a:xfrm>
          <a:off x="0" y="1080"/>
          <a:ext cx="2103120" cy="1107504"/>
        </a:xfrm>
        <a:prstGeom prst="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1290" tIns="109397" rIns="111290" bIns="109397" numCol="1" spcCol="1270" anchor="ctr" anchorCtr="0">
          <a:noAutofit/>
        </a:bodyPr>
        <a:lstStyle/>
        <a:p>
          <a:pPr marL="0" lvl="0" indent="0" algn="ctr" defTabSz="1066800">
            <a:lnSpc>
              <a:spcPct val="90000"/>
            </a:lnSpc>
            <a:spcBef>
              <a:spcPct val="0"/>
            </a:spcBef>
            <a:spcAft>
              <a:spcPct val="35000"/>
            </a:spcAft>
            <a:buNone/>
          </a:pPr>
          <a:r>
            <a:rPr lang="en-US" sz="2400" kern="1200" dirty="0"/>
            <a:t>Discuss</a:t>
          </a:r>
        </a:p>
      </dsp:txBody>
      <dsp:txXfrm>
        <a:off x="0" y="1080"/>
        <a:ext cx="2103120" cy="1107504"/>
      </dsp:txXfrm>
    </dsp:sp>
    <dsp:sp modelId="{D0D003CC-BB6A-466A-8851-2B794A124B30}">
      <dsp:nvSpPr>
        <dsp:cNvPr id="0" name=""/>
        <dsp:cNvSpPr/>
      </dsp:nvSpPr>
      <dsp:spPr>
        <a:xfrm>
          <a:off x="2103120" y="1175035"/>
          <a:ext cx="8412480" cy="1107504"/>
        </a:xfrm>
        <a:prstGeom prst="rect">
          <a:avLst/>
        </a:prstGeom>
        <a:solidFill>
          <a:schemeClr val="accent5">
            <a:tint val="40000"/>
            <a:alpha val="90000"/>
            <a:hueOff val="-3369881"/>
            <a:satOff val="-11416"/>
            <a:lumOff val="-1464"/>
            <a:alphaOff val="0"/>
          </a:schemeClr>
        </a:solidFill>
        <a:ln w="12700" cap="flat" cmpd="sng" algn="ctr">
          <a:solidFill>
            <a:schemeClr val="accent5">
              <a:tint val="40000"/>
              <a:alpha val="90000"/>
              <a:hueOff val="-3369881"/>
              <a:satOff val="-11416"/>
              <a:lumOff val="-1464"/>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3225" tIns="281306" rIns="163225" bIns="281306" numCol="1" spcCol="1270" anchor="ctr" anchorCtr="0">
          <a:noAutofit/>
        </a:bodyPr>
        <a:lstStyle/>
        <a:p>
          <a:pPr marL="0" lvl="0" indent="0" algn="l" defTabSz="844550">
            <a:lnSpc>
              <a:spcPct val="90000"/>
            </a:lnSpc>
            <a:spcBef>
              <a:spcPct val="0"/>
            </a:spcBef>
            <a:spcAft>
              <a:spcPct val="35000"/>
            </a:spcAft>
            <a:buNone/>
          </a:pPr>
          <a:r>
            <a:rPr lang="en-US" sz="1900" kern="1200" dirty="0"/>
            <a:t>Describe ways that a gender analysis could be carried out to support adaptation planning for the agriculture sectors.</a:t>
          </a:r>
        </a:p>
      </dsp:txBody>
      <dsp:txXfrm>
        <a:off x="2103120" y="1175035"/>
        <a:ext cx="8412480" cy="1107504"/>
      </dsp:txXfrm>
    </dsp:sp>
    <dsp:sp modelId="{1AC721FB-EFDA-4735-BAE4-31E0073C35D7}">
      <dsp:nvSpPr>
        <dsp:cNvPr id="0" name=""/>
        <dsp:cNvSpPr/>
      </dsp:nvSpPr>
      <dsp:spPr>
        <a:xfrm>
          <a:off x="0" y="1175035"/>
          <a:ext cx="2103120" cy="1107504"/>
        </a:xfrm>
        <a:prstGeom prst="rect">
          <a:avLst/>
        </a:prstGeom>
        <a:solidFill>
          <a:schemeClr val="accent5">
            <a:hueOff val="-3379271"/>
            <a:satOff val="-8710"/>
            <a:lumOff val="-5883"/>
            <a:alphaOff val="0"/>
          </a:schemeClr>
        </a:solidFill>
        <a:ln w="12700" cap="flat" cmpd="sng" algn="ctr">
          <a:solidFill>
            <a:schemeClr val="accent5">
              <a:hueOff val="-3379271"/>
              <a:satOff val="-8710"/>
              <a:lumOff val="-588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1290" tIns="109397" rIns="111290" bIns="109397" numCol="1" spcCol="1270" anchor="ctr" anchorCtr="0">
          <a:noAutofit/>
        </a:bodyPr>
        <a:lstStyle/>
        <a:p>
          <a:pPr marL="0" lvl="0" indent="0" algn="ctr" defTabSz="1066800">
            <a:lnSpc>
              <a:spcPct val="90000"/>
            </a:lnSpc>
            <a:spcBef>
              <a:spcPct val="0"/>
            </a:spcBef>
            <a:spcAft>
              <a:spcPct val="35000"/>
            </a:spcAft>
            <a:buNone/>
          </a:pPr>
          <a:r>
            <a:rPr lang="en-US" sz="2400" kern="1200" dirty="0"/>
            <a:t>Describe</a:t>
          </a:r>
        </a:p>
      </dsp:txBody>
      <dsp:txXfrm>
        <a:off x="0" y="1175035"/>
        <a:ext cx="2103120" cy="1107504"/>
      </dsp:txXfrm>
    </dsp:sp>
    <dsp:sp modelId="{26E78F6B-57A8-4931-81C7-29F5A621CE7A}">
      <dsp:nvSpPr>
        <dsp:cNvPr id="0" name=""/>
        <dsp:cNvSpPr/>
      </dsp:nvSpPr>
      <dsp:spPr>
        <a:xfrm>
          <a:off x="2103120" y="2348990"/>
          <a:ext cx="8412480" cy="1107504"/>
        </a:xfrm>
        <a:prstGeom prst="rect">
          <a:avLst/>
        </a:prstGeom>
        <a:solidFill>
          <a:schemeClr val="accent5">
            <a:tint val="40000"/>
            <a:alpha val="90000"/>
            <a:hueOff val="-6739762"/>
            <a:satOff val="-22832"/>
            <a:lumOff val="-2928"/>
            <a:alphaOff val="0"/>
          </a:schemeClr>
        </a:solidFill>
        <a:ln w="12700" cap="flat" cmpd="sng" algn="ctr">
          <a:solidFill>
            <a:schemeClr val="accent5">
              <a:tint val="40000"/>
              <a:alpha val="90000"/>
              <a:hueOff val="-6739762"/>
              <a:satOff val="-22832"/>
              <a:lumOff val="-292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3225" tIns="281306" rIns="163225" bIns="281306" numCol="1" spcCol="1270" anchor="ctr" anchorCtr="0">
          <a:noAutofit/>
        </a:bodyPr>
        <a:lstStyle/>
        <a:p>
          <a:pPr marL="0" lvl="0" indent="0" algn="l" defTabSz="844550">
            <a:lnSpc>
              <a:spcPct val="90000"/>
            </a:lnSpc>
            <a:spcBef>
              <a:spcPct val="0"/>
            </a:spcBef>
            <a:spcAft>
              <a:spcPct val="35000"/>
            </a:spcAft>
            <a:buNone/>
          </a:pPr>
          <a:r>
            <a:rPr lang="en-US" sz="1900" kern="1200" dirty="0"/>
            <a:t>Contribute to a basic gender analysis or perhaps undertake one. </a:t>
          </a:r>
        </a:p>
      </dsp:txBody>
      <dsp:txXfrm>
        <a:off x="2103120" y="2348990"/>
        <a:ext cx="8412480" cy="1107504"/>
      </dsp:txXfrm>
    </dsp:sp>
    <dsp:sp modelId="{F1D21452-77E2-49E3-997B-8E8EA13E1EF3}">
      <dsp:nvSpPr>
        <dsp:cNvPr id="0" name=""/>
        <dsp:cNvSpPr/>
      </dsp:nvSpPr>
      <dsp:spPr>
        <a:xfrm>
          <a:off x="0" y="2348990"/>
          <a:ext cx="2103120" cy="1107504"/>
        </a:xfrm>
        <a:prstGeom prst="rect">
          <a:avLst/>
        </a:prstGeom>
        <a:solidFill>
          <a:schemeClr val="accent5">
            <a:hueOff val="-6758543"/>
            <a:satOff val="-17419"/>
            <a:lumOff val="-11765"/>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1290" tIns="109397" rIns="111290" bIns="109397" numCol="1" spcCol="1270" anchor="ctr" anchorCtr="0">
          <a:noAutofit/>
        </a:bodyPr>
        <a:lstStyle/>
        <a:p>
          <a:pPr marL="0" lvl="0" indent="0" algn="ctr" defTabSz="1066800">
            <a:lnSpc>
              <a:spcPct val="90000"/>
            </a:lnSpc>
            <a:spcBef>
              <a:spcPct val="0"/>
            </a:spcBef>
            <a:spcAft>
              <a:spcPct val="35000"/>
            </a:spcAft>
            <a:buNone/>
          </a:pPr>
          <a:r>
            <a:rPr lang="en-US" sz="2400" kern="1200" dirty="0"/>
            <a:t>Contribute</a:t>
          </a:r>
        </a:p>
      </dsp:txBody>
      <dsp:txXfrm>
        <a:off x="0" y="2348990"/>
        <a:ext cx="2103120" cy="110750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7E91B4-235A-4419-AEA2-A9133A1AC094}">
      <dsp:nvSpPr>
        <dsp:cNvPr id="0" name=""/>
        <dsp:cNvSpPr/>
      </dsp:nvSpPr>
      <dsp:spPr>
        <a:xfrm rot="5400000">
          <a:off x="6604904" y="-2680796"/>
          <a:ext cx="1091406" cy="6729984"/>
        </a:xfrm>
        <a:prstGeom prst="round2Same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en-GB" sz="1400" kern="1200" dirty="0"/>
            <a:t>Gender analysis identifies disadvantaged members of a population and the nature of their disadvantage</a:t>
          </a:r>
        </a:p>
        <a:p>
          <a:pPr marL="114300" lvl="1" indent="-114300" algn="l" defTabSz="622300">
            <a:lnSpc>
              <a:spcPct val="90000"/>
            </a:lnSpc>
            <a:spcBef>
              <a:spcPct val="0"/>
            </a:spcBef>
            <a:spcAft>
              <a:spcPct val="15000"/>
            </a:spcAft>
            <a:buChar char="•"/>
          </a:pPr>
          <a:r>
            <a:rPr lang="en-GB" sz="1400" kern="1200" dirty="0"/>
            <a:t>Use it to differentiate the ways distinct groups experience and respond to climate impacts and produce a more complete vulnerability analysis</a:t>
          </a:r>
        </a:p>
      </dsp:txBody>
      <dsp:txXfrm rot="-5400000">
        <a:off x="3785615" y="191771"/>
        <a:ext cx="6676706" cy="984850"/>
      </dsp:txXfrm>
    </dsp:sp>
    <dsp:sp modelId="{A0132E22-0040-4953-950C-39BDCA409961}">
      <dsp:nvSpPr>
        <dsp:cNvPr id="0" name=""/>
        <dsp:cNvSpPr/>
      </dsp:nvSpPr>
      <dsp:spPr>
        <a:xfrm>
          <a:off x="0" y="2067"/>
          <a:ext cx="3785616" cy="1364257"/>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49530" rIns="99060" bIns="49530" numCol="1" spcCol="1270" anchor="ctr" anchorCtr="0">
          <a:noAutofit/>
        </a:bodyPr>
        <a:lstStyle/>
        <a:p>
          <a:pPr marL="0" lvl="0" indent="0" algn="ctr" defTabSz="1155700">
            <a:lnSpc>
              <a:spcPct val="90000"/>
            </a:lnSpc>
            <a:spcBef>
              <a:spcPct val="0"/>
            </a:spcBef>
            <a:spcAft>
              <a:spcPct val="35000"/>
            </a:spcAft>
            <a:buNone/>
          </a:pPr>
          <a:r>
            <a:rPr lang="en-GB" sz="2600" kern="1200" dirty="0"/>
            <a:t>To enrich analysis of climate vulnerabilities</a:t>
          </a:r>
        </a:p>
      </dsp:txBody>
      <dsp:txXfrm>
        <a:off x="66598" y="68665"/>
        <a:ext cx="3652420" cy="1231061"/>
      </dsp:txXfrm>
    </dsp:sp>
    <dsp:sp modelId="{B6A6FB37-04AD-4BEF-A743-FBE6B7DCB099}">
      <dsp:nvSpPr>
        <dsp:cNvPr id="0" name=""/>
        <dsp:cNvSpPr/>
      </dsp:nvSpPr>
      <dsp:spPr>
        <a:xfrm rot="5400000">
          <a:off x="6604904" y="-1248325"/>
          <a:ext cx="1091406" cy="6729984"/>
        </a:xfrm>
        <a:prstGeom prst="round2SameRect">
          <a:avLst/>
        </a:prstGeom>
        <a:solidFill>
          <a:schemeClr val="accent5">
            <a:tint val="40000"/>
            <a:alpha val="90000"/>
            <a:hueOff val="-3369881"/>
            <a:satOff val="-11416"/>
            <a:lumOff val="-1464"/>
            <a:alphaOff val="0"/>
          </a:schemeClr>
        </a:solidFill>
        <a:ln w="12700" cap="flat" cmpd="sng" algn="ctr">
          <a:solidFill>
            <a:schemeClr val="accent5">
              <a:tint val="40000"/>
              <a:alpha val="90000"/>
              <a:hueOff val="-3369881"/>
              <a:satOff val="-11416"/>
              <a:lumOff val="-1464"/>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en-GB" sz="1400" kern="1200" dirty="0">
              <a:sym typeface="Wingdings" panose="05000000000000000000" pitchFamily="2" charset="2"/>
            </a:rPr>
            <a:t>Gender analysis identifies skills, knowledge, perspectives of women and men</a:t>
          </a:r>
          <a:endParaRPr lang="en-GB" sz="1400" kern="1200" dirty="0"/>
        </a:p>
        <a:p>
          <a:pPr marL="114300" lvl="1" indent="-114300" algn="l" defTabSz="622300">
            <a:lnSpc>
              <a:spcPct val="90000"/>
            </a:lnSpc>
            <a:spcBef>
              <a:spcPct val="0"/>
            </a:spcBef>
            <a:spcAft>
              <a:spcPct val="15000"/>
            </a:spcAft>
            <a:buChar char="•"/>
          </a:pPr>
          <a:r>
            <a:rPr lang="en-GB" sz="1400" kern="1200" dirty="0"/>
            <a:t>Use it to determine adaptation priorities of different groups so proposed solutions meet varying needs (e.g. labour-saving) and address constraints (e.g. access to land)</a:t>
          </a:r>
        </a:p>
        <a:p>
          <a:pPr marL="114300" lvl="1" indent="-114300" algn="l" defTabSz="622300">
            <a:lnSpc>
              <a:spcPct val="90000"/>
            </a:lnSpc>
            <a:spcBef>
              <a:spcPct val="0"/>
            </a:spcBef>
            <a:spcAft>
              <a:spcPct val="15000"/>
            </a:spcAft>
            <a:buChar char="•"/>
          </a:pPr>
          <a:r>
            <a:rPr lang="en-GB" sz="1400" kern="1200" dirty="0"/>
            <a:t>Use it to harness existing skills and resources in implementing adaptation options</a:t>
          </a:r>
        </a:p>
      </dsp:txBody>
      <dsp:txXfrm rot="-5400000">
        <a:off x="3785615" y="1624242"/>
        <a:ext cx="6676706" cy="984850"/>
      </dsp:txXfrm>
    </dsp:sp>
    <dsp:sp modelId="{97B18714-817D-4363-8446-331CD52EBBF4}">
      <dsp:nvSpPr>
        <dsp:cNvPr id="0" name=""/>
        <dsp:cNvSpPr/>
      </dsp:nvSpPr>
      <dsp:spPr>
        <a:xfrm>
          <a:off x="0" y="1434537"/>
          <a:ext cx="3785616" cy="1364257"/>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49530" rIns="99060" bIns="49530" numCol="1" spcCol="1270" anchor="ctr" anchorCtr="0">
          <a:noAutofit/>
        </a:bodyPr>
        <a:lstStyle/>
        <a:p>
          <a:pPr marL="0" lvl="0" indent="0" algn="ctr" defTabSz="1155700">
            <a:lnSpc>
              <a:spcPct val="90000"/>
            </a:lnSpc>
            <a:spcBef>
              <a:spcPct val="0"/>
            </a:spcBef>
            <a:spcAft>
              <a:spcPct val="35000"/>
            </a:spcAft>
            <a:buNone/>
          </a:pPr>
          <a:r>
            <a:rPr lang="en-GB" sz="2600" kern="1200" dirty="0"/>
            <a:t>To improve sustainability of adaptation options</a:t>
          </a:r>
        </a:p>
      </dsp:txBody>
      <dsp:txXfrm>
        <a:off x="66598" y="1501135"/>
        <a:ext cx="3652420" cy="1231061"/>
      </dsp:txXfrm>
    </dsp:sp>
    <dsp:sp modelId="{E9CCF2D7-3E99-4A58-BB42-B1B74BB601F6}">
      <dsp:nvSpPr>
        <dsp:cNvPr id="0" name=""/>
        <dsp:cNvSpPr/>
      </dsp:nvSpPr>
      <dsp:spPr>
        <a:xfrm rot="5400000">
          <a:off x="6604904" y="184145"/>
          <a:ext cx="1091406" cy="6729984"/>
        </a:xfrm>
        <a:prstGeom prst="round2SameRect">
          <a:avLst/>
        </a:prstGeom>
        <a:solidFill>
          <a:schemeClr val="accent5">
            <a:tint val="40000"/>
            <a:alpha val="90000"/>
            <a:hueOff val="-6739762"/>
            <a:satOff val="-22832"/>
            <a:lumOff val="-2928"/>
            <a:alphaOff val="0"/>
          </a:schemeClr>
        </a:solidFill>
        <a:ln w="12700" cap="flat" cmpd="sng" algn="ctr">
          <a:solidFill>
            <a:schemeClr val="accent5">
              <a:tint val="40000"/>
              <a:alpha val="90000"/>
              <a:hueOff val="-6739762"/>
              <a:satOff val="-22832"/>
              <a:lumOff val="-292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en-GB" sz="1400" kern="1200" dirty="0"/>
            <a:t>Gender analysis identifies causes of structural inequalities and power dynamics</a:t>
          </a:r>
        </a:p>
        <a:p>
          <a:pPr marL="114300" lvl="1" indent="-114300" algn="l" defTabSz="622300">
            <a:lnSpc>
              <a:spcPct val="90000"/>
            </a:lnSpc>
            <a:spcBef>
              <a:spcPct val="0"/>
            </a:spcBef>
            <a:spcAft>
              <a:spcPct val="15000"/>
            </a:spcAft>
            <a:buChar char="•"/>
          </a:pPr>
          <a:r>
            <a:rPr lang="en-GB" sz="1400" kern="1200" dirty="0"/>
            <a:t>Gender analysis identifies possible impacts of plans/projects on different groups </a:t>
          </a:r>
        </a:p>
        <a:p>
          <a:pPr marL="114300" lvl="1" indent="-114300" algn="l" defTabSz="622300">
            <a:lnSpc>
              <a:spcPct val="90000"/>
            </a:lnSpc>
            <a:spcBef>
              <a:spcPct val="0"/>
            </a:spcBef>
            <a:spcAft>
              <a:spcPct val="15000"/>
            </a:spcAft>
            <a:buChar char="•"/>
          </a:pPr>
          <a:r>
            <a:rPr lang="en-GB" sz="1400" kern="1200" dirty="0"/>
            <a:t>Use it to develop institutional strategies to minimize disadvantages, improve targeting of benefits (financial and other) and increase access to opportunities of adaptation plans</a:t>
          </a:r>
        </a:p>
      </dsp:txBody>
      <dsp:txXfrm rot="-5400000">
        <a:off x="3785615" y="3056712"/>
        <a:ext cx="6676706" cy="984850"/>
      </dsp:txXfrm>
    </dsp:sp>
    <dsp:sp modelId="{A174DB10-65D7-4CBC-B00F-1393487DCA89}">
      <dsp:nvSpPr>
        <dsp:cNvPr id="0" name=""/>
        <dsp:cNvSpPr/>
      </dsp:nvSpPr>
      <dsp:spPr>
        <a:xfrm>
          <a:off x="0" y="2867008"/>
          <a:ext cx="3785616" cy="1364257"/>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49530" rIns="99060" bIns="49530" numCol="1" spcCol="1270" anchor="ctr" anchorCtr="0">
          <a:noAutofit/>
        </a:bodyPr>
        <a:lstStyle/>
        <a:p>
          <a:pPr marL="0" lvl="0" indent="0" algn="ctr" defTabSz="1155700">
            <a:lnSpc>
              <a:spcPct val="90000"/>
            </a:lnSpc>
            <a:spcBef>
              <a:spcPct val="0"/>
            </a:spcBef>
            <a:spcAft>
              <a:spcPct val="35000"/>
            </a:spcAft>
            <a:buNone/>
          </a:pPr>
          <a:r>
            <a:rPr lang="en-GB" sz="2600" kern="1200" dirty="0"/>
            <a:t>To promote good governance and effective institutional outreach </a:t>
          </a:r>
        </a:p>
      </dsp:txBody>
      <dsp:txXfrm>
        <a:off x="66598" y="2933606"/>
        <a:ext cx="3652420" cy="123106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46D5F7-B2B9-48E3-BAD8-DC8242B7FBB9}">
      <dsp:nvSpPr>
        <dsp:cNvPr id="0" name=""/>
        <dsp:cNvSpPr/>
      </dsp:nvSpPr>
      <dsp:spPr>
        <a:xfrm>
          <a:off x="0" y="862277"/>
          <a:ext cx="2841624" cy="1704975"/>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GB" sz="2000" b="1" kern="1200" dirty="0"/>
            <a:t>Recommendations of gender issues to consider</a:t>
          </a:r>
        </a:p>
        <a:p>
          <a:pPr marL="171450" lvl="1" indent="-171450" algn="l" defTabSz="711200">
            <a:lnSpc>
              <a:spcPct val="90000"/>
            </a:lnSpc>
            <a:spcBef>
              <a:spcPct val="0"/>
            </a:spcBef>
            <a:spcAft>
              <a:spcPct val="15000"/>
            </a:spcAft>
            <a:buChar char="•"/>
          </a:pPr>
          <a:r>
            <a:rPr lang="en-GB" sz="1600" kern="1200" dirty="0"/>
            <a:t>In plan formulation</a:t>
          </a:r>
        </a:p>
        <a:p>
          <a:pPr marL="171450" lvl="1" indent="-171450" algn="l" defTabSz="711200">
            <a:lnSpc>
              <a:spcPct val="90000"/>
            </a:lnSpc>
            <a:spcBef>
              <a:spcPct val="0"/>
            </a:spcBef>
            <a:spcAft>
              <a:spcPct val="15000"/>
            </a:spcAft>
            <a:buChar char="•"/>
          </a:pPr>
          <a:r>
            <a:rPr lang="en-GB" sz="1600" kern="1200" dirty="0"/>
            <a:t>In implementation of adaptation strategies</a:t>
          </a:r>
        </a:p>
      </dsp:txBody>
      <dsp:txXfrm>
        <a:off x="0" y="862277"/>
        <a:ext cx="2841624" cy="1704975"/>
      </dsp:txXfrm>
    </dsp:sp>
    <dsp:sp modelId="{E383378D-C1D6-4EF2-9A6B-451A7B6FA770}">
      <dsp:nvSpPr>
        <dsp:cNvPr id="0" name=""/>
        <dsp:cNvSpPr/>
      </dsp:nvSpPr>
      <dsp:spPr>
        <a:xfrm>
          <a:off x="3125787" y="862277"/>
          <a:ext cx="2841624" cy="1704975"/>
        </a:xfrm>
        <a:prstGeom prst="rect">
          <a:avLst/>
        </a:prstGeom>
        <a:solidFill>
          <a:schemeClr val="accent5">
            <a:hueOff val="-1689636"/>
            <a:satOff val="-4355"/>
            <a:lumOff val="-294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GB" sz="2000" b="1" kern="1200" dirty="0"/>
            <a:t>Gender equality baseline</a:t>
          </a:r>
        </a:p>
        <a:p>
          <a:pPr marL="171450" lvl="1" indent="-171450" algn="l" defTabSz="711200">
            <a:lnSpc>
              <a:spcPct val="90000"/>
            </a:lnSpc>
            <a:spcBef>
              <a:spcPct val="0"/>
            </a:spcBef>
            <a:spcAft>
              <a:spcPct val="15000"/>
            </a:spcAft>
            <a:buChar char="•"/>
          </a:pPr>
          <a:r>
            <a:rPr lang="en-GB" sz="1600" kern="1200" dirty="0"/>
            <a:t>To use as basis for measuring progress on gender equality in implementation of adaptation plan</a:t>
          </a:r>
        </a:p>
      </dsp:txBody>
      <dsp:txXfrm>
        <a:off x="3125787" y="862277"/>
        <a:ext cx="2841624" cy="1704975"/>
      </dsp:txXfrm>
    </dsp:sp>
    <dsp:sp modelId="{39C0A191-2DAB-438E-984D-A43FA53818A1}">
      <dsp:nvSpPr>
        <dsp:cNvPr id="0" name=""/>
        <dsp:cNvSpPr/>
      </dsp:nvSpPr>
      <dsp:spPr>
        <a:xfrm>
          <a:off x="6251575" y="862277"/>
          <a:ext cx="2841624" cy="1704975"/>
        </a:xfrm>
        <a:prstGeom prst="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GB" sz="2000" b="1" kern="1200" dirty="0"/>
            <a:t>Gender-responsive theory of change</a:t>
          </a:r>
        </a:p>
        <a:p>
          <a:pPr marL="171450" lvl="1" indent="-171450" algn="l" defTabSz="711200">
            <a:lnSpc>
              <a:spcPct val="90000"/>
            </a:lnSpc>
            <a:spcBef>
              <a:spcPct val="0"/>
            </a:spcBef>
            <a:spcAft>
              <a:spcPct val="15000"/>
            </a:spcAft>
            <a:buChar char="•"/>
          </a:pPr>
          <a:r>
            <a:rPr lang="en-GB" sz="1600" kern="1200" dirty="0"/>
            <a:t>To frame the planning process</a:t>
          </a:r>
        </a:p>
      </dsp:txBody>
      <dsp:txXfrm>
        <a:off x="6251575" y="862277"/>
        <a:ext cx="2841624" cy="1704975"/>
      </dsp:txXfrm>
    </dsp:sp>
    <dsp:sp modelId="{77BC6116-C806-49CB-B41A-B521E90086F0}">
      <dsp:nvSpPr>
        <dsp:cNvPr id="0" name=""/>
        <dsp:cNvSpPr/>
      </dsp:nvSpPr>
      <dsp:spPr>
        <a:xfrm>
          <a:off x="1562893" y="2851414"/>
          <a:ext cx="2841624" cy="1704975"/>
        </a:xfrm>
        <a:prstGeom prst="rect">
          <a:avLst/>
        </a:prstGeom>
        <a:solidFill>
          <a:schemeClr val="accent5">
            <a:hueOff val="-5068907"/>
            <a:satOff val="-13064"/>
            <a:lumOff val="-882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GB" sz="2000" b="1" kern="1200" dirty="0"/>
            <a:t>Gender-responsive results framework</a:t>
          </a:r>
        </a:p>
        <a:p>
          <a:pPr marL="171450" lvl="1" indent="-171450" algn="l" defTabSz="711200">
            <a:lnSpc>
              <a:spcPct val="90000"/>
            </a:lnSpc>
            <a:spcBef>
              <a:spcPct val="0"/>
            </a:spcBef>
            <a:spcAft>
              <a:spcPct val="15000"/>
            </a:spcAft>
            <a:buChar char="•"/>
          </a:pPr>
          <a:r>
            <a:rPr lang="en-GB" sz="1600" kern="1200" dirty="0"/>
            <a:t>To set gender-related targets</a:t>
          </a:r>
        </a:p>
      </dsp:txBody>
      <dsp:txXfrm>
        <a:off x="1562893" y="2851414"/>
        <a:ext cx="2841624" cy="1704975"/>
      </dsp:txXfrm>
    </dsp:sp>
    <dsp:sp modelId="{1048D233-AC92-4C5E-A66B-E42FD400BB52}">
      <dsp:nvSpPr>
        <dsp:cNvPr id="0" name=""/>
        <dsp:cNvSpPr/>
      </dsp:nvSpPr>
      <dsp:spPr>
        <a:xfrm>
          <a:off x="4688681" y="2851414"/>
          <a:ext cx="2841624" cy="1704975"/>
        </a:xfrm>
        <a:prstGeom prst="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GB" sz="2000" b="1" kern="1200" dirty="0"/>
            <a:t>Gender Action Plan</a:t>
          </a:r>
        </a:p>
        <a:p>
          <a:pPr marL="171450" lvl="1" indent="-171450" algn="l" defTabSz="711200">
            <a:lnSpc>
              <a:spcPct val="90000"/>
            </a:lnSpc>
            <a:spcBef>
              <a:spcPct val="0"/>
            </a:spcBef>
            <a:spcAft>
              <a:spcPct val="15000"/>
            </a:spcAft>
            <a:buChar char="•"/>
          </a:pPr>
          <a:r>
            <a:rPr lang="en-GB" sz="1600" kern="1200" dirty="0"/>
            <a:t>To guide gender mainstreaming during planning</a:t>
          </a:r>
        </a:p>
      </dsp:txBody>
      <dsp:txXfrm>
        <a:off x="4688681" y="2851414"/>
        <a:ext cx="2841624" cy="1704975"/>
      </dsp:txXfrm>
    </dsp:sp>
  </dsp:spTree>
</dsp:drawing>
</file>

<file path=ppt/diagrams/layout1.xml><?xml version="1.0" encoding="utf-8"?>
<dgm:layoutDef xmlns:dgm="http://schemas.openxmlformats.org/drawingml/2006/diagram" xmlns:a="http://schemas.openxmlformats.org/drawingml/2006/main" uniqueId="urn:microsoft.com/office/officeart/2016/7/layout/VerticalSolidActionList">
  <dgm:title val="Vertical Solid Action List"/>
  <dgm:desc val="Use to show non-sequential or grouped lists of information. Works well with large amounts of text. All text has the same level of emphasis, and direction is not implied."/>
  <dgm:catLst>
    <dgm:cat type="list"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 modelId="5">
          <dgm:prSet phldr="1"/>
        </dgm:pt>
        <dgm:pt modelId="51">
          <dgm:prSet phldr="1"/>
        </dgm:pt>
      </dgm:ptLst>
      <dgm:cxnLst>
        <dgm:cxn modelId="4" srcId="0" destId="1" srcOrd="0" destOrd="0"/>
        <dgm:cxn modelId="5" srcId="0" destId="2" srcOrd="1" destOrd="0"/>
        <dgm:cxn modelId="6" srcId="0" destId="3" srcOrd="2" destOrd="0"/>
        <dgm:cxn modelId="7" srcId="0" destId="4" srcOrd="3" destOrd="0"/>
        <dgm:cxn modelId="8" srcId="0" destId="5" srcOrd="4" destOrd="0"/>
        <dgm:cxn modelId="13" srcId="1" destId="11" srcOrd="0" destOrd="0"/>
        <dgm:cxn modelId="23" srcId="2" destId="21" srcOrd="0" destOrd="0"/>
        <dgm:cxn modelId="33" srcId="3" destId="31" srcOrd="0" destOrd="0"/>
        <dgm:cxn modelId="43" srcId="4" destId="41" srcOrd="0" destOrd="0"/>
        <dgm:cxn modelId="53" srcId="5" destId="5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6"/>
      <dgm:constr type="primFontSz" for="des" forName="parentText" op="equ" val="28"/>
      <dgm:constr type="primFontSz" for="des" forName="descendantText" refType="primFontSz" refFor="des" refForName="parentText" op="lte" fact="0.82"/>
      <dgm:constr type="primFontSz" for="des" forName="parentText" refType="primFontSz" refFor="des" refForName="descendantText" op="lte" fact="1.25"/>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2"/>
          <dgm:constr type="w" for="ch" forName="descendantText" refType="w" fact="0.8"/>
          <dgm:constr type="h" for="ch" forName="parentText" refType="h"/>
          <dgm:constr type="h" for="ch" forName="descendantText" refType="h" refFor="ch" refForName="parentText"/>
        </dgm:constrLst>
        <dgm:ruleLst/>
        <dgm:layoutNode name="parentText" styleLbl="alignNode1">
          <dgm:varLst>
            <dgm:chMax val="1"/>
            <dgm:bulletEnabled/>
          </dgm:varLst>
          <dgm:alg type="tx"/>
          <dgm:shape xmlns:r="http://schemas.openxmlformats.org/officeDocument/2006/relationships" type="rect" r:blip="" zOrderOff="3">
            <dgm:adjLst/>
          </dgm:shape>
          <dgm:presOf axis="self" ptType="node"/>
          <dgm:constrLst>
            <dgm:constr type="tMarg" refType="h" fact="0.28"/>
            <dgm:constr type="bMarg" refType="h" fact="0.28"/>
            <dgm:constr type="lMarg" refType="w" fact="0.15"/>
            <dgm:constr type="rMarg" refType="w" fact="0.15"/>
          </dgm:constrLst>
          <dgm:ruleLst>
            <dgm:rule type="primFontSz" val="15" fact="NaN" max="NaN"/>
          </dgm:ruleLst>
        </dgm:layoutNode>
        <dgm:layoutNode name="descendantText" styleLbl="alignAccFollowNode1">
          <dgm:varLst>
            <dgm:bulletEnabled/>
          </dgm:varLst>
          <dgm:alg type="tx">
            <dgm:param type="stBulletLvl" val="0"/>
            <dgm:param type="parTxLTRAlign" val="l"/>
            <dgm:param type="shpTxLTRAlignCh" val="l"/>
            <dgm:param type="parTxRTLAlign" val="r"/>
            <dgm:param type="shpTxRTLAlignCh" val="r"/>
          </dgm:alg>
          <dgm:choose name="Name10">
            <dgm:if name="Name11" func="var" arg="dir" op="equ" val="norm">
              <dgm:shape xmlns:r="http://schemas.openxmlformats.org/officeDocument/2006/relationships" type="rect" r:blip="">
                <dgm:adjLst/>
              </dgm:shape>
            </dgm:if>
            <dgm:else name="Name12">
              <dgm:shape xmlns:r="http://schemas.openxmlformats.org/officeDocument/2006/relationships" type="rect" r:blip="">
                <dgm:adjLst/>
              </dgm:shape>
            </dgm:else>
          </dgm:choose>
          <dgm:presOf axis="des" ptType="node"/>
          <dgm:constrLst>
            <dgm:constr type="primFontSz" val="24"/>
            <dgm:constr type="lMarg" refType="w" fact="0.055"/>
            <dgm:constr type="rMarg" refType="w" fact="0.055"/>
            <dgm:constr type="tMarg" refType="h" fact="0.72"/>
            <dgm:constr type="bMarg" refType="h" fact="0.72"/>
          </dgm:constrLst>
          <dgm:ruleLst>
            <dgm:rule type="primFontSz" val="11" fact="NaN" max="NaN"/>
          </dgm:ruleLst>
        </dgm:layoutNod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34C3B1-16CF-4B18-923D-6A6E50F4037F}" type="datetimeFigureOut">
              <a:rPr lang="en-GB" smtClean="0"/>
              <a:t>01/06/2021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BF6C899-BF32-4D0C-9DD2-61B4FACBBBFB}" type="slidenum">
              <a:rPr lang="en-GB" smtClean="0"/>
              <a:t>‹#›</a:t>
            </a:fld>
            <a:endParaRPr lang="en-GB"/>
          </a:p>
        </p:txBody>
      </p:sp>
    </p:spTree>
    <p:extLst>
      <p:ext uri="{BB962C8B-B14F-4D97-AF65-F5344CB8AC3E}">
        <p14:creationId xmlns:p14="http://schemas.microsoft.com/office/powerpoint/2010/main" val="41021829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 to trainer: See Unit 3.1 in the Guide for Trainers for ideas for a session on incorporating a strong gender analysis into adaptation planning for the agriculture sectors.</a:t>
            </a:r>
          </a:p>
        </p:txBody>
      </p:sp>
      <p:sp>
        <p:nvSpPr>
          <p:cNvPr id="4" name="Slide Number Placeholder 3"/>
          <p:cNvSpPr>
            <a:spLocks noGrp="1"/>
          </p:cNvSpPr>
          <p:nvPr>
            <p:ph type="sldNum" sz="quarter" idx="5"/>
          </p:nvPr>
        </p:nvSpPr>
        <p:spPr/>
        <p:txBody>
          <a:bodyPr/>
          <a:lstStyle/>
          <a:p>
            <a:fld id="{8BF6C899-BF32-4D0C-9DD2-61B4FACBBBFB}" type="slidenum">
              <a:rPr lang="en-GB" smtClean="0"/>
              <a:t>1</a:t>
            </a:fld>
            <a:endParaRPr lang="en-GB"/>
          </a:p>
        </p:txBody>
      </p:sp>
    </p:spTree>
    <p:extLst>
      <p:ext uri="{BB962C8B-B14F-4D97-AF65-F5344CB8AC3E}">
        <p14:creationId xmlns:p14="http://schemas.microsoft.com/office/powerpoint/2010/main" val="13614435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 to trainer: Before defining gender analysis, you may want to ask the participants: Who here has been involved in some sort of gender analysis or drawn on gender analysis for their work? Can anyone tell us what gender analysis is, or what you think it is?</a:t>
            </a:r>
          </a:p>
        </p:txBody>
      </p:sp>
      <p:sp>
        <p:nvSpPr>
          <p:cNvPr id="4" name="Slide Number Placeholder 3"/>
          <p:cNvSpPr>
            <a:spLocks noGrp="1"/>
          </p:cNvSpPr>
          <p:nvPr>
            <p:ph type="sldNum" sz="quarter" idx="5"/>
          </p:nvPr>
        </p:nvSpPr>
        <p:spPr/>
        <p:txBody>
          <a:bodyPr/>
          <a:lstStyle/>
          <a:p>
            <a:fld id="{8BF6C899-BF32-4D0C-9DD2-61B4FACBBBFB}" type="slidenum">
              <a:rPr lang="en-GB" smtClean="0"/>
              <a:t>3</a:t>
            </a:fld>
            <a:endParaRPr lang="en-GB"/>
          </a:p>
        </p:txBody>
      </p:sp>
    </p:spTree>
    <p:extLst>
      <p:ext uri="{BB962C8B-B14F-4D97-AF65-F5344CB8AC3E}">
        <p14:creationId xmlns:p14="http://schemas.microsoft.com/office/powerpoint/2010/main" val="20863760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298C7-778E-49B3-A312-144C138AD8A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142A43C-F01A-482B-AA82-56DA41FE3BC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48D0789-D906-4A81-B2D4-F9516C363AAB}"/>
              </a:ext>
            </a:extLst>
          </p:cNvPr>
          <p:cNvSpPr>
            <a:spLocks noGrp="1"/>
          </p:cNvSpPr>
          <p:nvPr>
            <p:ph type="dt" sz="half" idx="10"/>
          </p:nvPr>
        </p:nvSpPr>
        <p:spPr/>
        <p:txBody>
          <a:bodyPr/>
          <a:lstStyle/>
          <a:p>
            <a:fld id="{4B9C38FD-9961-43F1-8BEC-7268B34674B5}" type="datetimeFigureOut">
              <a:rPr lang="en-GB" smtClean="0"/>
              <a:t>01/06/2021</a:t>
            </a:fld>
            <a:endParaRPr lang="en-GB"/>
          </a:p>
        </p:txBody>
      </p:sp>
      <p:sp>
        <p:nvSpPr>
          <p:cNvPr id="5" name="Footer Placeholder 4">
            <a:extLst>
              <a:ext uri="{FF2B5EF4-FFF2-40B4-BE49-F238E27FC236}">
                <a16:creationId xmlns:a16="http://schemas.microsoft.com/office/drawing/2014/main" id="{7D369BC9-7D97-49BD-9E7A-E501B74B461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1CD2376-6AFD-48C2-BE2F-7D6EAD715EC0}"/>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2133421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9248BB-2E44-4530-A144-0C3D399A1D6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DE6091F-E61E-4D86-B001-A9DBB3D3B95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77B5EDD-CDF2-4C22-83AE-9881D815F553}"/>
              </a:ext>
            </a:extLst>
          </p:cNvPr>
          <p:cNvSpPr>
            <a:spLocks noGrp="1"/>
          </p:cNvSpPr>
          <p:nvPr>
            <p:ph type="dt" sz="half" idx="10"/>
          </p:nvPr>
        </p:nvSpPr>
        <p:spPr/>
        <p:txBody>
          <a:bodyPr/>
          <a:lstStyle/>
          <a:p>
            <a:fld id="{4B9C38FD-9961-43F1-8BEC-7268B34674B5}" type="datetimeFigureOut">
              <a:rPr lang="en-GB" smtClean="0"/>
              <a:t>01/06/2021</a:t>
            </a:fld>
            <a:endParaRPr lang="en-GB"/>
          </a:p>
        </p:txBody>
      </p:sp>
      <p:sp>
        <p:nvSpPr>
          <p:cNvPr id="5" name="Footer Placeholder 4">
            <a:extLst>
              <a:ext uri="{FF2B5EF4-FFF2-40B4-BE49-F238E27FC236}">
                <a16:creationId xmlns:a16="http://schemas.microsoft.com/office/drawing/2014/main" id="{D0359213-2CEA-4517-AF73-13394AE2C68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E54CC13-5226-4045-BBB8-BE306ACD8E4D}"/>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38004441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DDA8E8B-E1B7-4A91-B31C-8C237404669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91493F9-A17C-48AA-92CD-1C24CBCE5D8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3F0B830-34A7-4214-96E3-796A272C4808}"/>
              </a:ext>
            </a:extLst>
          </p:cNvPr>
          <p:cNvSpPr>
            <a:spLocks noGrp="1"/>
          </p:cNvSpPr>
          <p:nvPr>
            <p:ph type="dt" sz="half" idx="10"/>
          </p:nvPr>
        </p:nvSpPr>
        <p:spPr/>
        <p:txBody>
          <a:bodyPr/>
          <a:lstStyle/>
          <a:p>
            <a:fld id="{4B9C38FD-9961-43F1-8BEC-7268B34674B5}" type="datetimeFigureOut">
              <a:rPr lang="en-GB" smtClean="0"/>
              <a:t>01/06/2021</a:t>
            </a:fld>
            <a:endParaRPr lang="en-GB"/>
          </a:p>
        </p:txBody>
      </p:sp>
      <p:sp>
        <p:nvSpPr>
          <p:cNvPr id="5" name="Footer Placeholder 4">
            <a:extLst>
              <a:ext uri="{FF2B5EF4-FFF2-40B4-BE49-F238E27FC236}">
                <a16:creationId xmlns:a16="http://schemas.microsoft.com/office/drawing/2014/main" id="{F3A4A8A4-7AB5-40A3-BEC6-0273C564735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1C8C9F4-98B6-408D-AFEB-4D3871EC0F8C}"/>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40903453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ED2A8C2-35E9-4271-9418-37FFC682661C}" type="datetimeFigureOut">
              <a:rPr lang="en-US" smtClean="0"/>
              <a:t>6/1/21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B19E48-981E-4B24-AF76-958986AE5E13}" type="slidenum">
              <a:rPr lang="en-US" smtClean="0"/>
              <a:t>‹#›</a:t>
            </a:fld>
            <a:endParaRPr lang="en-US"/>
          </a:p>
        </p:txBody>
      </p:sp>
    </p:spTree>
    <p:extLst>
      <p:ext uri="{BB962C8B-B14F-4D97-AF65-F5344CB8AC3E}">
        <p14:creationId xmlns:p14="http://schemas.microsoft.com/office/powerpoint/2010/main" val="28757932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D2A8C2-35E9-4271-9418-37FFC682661C}" type="datetimeFigureOut">
              <a:rPr lang="en-US" smtClean="0"/>
              <a:t>6/1/21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B19E48-981E-4B24-AF76-958986AE5E13}" type="slidenum">
              <a:rPr lang="en-US" smtClean="0"/>
              <a:t>‹#›</a:t>
            </a:fld>
            <a:endParaRPr lang="en-US"/>
          </a:p>
        </p:txBody>
      </p:sp>
    </p:spTree>
    <p:extLst>
      <p:ext uri="{BB962C8B-B14F-4D97-AF65-F5344CB8AC3E}">
        <p14:creationId xmlns:p14="http://schemas.microsoft.com/office/powerpoint/2010/main" val="28998984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ED2A8C2-35E9-4271-9418-37FFC682661C}" type="datetimeFigureOut">
              <a:rPr lang="en-US" smtClean="0"/>
              <a:t>6/1/21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B19E48-981E-4B24-AF76-958986AE5E13}" type="slidenum">
              <a:rPr lang="en-US" smtClean="0"/>
              <a:t>‹#›</a:t>
            </a:fld>
            <a:endParaRPr lang="en-US"/>
          </a:p>
        </p:txBody>
      </p:sp>
    </p:spTree>
    <p:extLst>
      <p:ext uri="{BB962C8B-B14F-4D97-AF65-F5344CB8AC3E}">
        <p14:creationId xmlns:p14="http://schemas.microsoft.com/office/powerpoint/2010/main" val="34172809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ED2A8C2-35E9-4271-9418-37FFC682661C}" type="datetimeFigureOut">
              <a:rPr lang="en-US" smtClean="0"/>
              <a:t>6/1/21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B19E48-981E-4B24-AF76-958986AE5E13}" type="slidenum">
              <a:rPr lang="en-US" smtClean="0"/>
              <a:t>‹#›</a:t>
            </a:fld>
            <a:endParaRPr lang="en-US"/>
          </a:p>
        </p:txBody>
      </p:sp>
    </p:spTree>
    <p:extLst>
      <p:ext uri="{BB962C8B-B14F-4D97-AF65-F5344CB8AC3E}">
        <p14:creationId xmlns:p14="http://schemas.microsoft.com/office/powerpoint/2010/main" val="2141216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ED2A8C2-35E9-4271-9418-37FFC682661C}" type="datetimeFigureOut">
              <a:rPr lang="en-US" smtClean="0"/>
              <a:t>6/1/21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1B19E48-981E-4B24-AF76-958986AE5E13}" type="slidenum">
              <a:rPr lang="en-US" smtClean="0"/>
              <a:t>‹#›</a:t>
            </a:fld>
            <a:endParaRPr lang="en-US"/>
          </a:p>
        </p:txBody>
      </p:sp>
    </p:spTree>
    <p:extLst>
      <p:ext uri="{BB962C8B-B14F-4D97-AF65-F5344CB8AC3E}">
        <p14:creationId xmlns:p14="http://schemas.microsoft.com/office/powerpoint/2010/main" val="29311359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ED2A8C2-35E9-4271-9418-37FFC682661C}" type="datetimeFigureOut">
              <a:rPr lang="en-US" smtClean="0"/>
              <a:t>6/1/21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1B19E48-981E-4B24-AF76-958986AE5E13}" type="slidenum">
              <a:rPr lang="en-US" smtClean="0"/>
              <a:t>‹#›</a:t>
            </a:fld>
            <a:endParaRPr lang="en-US"/>
          </a:p>
        </p:txBody>
      </p:sp>
    </p:spTree>
    <p:extLst>
      <p:ext uri="{BB962C8B-B14F-4D97-AF65-F5344CB8AC3E}">
        <p14:creationId xmlns:p14="http://schemas.microsoft.com/office/powerpoint/2010/main" val="143053016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D2A8C2-35E9-4271-9418-37FFC682661C}" type="datetimeFigureOut">
              <a:rPr lang="en-US" smtClean="0"/>
              <a:t>6/1/21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1B19E48-981E-4B24-AF76-958986AE5E13}" type="slidenum">
              <a:rPr lang="en-US" smtClean="0"/>
              <a:t>‹#›</a:t>
            </a:fld>
            <a:endParaRPr lang="en-US"/>
          </a:p>
        </p:txBody>
      </p:sp>
    </p:spTree>
    <p:extLst>
      <p:ext uri="{BB962C8B-B14F-4D97-AF65-F5344CB8AC3E}">
        <p14:creationId xmlns:p14="http://schemas.microsoft.com/office/powerpoint/2010/main" val="46864675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ED2A8C2-35E9-4271-9418-37FFC682661C}" type="datetimeFigureOut">
              <a:rPr lang="en-US" smtClean="0"/>
              <a:t>6/1/21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B19E48-981E-4B24-AF76-958986AE5E13}" type="slidenum">
              <a:rPr lang="en-US" smtClean="0"/>
              <a:t>‹#›</a:t>
            </a:fld>
            <a:endParaRPr lang="en-US"/>
          </a:p>
        </p:txBody>
      </p:sp>
    </p:spTree>
    <p:extLst>
      <p:ext uri="{BB962C8B-B14F-4D97-AF65-F5344CB8AC3E}">
        <p14:creationId xmlns:p14="http://schemas.microsoft.com/office/powerpoint/2010/main" val="1613975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B5FD1-4CA0-4D5A-B13E-4BFE36502DB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524D14F-8F01-4991-8963-6F30D1B7A6C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0503826-4438-4D40-95AE-4600AAF2F000}"/>
              </a:ext>
            </a:extLst>
          </p:cNvPr>
          <p:cNvSpPr>
            <a:spLocks noGrp="1"/>
          </p:cNvSpPr>
          <p:nvPr>
            <p:ph type="dt" sz="half" idx="10"/>
          </p:nvPr>
        </p:nvSpPr>
        <p:spPr/>
        <p:txBody>
          <a:bodyPr/>
          <a:lstStyle/>
          <a:p>
            <a:fld id="{4B9C38FD-9961-43F1-8BEC-7268B34674B5}" type="datetimeFigureOut">
              <a:rPr lang="en-GB" smtClean="0"/>
              <a:t>01/06/2021</a:t>
            </a:fld>
            <a:endParaRPr lang="en-GB"/>
          </a:p>
        </p:txBody>
      </p:sp>
      <p:sp>
        <p:nvSpPr>
          <p:cNvPr id="5" name="Footer Placeholder 4">
            <a:extLst>
              <a:ext uri="{FF2B5EF4-FFF2-40B4-BE49-F238E27FC236}">
                <a16:creationId xmlns:a16="http://schemas.microsoft.com/office/drawing/2014/main" id="{D9CDE6B9-D673-4010-B742-0395946A731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0B64C1-EB23-4998-A3D9-D817FC86009D}"/>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388856141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ED2A8C2-35E9-4271-9418-37FFC682661C}" type="datetimeFigureOut">
              <a:rPr lang="en-US" smtClean="0"/>
              <a:t>6/1/21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B19E48-981E-4B24-AF76-958986AE5E13}" type="slidenum">
              <a:rPr lang="en-US" smtClean="0"/>
              <a:t>‹#›</a:t>
            </a:fld>
            <a:endParaRPr lang="en-US"/>
          </a:p>
        </p:txBody>
      </p:sp>
    </p:spTree>
    <p:extLst>
      <p:ext uri="{BB962C8B-B14F-4D97-AF65-F5344CB8AC3E}">
        <p14:creationId xmlns:p14="http://schemas.microsoft.com/office/powerpoint/2010/main" val="111354616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D2A8C2-35E9-4271-9418-37FFC682661C}" type="datetimeFigureOut">
              <a:rPr lang="en-US" smtClean="0"/>
              <a:t>6/1/21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B19E48-981E-4B24-AF76-958986AE5E13}" type="slidenum">
              <a:rPr lang="en-US" smtClean="0"/>
              <a:t>‹#›</a:t>
            </a:fld>
            <a:endParaRPr lang="en-US"/>
          </a:p>
        </p:txBody>
      </p:sp>
    </p:spTree>
    <p:extLst>
      <p:ext uri="{BB962C8B-B14F-4D97-AF65-F5344CB8AC3E}">
        <p14:creationId xmlns:p14="http://schemas.microsoft.com/office/powerpoint/2010/main" val="129181932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D2A8C2-35E9-4271-9418-37FFC682661C}" type="datetimeFigureOut">
              <a:rPr lang="en-US" smtClean="0"/>
              <a:t>6/1/21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B19E48-981E-4B24-AF76-958986AE5E13}" type="slidenum">
              <a:rPr lang="en-US" smtClean="0"/>
              <a:t>‹#›</a:t>
            </a:fld>
            <a:endParaRPr lang="en-US"/>
          </a:p>
        </p:txBody>
      </p:sp>
    </p:spTree>
    <p:extLst>
      <p:ext uri="{BB962C8B-B14F-4D97-AF65-F5344CB8AC3E}">
        <p14:creationId xmlns:p14="http://schemas.microsoft.com/office/powerpoint/2010/main" val="13249269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796B8D-2CDB-43FB-803C-26CF81738FB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B1ABF98-2C35-4884-BD2C-414DD193EA8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6B8A16D-C833-4063-91EC-A32B2CB40AC6}"/>
              </a:ext>
            </a:extLst>
          </p:cNvPr>
          <p:cNvSpPr>
            <a:spLocks noGrp="1"/>
          </p:cNvSpPr>
          <p:nvPr>
            <p:ph type="dt" sz="half" idx="10"/>
          </p:nvPr>
        </p:nvSpPr>
        <p:spPr/>
        <p:txBody>
          <a:bodyPr/>
          <a:lstStyle/>
          <a:p>
            <a:fld id="{4B9C38FD-9961-43F1-8BEC-7268B34674B5}" type="datetimeFigureOut">
              <a:rPr lang="en-GB" smtClean="0"/>
              <a:t>01/06/2021</a:t>
            </a:fld>
            <a:endParaRPr lang="en-GB"/>
          </a:p>
        </p:txBody>
      </p:sp>
      <p:sp>
        <p:nvSpPr>
          <p:cNvPr id="5" name="Footer Placeholder 4">
            <a:extLst>
              <a:ext uri="{FF2B5EF4-FFF2-40B4-BE49-F238E27FC236}">
                <a16:creationId xmlns:a16="http://schemas.microsoft.com/office/drawing/2014/main" id="{27FD1E42-B89C-441E-99C4-CE2ACD0C26C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4787A83-20A5-4C7E-A96C-543445270F9C}"/>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1123457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4CD744-30FB-4F7F-AE80-474CEB99BD0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9729E8D-4944-45D2-9047-90A760A525B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A87CEAF-4C8A-4B6F-84A6-ABD29345770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25F0FB1B-C9B2-4EAE-9158-EAAAE840C85F}"/>
              </a:ext>
            </a:extLst>
          </p:cNvPr>
          <p:cNvSpPr>
            <a:spLocks noGrp="1"/>
          </p:cNvSpPr>
          <p:nvPr>
            <p:ph type="dt" sz="half" idx="10"/>
          </p:nvPr>
        </p:nvSpPr>
        <p:spPr/>
        <p:txBody>
          <a:bodyPr/>
          <a:lstStyle/>
          <a:p>
            <a:fld id="{4B9C38FD-9961-43F1-8BEC-7268B34674B5}" type="datetimeFigureOut">
              <a:rPr lang="en-GB" smtClean="0"/>
              <a:t>01/06/2021</a:t>
            </a:fld>
            <a:endParaRPr lang="en-GB"/>
          </a:p>
        </p:txBody>
      </p:sp>
      <p:sp>
        <p:nvSpPr>
          <p:cNvPr id="6" name="Footer Placeholder 5">
            <a:extLst>
              <a:ext uri="{FF2B5EF4-FFF2-40B4-BE49-F238E27FC236}">
                <a16:creationId xmlns:a16="http://schemas.microsoft.com/office/drawing/2014/main" id="{7647FE32-FBD3-4A63-85F9-328C04060C7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1CE8C53-46D5-46ED-A603-5C8EBA674BF6}"/>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13966455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BB16A2-93AF-4AF7-ADB7-376BC1E5C34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70853BD-CB48-4D7E-8FEB-2A0659857F1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B110D4B-C120-4753-B0AF-B3CBAF5FFAC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2CD673D-EC36-40AE-9FA2-AF54B942C4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273733C-3D25-491F-B879-1759265A080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205D0FC-911A-46B6-B75E-AC019A65DDA1}"/>
              </a:ext>
            </a:extLst>
          </p:cNvPr>
          <p:cNvSpPr>
            <a:spLocks noGrp="1"/>
          </p:cNvSpPr>
          <p:nvPr>
            <p:ph type="dt" sz="half" idx="10"/>
          </p:nvPr>
        </p:nvSpPr>
        <p:spPr/>
        <p:txBody>
          <a:bodyPr/>
          <a:lstStyle/>
          <a:p>
            <a:fld id="{4B9C38FD-9961-43F1-8BEC-7268B34674B5}" type="datetimeFigureOut">
              <a:rPr lang="en-GB" smtClean="0"/>
              <a:t>01/06/2021</a:t>
            </a:fld>
            <a:endParaRPr lang="en-GB"/>
          </a:p>
        </p:txBody>
      </p:sp>
      <p:sp>
        <p:nvSpPr>
          <p:cNvPr id="8" name="Footer Placeholder 7">
            <a:extLst>
              <a:ext uri="{FF2B5EF4-FFF2-40B4-BE49-F238E27FC236}">
                <a16:creationId xmlns:a16="http://schemas.microsoft.com/office/drawing/2014/main" id="{50C71467-A2EE-4CA1-9CA6-5209D8DDF60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623AC9A-6A5A-45B5-BAD3-0B2BF9F013BD}"/>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6353219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97DE8-47BB-4FCE-B1C0-17BD8F8BB7B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C0B3E1D-31A2-4777-9027-33E4EEBCCE24}"/>
              </a:ext>
            </a:extLst>
          </p:cNvPr>
          <p:cNvSpPr>
            <a:spLocks noGrp="1"/>
          </p:cNvSpPr>
          <p:nvPr>
            <p:ph type="dt" sz="half" idx="10"/>
          </p:nvPr>
        </p:nvSpPr>
        <p:spPr/>
        <p:txBody>
          <a:bodyPr/>
          <a:lstStyle/>
          <a:p>
            <a:fld id="{4B9C38FD-9961-43F1-8BEC-7268B34674B5}" type="datetimeFigureOut">
              <a:rPr lang="en-GB" smtClean="0"/>
              <a:t>01/06/2021</a:t>
            </a:fld>
            <a:endParaRPr lang="en-GB"/>
          </a:p>
        </p:txBody>
      </p:sp>
      <p:sp>
        <p:nvSpPr>
          <p:cNvPr id="4" name="Footer Placeholder 3">
            <a:extLst>
              <a:ext uri="{FF2B5EF4-FFF2-40B4-BE49-F238E27FC236}">
                <a16:creationId xmlns:a16="http://schemas.microsoft.com/office/drawing/2014/main" id="{83837AE7-966D-4A54-80B4-338E125D36D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293630-9F64-4FE0-BF6B-C87D71D18C0A}"/>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1769318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6DB5CAB-1A96-414A-BE0D-577CF0996FC7}"/>
              </a:ext>
            </a:extLst>
          </p:cNvPr>
          <p:cNvSpPr>
            <a:spLocks noGrp="1"/>
          </p:cNvSpPr>
          <p:nvPr>
            <p:ph type="dt" sz="half" idx="10"/>
          </p:nvPr>
        </p:nvSpPr>
        <p:spPr/>
        <p:txBody>
          <a:bodyPr/>
          <a:lstStyle/>
          <a:p>
            <a:fld id="{4B9C38FD-9961-43F1-8BEC-7268B34674B5}" type="datetimeFigureOut">
              <a:rPr lang="en-GB" smtClean="0"/>
              <a:t>01/06/2021</a:t>
            </a:fld>
            <a:endParaRPr lang="en-GB"/>
          </a:p>
        </p:txBody>
      </p:sp>
      <p:sp>
        <p:nvSpPr>
          <p:cNvPr id="3" name="Footer Placeholder 2">
            <a:extLst>
              <a:ext uri="{FF2B5EF4-FFF2-40B4-BE49-F238E27FC236}">
                <a16:creationId xmlns:a16="http://schemas.microsoft.com/office/drawing/2014/main" id="{83616423-0E1C-4C0B-A400-CDAD2890817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90EE51D-86B1-4C57-9747-403E5ADB23C9}"/>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5043711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876150-D2F9-4D48-9B6B-6BAA31632F2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FF6B5E9E-2583-4EB2-9325-8631DE89CA0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E517EA21-03A3-4F85-9195-306B2A4275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2F478B8-8348-41EC-A57B-317BDF7D25DB}"/>
              </a:ext>
            </a:extLst>
          </p:cNvPr>
          <p:cNvSpPr>
            <a:spLocks noGrp="1"/>
          </p:cNvSpPr>
          <p:nvPr>
            <p:ph type="dt" sz="half" idx="10"/>
          </p:nvPr>
        </p:nvSpPr>
        <p:spPr/>
        <p:txBody>
          <a:bodyPr/>
          <a:lstStyle/>
          <a:p>
            <a:fld id="{4B9C38FD-9961-43F1-8BEC-7268B34674B5}" type="datetimeFigureOut">
              <a:rPr lang="en-GB" smtClean="0"/>
              <a:t>01/06/2021</a:t>
            </a:fld>
            <a:endParaRPr lang="en-GB"/>
          </a:p>
        </p:txBody>
      </p:sp>
      <p:sp>
        <p:nvSpPr>
          <p:cNvPr id="6" name="Footer Placeholder 5">
            <a:extLst>
              <a:ext uri="{FF2B5EF4-FFF2-40B4-BE49-F238E27FC236}">
                <a16:creationId xmlns:a16="http://schemas.microsoft.com/office/drawing/2014/main" id="{738C203B-5793-42B2-A21D-33D5678F655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37639EF-F808-46DC-8DE5-A3BD3A8147E3}"/>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308663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AE0C-C38A-4021-BCF1-0BFEE608B6F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DC8A57F-01A5-470D-AD72-44BA0DE03EB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BEC6F23-0F31-4677-A691-C0EECC790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8AF8353-91AF-4849-B357-35D09263E8FB}"/>
              </a:ext>
            </a:extLst>
          </p:cNvPr>
          <p:cNvSpPr>
            <a:spLocks noGrp="1"/>
          </p:cNvSpPr>
          <p:nvPr>
            <p:ph type="dt" sz="half" idx="10"/>
          </p:nvPr>
        </p:nvSpPr>
        <p:spPr/>
        <p:txBody>
          <a:bodyPr/>
          <a:lstStyle/>
          <a:p>
            <a:fld id="{4B9C38FD-9961-43F1-8BEC-7268B34674B5}" type="datetimeFigureOut">
              <a:rPr lang="en-GB" smtClean="0"/>
              <a:t>01/06/2021</a:t>
            </a:fld>
            <a:endParaRPr lang="en-GB"/>
          </a:p>
        </p:txBody>
      </p:sp>
      <p:sp>
        <p:nvSpPr>
          <p:cNvPr id="6" name="Footer Placeholder 5">
            <a:extLst>
              <a:ext uri="{FF2B5EF4-FFF2-40B4-BE49-F238E27FC236}">
                <a16:creationId xmlns:a16="http://schemas.microsoft.com/office/drawing/2014/main" id="{4CE47428-BCCC-4708-BC6C-F4E2206AB51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EB5F992-F6E5-40C4-92BD-0B85E2DC9888}"/>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6251939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4213F16-25F9-4B64-AFCF-38FAFB473F5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AB4DBCA-628C-4F6C-BEDC-C1144487417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E79E34E-2B1A-4613-A10E-8DE228844E4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9C38FD-9961-43F1-8BEC-7268B34674B5}" type="datetimeFigureOut">
              <a:rPr lang="en-GB" smtClean="0"/>
              <a:t>01/06/2021</a:t>
            </a:fld>
            <a:endParaRPr lang="en-GB"/>
          </a:p>
        </p:txBody>
      </p:sp>
      <p:sp>
        <p:nvSpPr>
          <p:cNvPr id="5" name="Footer Placeholder 4">
            <a:extLst>
              <a:ext uri="{FF2B5EF4-FFF2-40B4-BE49-F238E27FC236}">
                <a16:creationId xmlns:a16="http://schemas.microsoft.com/office/drawing/2014/main" id="{E438BC86-A1D9-4FBB-B24A-1FE8A49B09A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9285FDF-2BE1-4BB6-B5E0-7DB3666A419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D0DB40-95DD-4714-9756-1A9DC54C195B}" type="slidenum">
              <a:rPr lang="en-GB" smtClean="0"/>
              <a:t>‹#›</a:t>
            </a:fld>
            <a:endParaRPr lang="en-GB"/>
          </a:p>
        </p:txBody>
      </p:sp>
    </p:spTree>
    <p:extLst>
      <p:ext uri="{BB962C8B-B14F-4D97-AF65-F5344CB8AC3E}">
        <p14:creationId xmlns:p14="http://schemas.microsoft.com/office/powerpoint/2010/main" val="328781196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D2A8C2-35E9-4271-9418-37FFC682661C}" type="datetimeFigureOut">
              <a:rPr lang="en-US" smtClean="0"/>
              <a:t>6/1/21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B19E48-981E-4B24-AF76-958986AE5E13}" type="slidenum">
              <a:rPr lang="en-US" smtClean="0"/>
              <a:t>‹#›</a:t>
            </a:fld>
            <a:endParaRPr lang="en-US"/>
          </a:p>
        </p:txBody>
      </p:sp>
    </p:spTree>
    <p:extLst>
      <p:ext uri="{BB962C8B-B14F-4D97-AF65-F5344CB8AC3E}">
        <p14:creationId xmlns:p14="http://schemas.microsoft.com/office/powerpoint/2010/main" val="182943677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1122363"/>
            <a:ext cx="10210800" cy="2387600"/>
          </a:xfrm>
        </p:spPr>
        <p:txBody>
          <a:bodyPr>
            <a:normAutofit/>
          </a:bodyPr>
          <a:lstStyle/>
          <a:p>
            <a:r>
              <a:rPr lang="en-US" sz="4400" dirty="0">
                <a:latin typeface="+mn-lt"/>
              </a:rPr>
              <a:t>Unit 3.1: Gender analysis for adaptation</a:t>
            </a:r>
          </a:p>
        </p:txBody>
      </p:sp>
      <p:sp>
        <p:nvSpPr>
          <p:cNvPr id="3" name="Subtitle 2"/>
          <p:cNvSpPr>
            <a:spLocks noGrp="1"/>
          </p:cNvSpPr>
          <p:nvPr>
            <p:ph type="subTitle" idx="1"/>
          </p:nvPr>
        </p:nvSpPr>
        <p:spPr/>
        <p:txBody>
          <a:bodyPr>
            <a:normAutofit fontScale="92500" lnSpcReduction="10000"/>
          </a:bodyPr>
          <a:lstStyle/>
          <a:p>
            <a:r>
              <a:rPr lang="en-US" i="1" dirty="0">
                <a:solidFill>
                  <a:schemeClr val="tx1"/>
                </a:solidFill>
              </a:rPr>
              <a:t>Gender in Adaptation Planning for the Agriculture Sectors</a:t>
            </a:r>
          </a:p>
          <a:p>
            <a:r>
              <a:rPr lang="en-US" dirty="0">
                <a:solidFill>
                  <a:schemeClr val="tx1"/>
                </a:solidFill>
              </a:rPr>
              <a:t>Training Workshop</a:t>
            </a:r>
          </a:p>
          <a:p>
            <a:r>
              <a:rPr lang="en-US" dirty="0">
                <a:solidFill>
                  <a:schemeClr val="tx1"/>
                </a:solidFill>
              </a:rPr>
              <a:t>[Name of presenter]</a:t>
            </a:r>
          </a:p>
          <a:p>
            <a:r>
              <a:rPr lang="en-US" dirty="0">
                <a:solidFill>
                  <a:schemeClr val="tx1"/>
                </a:solidFill>
              </a:rPr>
              <a:t>[Date]</a:t>
            </a:r>
            <a:endParaRPr lang="en-GB" dirty="0">
              <a:solidFill>
                <a:schemeClr val="tx1"/>
              </a:solidFill>
            </a:endParaRPr>
          </a:p>
          <a:p>
            <a:endParaRPr lang="en-US" dirty="0"/>
          </a:p>
        </p:txBody>
      </p:sp>
    </p:spTree>
    <p:extLst>
      <p:ext uri="{BB962C8B-B14F-4D97-AF65-F5344CB8AC3E}">
        <p14:creationId xmlns:p14="http://schemas.microsoft.com/office/powerpoint/2010/main" val="11595044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828800" y="228600"/>
            <a:ext cx="8458200" cy="1020762"/>
          </a:xfrm>
        </p:spPr>
        <p:txBody>
          <a:bodyPr>
            <a:normAutofit/>
          </a:bodyPr>
          <a:lstStyle/>
          <a:p>
            <a:pPr algn="ctr"/>
            <a:r>
              <a:rPr lang="en-US" dirty="0">
                <a:latin typeface="+mn-lt"/>
              </a:rPr>
              <a:t>Key gender analysis questions</a:t>
            </a:r>
          </a:p>
        </p:txBody>
      </p:sp>
      <p:pic>
        <p:nvPicPr>
          <p:cNvPr id="3" name="Picture 2" descr="A close up of a logo&#10;&#10;Description automatically generated">
            <a:extLst>
              <a:ext uri="{FF2B5EF4-FFF2-40B4-BE49-F238E27FC236}">
                <a16:creationId xmlns:a16="http://schemas.microsoft.com/office/drawing/2014/main" id="{ED3358A5-BA71-46F5-AA33-5F0C033AFC4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00128" y="1366152"/>
            <a:ext cx="4791744" cy="4658375"/>
          </a:xfrm>
          <a:prstGeom prst="rect">
            <a:avLst/>
          </a:prstGeom>
        </p:spPr>
      </p:pic>
    </p:spTree>
    <p:extLst>
      <p:ext uri="{BB962C8B-B14F-4D97-AF65-F5344CB8AC3E}">
        <p14:creationId xmlns:p14="http://schemas.microsoft.com/office/powerpoint/2010/main" val="14437814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6918796-2918-40D6-BE3A-4600C47FCD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12192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373C05E-69AF-4D68-A336-087F8D3CAD8E}"/>
              </a:ext>
            </a:extLst>
          </p:cNvPr>
          <p:cNvSpPr>
            <a:spLocks noGrp="1"/>
          </p:cNvSpPr>
          <p:nvPr>
            <p:ph type="title"/>
          </p:nvPr>
        </p:nvSpPr>
        <p:spPr>
          <a:xfrm>
            <a:off x="838200" y="672747"/>
            <a:ext cx="10515600" cy="715556"/>
          </a:xfrm>
        </p:spPr>
        <p:txBody>
          <a:bodyPr>
            <a:normAutofit/>
          </a:bodyPr>
          <a:lstStyle/>
          <a:p>
            <a:pPr algn="ctr"/>
            <a:r>
              <a:rPr lang="en-GB" sz="3200">
                <a:solidFill>
                  <a:schemeClr val="bg1"/>
                </a:solidFill>
                <a:latin typeface="+mn-lt"/>
              </a:rPr>
              <a:t>Learning outcomes</a:t>
            </a:r>
          </a:p>
        </p:txBody>
      </p:sp>
      <p:graphicFrame>
        <p:nvGraphicFramePr>
          <p:cNvPr id="5" name="Content Placeholder 2">
            <a:extLst>
              <a:ext uri="{FF2B5EF4-FFF2-40B4-BE49-F238E27FC236}">
                <a16:creationId xmlns:a16="http://schemas.microsoft.com/office/drawing/2014/main" id="{D4300152-16B8-45A5-A6EA-7910FBDA213E}"/>
              </a:ext>
            </a:extLst>
          </p:cNvPr>
          <p:cNvGraphicFramePr>
            <a:graphicFrameLocks noGrp="1"/>
          </p:cNvGraphicFramePr>
          <p:nvPr>
            <p:ph idx="1"/>
            <p:extLst>
              <p:ext uri="{D42A27DB-BD31-4B8C-83A1-F6EECF244321}">
                <p14:modId xmlns:p14="http://schemas.microsoft.com/office/powerpoint/2010/main" val="2883753123"/>
              </p:ext>
            </p:extLst>
          </p:nvPr>
        </p:nvGraphicFramePr>
        <p:xfrm>
          <a:off x="838200" y="2166938"/>
          <a:ext cx="10515600" cy="34575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965874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mn-lt"/>
              </a:rPr>
              <a:t>What is gender analysis?</a:t>
            </a:r>
          </a:p>
        </p:txBody>
      </p:sp>
      <p:sp>
        <p:nvSpPr>
          <p:cNvPr id="3" name="Content Placeholder 2"/>
          <p:cNvSpPr>
            <a:spLocks noGrp="1"/>
          </p:cNvSpPr>
          <p:nvPr>
            <p:ph idx="1"/>
          </p:nvPr>
        </p:nvSpPr>
        <p:spPr/>
        <p:txBody>
          <a:bodyPr>
            <a:normAutofit/>
          </a:bodyPr>
          <a:lstStyle/>
          <a:p>
            <a:pPr marL="0" indent="0">
              <a:buNone/>
            </a:pPr>
            <a:r>
              <a:rPr lang="en-GB" sz="2800" dirty="0"/>
              <a:t>Gender analysis is a systematic attempt to identify gender inequalities, their causes and how they are linked to the goals of a policy or plan.</a:t>
            </a:r>
          </a:p>
          <a:p>
            <a:pPr lvl="1"/>
            <a:r>
              <a:rPr lang="en-US" sz="2400" dirty="0"/>
              <a:t>Sheds light on </a:t>
            </a:r>
            <a:r>
              <a:rPr lang="en-US" sz="2400" i="1" dirty="0"/>
              <a:t>how</a:t>
            </a:r>
            <a:r>
              <a:rPr lang="en-US" sz="2400" dirty="0"/>
              <a:t> inequitable social, economic and political structures and unequal power relations rise to discrimination, subordination and exclusion.</a:t>
            </a:r>
          </a:p>
          <a:p>
            <a:pPr lvl="1"/>
            <a:r>
              <a:rPr lang="en-US" sz="2400" dirty="0"/>
              <a:t>Clarifies how women and men’s gender, age, ethnicity, culture, etc. contribute to </a:t>
            </a:r>
            <a:r>
              <a:rPr lang="en-US" sz="2400" i="1" dirty="0"/>
              <a:t>who</a:t>
            </a:r>
            <a:r>
              <a:rPr lang="en-US" sz="2400" dirty="0"/>
              <a:t> they are and </a:t>
            </a:r>
            <a:r>
              <a:rPr lang="en-US" sz="2400" i="1" dirty="0"/>
              <a:t>how</a:t>
            </a:r>
            <a:r>
              <a:rPr lang="en-US" sz="2400" dirty="0"/>
              <a:t> they operate in the world.</a:t>
            </a:r>
          </a:p>
          <a:p>
            <a:pPr lvl="1"/>
            <a:r>
              <a:rPr lang="en-US" dirty="0"/>
              <a:t>Identifies men’s and women’s different knowledge, experience, needs, challenges, roles, responsibilities in relation to adaptation options.</a:t>
            </a:r>
          </a:p>
          <a:p>
            <a:pPr lvl="1"/>
            <a:endParaRPr lang="en-US" sz="2400" dirty="0"/>
          </a:p>
        </p:txBody>
      </p:sp>
    </p:spTree>
    <p:extLst>
      <p:ext uri="{BB962C8B-B14F-4D97-AF65-F5344CB8AC3E}">
        <p14:creationId xmlns:p14="http://schemas.microsoft.com/office/powerpoint/2010/main" val="37978683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D1C44B-831C-447B-9C71-8297BF46BD01}"/>
              </a:ext>
            </a:extLst>
          </p:cNvPr>
          <p:cNvSpPr>
            <a:spLocks noGrp="1"/>
          </p:cNvSpPr>
          <p:nvPr>
            <p:ph type="title"/>
          </p:nvPr>
        </p:nvSpPr>
        <p:spPr/>
        <p:txBody>
          <a:bodyPr>
            <a:normAutofit/>
          </a:bodyPr>
          <a:lstStyle/>
          <a:p>
            <a:pPr algn="ctr"/>
            <a:r>
              <a:rPr lang="en-GB" sz="4000" dirty="0">
                <a:latin typeface="+mn-lt"/>
              </a:rPr>
              <a:t>Gender issues to consider in gender analysis for adaptation in agriculture</a:t>
            </a:r>
          </a:p>
        </p:txBody>
      </p:sp>
      <p:sp>
        <p:nvSpPr>
          <p:cNvPr id="3" name="Content Placeholder 2">
            <a:extLst>
              <a:ext uri="{FF2B5EF4-FFF2-40B4-BE49-F238E27FC236}">
                <a16:creationId xmlns:a16="http://schemas.microsoft.com/office/drawing/2014/main" id="{F7D60962-8877-4E49-B986-751A4679AB09}"/>
              </a:ext>
            </a:extLst>
          </p:cNvPr>
          <p:cNvSpPr>
            <a:spLocks noGrp="1"/>
          </p:cNvSpPr>
          <p:nvPr>
            <p:ph idx="1"/>
          </p:nvPr>
        </p:nvSpPr>
        <p:spPr/>
        <p:txBody>
          <a:bodyPr>
            <a:normAutofit fontScale="92500"/>
          </a:bodyPr>
          <a:lstStyle/>
          <a:p>
            <a:r>
              <a:rPr lang="en-GB" dirty="0"/>
              <a:t>Gender roles define how women and men “should” act and are linked to the gender division of labour, as well as differences in needs, knowledge and priorities</a:t>
            </a:r>
          </a:p>
          <a:p>
            <a:r>
              <a:rPr lang="en-GB" dirty="0"/>
              <a:t>Discrimination of women leads to devaluing of “women’s work”</a:t>
            </a:r>
          </a:p>
          <a:p>
            <a:r>
              <a:rPr lang="en-GB" dirty="0"/>
              <a:t>Gender roles and gender-based discrimination give rise to gender gaps in</a:t>
            </a:r>
          </a:p>
          <a:p>
            <a:pPr lvl="1"/>
            <a:r>
              <a:rPr lang="en-GB" dirty="0"/>
              <a:t>Labour (including time use)</a:t>
            </a:r>
          </a:p>
          <a:p>
            <a:pPr lvl="1"/>
            <a:r>
              <a:rPr lang="en-GB" dirty="0"/>
              <a:t>Access to and control over productive resources</a:t>
            </a:r>
          </a:p>
          <a:p>
            <a:pPr lvl="1"/>
            <a:r>
              <a:rPr lang="en-GB" dirty="0"/>
              <a:t>Information (including access to services)</a:t>
            </a:r>
          </a:p>
          <a:p>
            <a:pPr lvl="1"/>
            <a:r>
              <a:rPr lang="en-GB" dirty="0"/>
              <a:t>Decision-making (household and public sphere)</a:t>
            </a:r>
          </a:p>
          <a:p>
            <a:pPr lvl="1"/>
            <a:r>
              <a:rPr lang="en-GB" dirty="0"/>
              <a:t>Participation</a:t>
            </a:r>
          </a:p>
          <a:p>
            <a:pPr lvl="1"/>
            <a:r>
              <a:rPr lang="en-GB" dirty="0"/>
              <a:t>Benefit sharing</a:t>
            </a:r>
          </a:p>
        </p:txBody>
      </p:sp>
    </p:spTree>
    <p:extLst>
      <p:ext uri="{BB962C8B-B14F-4D97-AF65-F5344CB8AC3E}">
        <p14:creationId xmlns:p14="http://schemas.microsoft.com/office/powerpoint/2010/main" val="19723718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GB" sz="4000" dirty="0">
                <a:latin typeface="+mn-lt"/>
              </a:rPr>
              <a:t>Why incorporate gender analysis in </a:t>
            </a:r>
            <a:br>
              <a:rPr lang="en-GB" sz="4000" dirty="0">
                <a:latin typeface="+mn-lt"/>
              </a:rPr>
            </a:br>
            <a:r>
              <a:rPr lang="en-GB" sz="4000" dirty="0">
                <a:latin typeface="+mn-lt"/>
              </a:rPr>
              <a:t>adaptation planning?</a:t>
            </a:r>
            <a:endParaRPr lang="en-US" sz="4000" dirty="0">
              <a:latin typeface="+mn-lt"/>
            </a:endParaRPr>
          </a:p>
        </p:txBody>
      </p:sp>
      <p:graphicFrame>
        <p:nvGraphicFramePr>
          <p:cNvPr id="10" name="Diagram 9">
            <a:extLst>
              <a:ext uri="{FF2B5EF4-FFF2-40B4-BE49-F238E27FC236}">
                <a16:creationId xmlns:a16="http://schemas.microsoft.com/office/drawing/2014/main" id="{71AABF46-F262-499C-8925-088F01C52DEE}"/>
              </a:ext>
            </a:extLst>
          </p:cNvPr>
          <p:cNvGraphicFramePr/>
          <p:nvPr>
            <p:extLst>
              <p:ext uri="{D42A27DB-BD31-4B8C-83A1-F6EECF244321}">
                <p14:modId xmlns:p14="http://schemas.microsoft.com/office/powerpoint/2010/main" val="2063611999"/>
              </p:ext>
            </p:extLst>
          </p:nvPr>
        </p:nvGraphicFramePr>
        <p:xfrm>
          <a:off x="533400" y="1727678"/>
          <a:ext cx="10515600" cy="42333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974602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mn-lt"/>
              </a:rPr>
              <a:t>Gender analysis outputs inform adaptation planning in agriculture</a:t>
            </a:r>
          </a:p>
        </p:txBody>
      </p:sp>
      <p:graphicFrame>
        <p:nvGraphicFramePr>
          <p:cNvPr id="6" name="Diagram 5">
            <a:extLst>
              <a:ext uri="{FF2B5EF4-FFF2-40B4-BE49-F238E27FC236}">
                <a16:creationId xmlns:a16="http://schemas.microsoft.com/office/drawing/2014/main" id="{58007BFE-ED7B-49F0-B1E7-BE2935EA6198}"/>
              </a:ext>
            </a:extLst>
          </p:cNvPr>
          <p:cNvGraphicFramePr/>
          <p:nvPr>
            <p:extLst>
              <p:ext uri="{D42A27DB-BD31-4B8C-83A1-F6EECF244321}">
                <p14:modId xmlns:p14="http://schemas.microsoft.com/office/powerpoint/2010/main" val="3451682606"/>
              </p:ext>
            </p:extLst>
          </p:nvPr>
        </p:nvGraphicFramePr>
        <p:xfrm>
          <a:off x="1549400" y="1219200"/>
          <a:ext cx="90932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131899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mn-lt"/>
              </a:rPr>
              <a:t>When to conduct gender analysis</a:t>
            </a:r>
          </a:p>
        </p:txBody>
      </p:sp>
      <p:sp>
        <p:nvSpPr>
          <p:cNvPr id="3" name="Content Placeholder 2"/>
          <p:cNvSpPr>
            <a:spLocks noGrp="1"/>
          </p:cNvSpPr>
          <p:nvPr>
            <p:ph idx="1"/>
          </p:nvPr>
        </p:nvSpPr>
        <p:spPr/>
        <p:txBody>
          <a:bodyPr>
            <a:normAutofit/>
          </a:bodyPr>
          <a:lstStyle/>
          <a:p>
            <a:r>
              <a:rPr lang="en-US" sz="2800" b="1" dirty="0"/>
              <a:t>Information gathering</a:t>
            </a:r>
            <a:r>
              <a:rPr lang="en-US" sz="2800" dirty="0"/>
              <a:t> to collect and assess accurate information and inform policy programming design, baseline.</a:t>
            </a:r>
          </a:p>
          <a:p>
            <a:endParaRPr lang="en-US" sz="2800" dirty="0"/>
          </a:p>
          <a:p>
            <a:r>
              <a:rPr lang="en-US" sz="2800" b="1" dirty="0"/>
              <a:t>Design and implementation</a:t>
            </a:r>
            <a:r>
              <a:rPr lang="en-US" sz="2800" dirty="0"/>
              <a:t> to include gender concerns in adaptation activities, and inform identification, selection of beneficiaries, partners.</a:t>
            </a:r>
          </a:p>
          <a:p>
            <a:endParaRPr lang="en-US" sz="2800" dirty="0"/>
          </a:p>
          <a:p>
            <a:r>
              <a:rPr lang="en-US" sz="2800" b="1" dirty="0"/>
              <a:t>Monitoring and evaluation</a:t>
            </a:r>
            <a:r>
              <a:rPr lang="en-US" sz="2800" dirty="0"/>
              <a:t> of adaptation plans, including positive, negative effects on women/men.</a:t>
            </a:r>
          </a:p>
        </p:txBody>
      </p:sp>
    </p:spTree>
    <p:extLst>
      <p:ext uri="{BB962C8B-B14F-4D97-AF65-F5344CB8AC3E}">
        <p14:creationId xmlns:p14="http://schemas.microsoft.com/office/powerpoint/2010/main" val="23909254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mn-lt"/>
              </a:rPr>
              <a:t>What resources needed?</a:t>
            </a:r>
          </a:p>
        </p:txBody>
      </p:sp>
      <p:sp>
        <p:nvSpPr>
          <p:cNvPr id="3" name="Content Placeholder 2"/>
          <p:cNvSpPr>
            <a:spLocks noGrp="1"/>
          </p:cNvSpPr>
          <p:nvPr>
            <p:ph idx="1"/>
          </p:nvPr>
        </p:nvSpPr>
        <p:spPr/>
        <p:txBody>
          <a:bodyPr/>
          <a:lstStyle/>
          <a:p>
            <a:r>
              <a:rPr lang="en-US" dirty="0"/>
              <a:t>Gender analysis framework </a:t>
            </a:r>
          </a:p>
          <a:p>
            <a:r>
              <a:rPr lang="en-US" dirty="0"/>
              <a:t>Resource person(s)</a:t>
            </a:r>
          </a:p>
          <a:p>
            <a:r>
              <a:rPr lang="en-US" dirty="0"/>
              <a:t>Financial, other resources</a:t>
            </a:r>
          </a:p>
          <a:p>
            <a:r>
              <a:rPr lang="en-US" dirty="0"/>
              <a:t>Access to secondary data</a:t>
            </a:r>
          </a:p>
          <a:p>
            <a:r>
              <a:rPr lang="en-US" dirty="0"/>
              <a:t>Access to qualitative data as well as quantitative</a:t>
            </a:r>
          </a:p>
          <a:p>
            <a:r>
              <a:rPr lang="en-US" dirty="0"/>
              <a:t>Expertise to collect primary data if needed</a:t>
            </a:r>
          </a:p>
        </p:txBody>
      </p:sp>
    </p:spTree>
    <p:extLst>
      <p:ext uri="{BB962C8B-B14F-4D97-AF65-F5344CB8AC3E}">
        <p14:creationId xmlns:p14="http://schemas.microsoft.com/office/powerpoint/2010/main" val="5546614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a:latin typeface="+mn-lt"/>
              </a:rPr>
              <a:t>Sources of information for a </a:t>
            </a:r>
            <a:br>
              <a:rPr lang="en-US" sz="4000" dirty="0">
                <a:latin typeface="+mn-lt"/>
              </a:rPr>
            </a:br>
            <a:r>
              <a:rPr lang="en-US" sz="4000" dirty="0">
                <a:latin typeface="+mn-lt"/>
              </a:rPr>
              <a:t>national-level gender analysis</a:t>
            </a:r>
          </a:p>
        </p:txBody>
      </p:sp>
      <p:sp>
        <p:nvSpPr>
          <p:cNvPr id="3" name="Content Placeholder 2"/>
          <p:cNvSpPr>
            <a:spLocks noGrp="1"/>
          </p:cNvSpPr>
          <p:nvPr>
            <p:ph sz="half" idx="1"/>
          </p:nvPr>
        </p:nvSpPr>
        <p:spPr/>
        <p:txBody>
          <a:bodyPr>
            <a:normAutofit lnSpcReduction="10000"/>
          </a:bodyPr>
          <a:lstStyle/>
          <a:p>
            <a:r>
              <a:rPr lang="en-GB" dirty="0"/>
              <a:t>National policies</a:t>
            </a:r>
          </a:p>
          <a:p>
            <a:r>
              <a:rPr lang="en-GB" dirty="0"/>
              <a:t>National gender strategies</a:t>
            </a:r>
          </a:p>
          <a:p>
            <a:r>
              <a:rPr lang="en-GB" dirty="0"/>
              <a:t>Legislation</a:t>
            </a:r>
          </a:p>
          <a:p>
            <a:r>
              <a:rPr lang="en-GB" dirty="0"/>
              <a:t>Government studies/data</a:t>
            </a:r>
          </a:p>
          <a:p>
            <a:r>
              <a:rPr lang="en-GB" dirty="0"/>
              <a:t>Research institutes</a:t>
            </a:r>
          </a:p>
          <a:p>
            <a:r>
              <a:rPr lang="en-GB" dirty="0"/>
              <a:t>INGOs/NGOs</a:t>
            </a:r>
          </a:p>
          <a:p>
            <a:endParaRPr lang="en-US" dirty="0"/>
          </a:p>
        </p:txBody>
      </p:sp>
      <p:sp>
        <p:nvSpPr>
          <p:cNvPr id="4" name="Content Placeholder 3"/>
          <p:cNvSpPr>
            <a:spLocks noGrp="1"/>
          </p:cNvSpPr>
          <p:nvPr>
            <p:ph sz="half" idx="2"/>
          </p:nvPr>
        </p:nvSpPr>
        <p:spPr/>
        <p:txBody>
          <a:bodyPr>
            <a:normAutofit lnSpcReduction="10000"/>
          </a:bodyPr>
          <a:lstStyle/>
          <a:p>
            <a:pPr marL="0" indent="0">
              <a:buNone/>
            </a:pPr>
            <a:r>
              <a:rPr lang="en-GB" dirty="0"/>
              <a:t>Other</a:t>
            </a:r>
          </a:p>
          <a:p>
            <a:r>
              <a:rPr lang="en-GB" dirty="0"/>
              <a:t>World Bank Database</a:t>
            </a:r>
          </a:p>
          <a:p>
            <a:r>
              <a:rPr lang="en-GB" dirty="0"/>
              <a:t>OECD Social Institutions and Gender Index (SIGI) </a:t>
            </a:r>
          </a:p>
          <a:p>
            <a:r>
              <a:rPr lang="en-GB" dirty="0"/>
              <a:t>UNDP’s Human Development Index (HDI)</a:t>
            </a:r>
          </a:p>
          <a:p>
            <a:r>
              <a:rPr lang="en-GB" dirty="0"/>
              <a:t>UNDP‘s Gender Inequality Index (GDI)</a:t>
            </a:r>
          </a:p>
          <a:p>
            <a:r>
              <a:rPr lang="en-GB" dirty="0"/>
              <a:t>FAO Gender and Land Rights Database.</a:t>
            </a:r>
            <a:endParaRPr lang="en-US" dirty="0"/>
          </a:p>
          <a:p>
            <a:endParaRPr lang="en-US" dirty="0"/>
          </a:p>
        </p:txBody>
      </p:sp>
    </p:spTree>
    <p:extLst>
      <p:ext uri="{BB962C8B-B14F-4D97-AF65-F5344CB8AC3E}">
        <p14:creationId xmlns:p14="http://schemas.microsoft.com/office/powerpoint/2010/main" val="1616006123"/>
      </p:ext>
    </p:extLst>
  </p:cSld>
  <p:clrMapOvr>
    <a:masterClrMapping/>
  </p:clrMapOvr>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125</TotalTime>
  <Words>751</Words>
  <Application>Microsoft Macintosh PowerPoint</Application>
  <PresentationFormat>Widescreen</PresentationFormat>
  <Paragraphs>82</Paragraphs>
  <Slides>10</Slides>
  <Notes>2</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10</vt:i4>
      </vt:variant>
    </vt:vector>
  </HeadingPairs>
  <TitlesOfParts>
    <vt:vector size="16" baseType="lpstr">
      <vt:lpstr>Arial</vt:lpstr>
      <vt:lpstr>Calibri</vt:lpstr>
      <vt:lpstr>Calibri Light</vt:lpstr>
      <vt:lpstr>Wingdings</vt:lpstr>
      <vt:lpstr>2_Office Theme</vt:lpstr>
      <vt:lpstr>Office Theme</vt:lpstr>
      <vt:lpstr>Unit 3.1: Gender analysis for adaptation</vt:lpstr>
      <vt:lpstr>Learning outcomes</vt:lpstr>
      <vt:lpstr>What is gender analysis?</vt:lpstr>
      <vt:lpstr>Gender issues to consider in gender analysis for adaptation in agriculture</vt:lpstr>
      <vt:lpstr>Why incorporate gender analysis in  adaptation planning?</vt:lpstr>
      <vt:lpstr>Gender analysis outputs inform adaptation planning in agriculture</vt:lpstr>
      <vt:lpstr>When to conduct gender analysis</vt:lpstr>
      <vt:lpstr>What resources needed?</vt:lpstr>
      <vt:lpstr>Sources of information for a  national-level gender analysis</vt:lpstr>
      <vt:lpstr>Key gender analysis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3.1: Gender analysis for adaptation</dc:title>
  <dc:creator>Sibyl Nelson</dc:creator>
  <cp:lastModifiedBy>Melanie Pisano</cp:lastModifiedBy>
  <cp:revision>13</cp:revision>
  <dcterms:created xsi:type="dcterms:W3CDTF">2019-08-25T08:50:45Z</dcterms:created>
  <dcterms:modified xsi:type="dcterms:W3CDTF">2021-06-01T05:52:14Z</dcterms:modified>
</cp:coreProperties>
</file>