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7" r:id="rId4"/>
    <p:sldId id="260" r:id="rId5"/>
    <p:sldId id="261" r:id="rId6"/>
    <p:sldId id="262" r:id="rId7"/>
    <p:sldId id="263" r:id="rId8"/>
    <p:sldId id="259"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70988" autoAdjust="0"/>
  </p:normalViewPr>
  <p:slideViewPr>
    <p:cSldViewPr snapToGrid="0">
      <p:cViewPr varScale="1">
        <p:scale>
          <a:sx n="77" d="100"/>
          <a:sy n="77" d="100"/>
        </p:scale>
        <p:origin x="188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5B291-E058-4496-97CA-6BDB6B73F1D4}"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AD3FF273-9B14-4C79-8369-5F1C7C29BC4E}">
      <dgm:prSet/>
      <dgm:spPr/>
      <dgm:t>
        <a:bodyPr/>
        <a:lstStyle/>
        <a:p>
          <a:r>
            <a:rPr lang="en-US"/>
            <a:t>Describe</a:t>
          </a:r>
        </a:p>
      </dgm:t>
    </dgm:pt>
    <dgm:pt modelId="{E4324912-E285-437B-A5B8-F2A0E0481FEE}" type="parTrans" cxnId="{70F09674-616E-4797-98BC-FA235D62DAD9}">
      <dgm:prSet/>
      <dgm:spPr/>
      <dgm:t>
        <a:bodyPr/>
        <a:lstStyle/>
        <a:p>
          <a:endParaRPr lang="en-US"/>
        </a:p>
      </dgm:t>
    </dgm:pt>
    <dgm:pt modelId="{2497B0D0-7A59-4FC2-AD8E-34312606BEFC}" type="sibTrans" cxnId="{70F09674-616E-4797-98BC-FA235D62DAD9}">
      <dgm:prSet/>
      <dgm:spPr/>
      <dgm:t>
        <a:bodyPr/>
        <a:lstStyle/>
        <a:p>
          <a:endParaRPr lang="en-US"/>
        </a:p>
      </dgm:t>
    </dgm:pt>
    <dgm:pt modelId="{3A60D213-F50B-46E4-AFEA-1E7B23639600}">
      <dgm:prSet/>
      <dgm:spPr/>
      <dgm:t>
        <a:bodyPr/>
        <a:lstStyle/>
        <a:p>
          <a:r>
            <a:rPr lang="en-US"/>
            <a:t>Describe what gender-responsive budgeting is and why it is important. </a:t>
          </a:r>
        </a:p>
      </dgm:t>
    </dgm:pt>
    <dgm:pt modelId="{6B028B72-9B64-479C-B9D1-08EFA74A4979}" type="parTrans" cxnId="{3F069A1B-70CF-4880-9245-F5B089C75D8A}">
      <dgm:prSet/>
      <dgm:spPr/>
      <dgm:t>
        <a:bodyPr/>
        <a:lstStyle/>
        <a:p>
          <a:endParaRPr lang="en-US"/>
        </a:p>
      </dgm:t>
    </dgm:pt>
    <dgm:pt modelId="{D69D9008-5F5F-48AE-B957-6AE271974112}" type="sibTrans" cxnId="{3F069A1B-70CF-4880-9245-F5B089C75D8A}">
      <dgm:prSet/>
      <dgm:spPr/>
      <dgm:t>
        <a:bodyPr/>
        <a:lstStyle/>
        <a:p>
          <a:endParaRPr lang="en-US"/>
        </a:p>
      </dgm:t>
    </dgm:pt>
    <dgm:pt modelId="{5850B5C1-57A9-4583-B7EA-1B7D8AE97BC0}">
      <dgm:prSet/>
      <dgm:spPr/>
      <dgm:t>
        <a:bodyPr/>
        <a:lstStyle/>
        <a:p>
          <a:r>
            <a:rPr lang="en-US"/>
            <a:t>Describe</a:t>
          </a:r>
        </a:p>
      </dgm:t>
    </dgm:pt>
    <dgm:pt modelId="{490BA04B-950C-4A80-A6C3-8E86441DE3C1}" type="parTrans" cxnId="{FA705229-9F78-4005-AE48-77564692259B}">
      <dgm:prSet/>
      <dgm:spPr/>
      <dgm:t>
        <a:bodyPr/>
        <a:lstStyle/>
        <a:p>
          <a:endParaRPr lang="en-US"/>
        </a:p>
      </dgm:t>
    </dgm:pt>
    <dgm:pt modelId="{8D6B7A23-BCBA-4440-85BC-37C7C95F529E}" type="sibTrans" cxnId="{FA705229-9F78-4005-AE48-77564692259B}">
      <dgm:prSet/>
      <dgm:spPr/>
      <dgm:t>
        <a:bodyPr/>
        <a:lstStyle/>
        <a:p>
          <a:endParaRPr lang="en-US"/>
        </a:p>
      </dgm:t>
    </dgm:pt>
    <dgm:pt modelId="{63F943D2-0B40-4274-8650-AC6277517C25}">
      <dgm:prSet/>
      <dgm:spPr/>
      <dgm:t>
        <a:bodyPr/>
        <a:lstStyle/>
        <a:p>
          <a:r>
            <a:rPr lang="en-US"/>
            <a:t>Describe a typical gender-responsive budgeting process. </a:t>
          </a:r>
        </a:p>
      </dgm:t>
    </dgm:pt>
    <dgm:pt modelId="{8F761925-0C38-4789-A841-CD30BEC8AF0B}" type="parTrans" cxnId="{716A6D38-6F9C-470B-90AE-76B62D8751AE}">
      <dgm:prSet/>
      <dgm:spPr/>
      <dgm:t>
        <a:bodyPr/>
        <a:lstStyle/>
        <a:p>
          <a:endParaRPr lang="en-US"/>
        </a:p>
      </dgm:t>
    </dgm:pt>
    <dgm:pt modelId="{E772C157-8AD5-4066-94FD-60ADCFDCAAA9}" type="sibTrans" cxnId="{716A6D38-6F9C-470B-90AE-76B62D8751AE}">
      <dgm:prSet/>
      <dgm:spPr/>
      <dgm:t>
        <a:bodyPr/>
        <a:lstStyle/>
        <a:p>
          <a:endParaRPr lang="en-US"/>
        </a:p>
      </dgm:t>
    </dgm:pt>
    <dgm:pt modelId="{A302B03F-1ED8-41FA-8EC3-C965AAC23270}">
      <dgm:prSet/>
      <dgm:spPr/>
      <dgm:t>
        <a:bodyPr/>
        <a:lstStyle/>
        <a:p>
          <a:r>
            <a:rPr lang="en-US"/>
            <a:t>Identify</a:t>
          </a:r>
        </a:p>
      </dgm:t>
    </dgm:pt>
    <dgm:pt modelId="{E32CEE72-D43B-4538-B1BA-E988A4568EB0}" type="parTrans" cxnId="{F99F3B1A-5509-47F3-B6B6-BFA9412925E0}">
      <dgm:prSet/>
      <dgm:spPr/>
      <dgm:t>
        <a:bodyPr/>
        <a:lstStyle/>
        <a:p>
          <a:endParaRPr lang="en-US"/>
        </a:p>
      </dgm:t>
    </dgm:pt>
    <dgm:pt modelId="{FFB731B1-7CD1-48BD-BD32-90281A9B86F1}" type="sibTrans" cxnId="{F99F3B1A-5509-47F3-B6B6-BFA9412925E0}">
      <dgm:prSet/>
      <dgm:spPr/>
      <dgm:t>
        <a:bodyPr/>
        <a:lstStyle/>
        <a:p>
          <a:endParaRPr lang="en-US"/>
        </a:p>
      </dgm:t>
    </dgm:pt>
    <dgm:pt modelId="{FAE836E7-BEF1-4B98-BBCB-02B8BDB131AD}">
      <dgm:prSet custT="1"/>
      <dgm:spPr/>
      <dgm:t>
        <a:bodyPr/>
        <a:lstStyle/>
        <a:p>
          <a:r>
            <a:rPr lang="en-US" sz="1600"/>
            <a:t>Identify possible sources of gender-responsive budgeting expertise in the government, NGOs, universities and other organizations. </a:t>
          </a:r>
        </a:p>
      </dgm:t>
    </dgm:pt>
    <dgm:pt modelId="{1A0AB452-B0C6-49F2-8108-C11AD14488D7}" type="parTrans" cxnId="{1975C20F-F2D8-4F3E-988F-27CF2FF2AC05}">
      <dgm:prSet/>
      <dgm:spPr/>
      <dgm:t>
        <a:bodyPr/>
        <a:lstStyle/>
        <a:p>
          <a:endParaRPr lang="en-US"/>
        </a:p>
      </dgm:t>
    </dgm:pt>
    <dgm:pt modelId="{CF9ECD5A-F374-4552-8886-B032C20EAB6C}" type="sibTrans" cxnId="{1975C20F-F2D8-4F3E-988F-27CF2FF2AC05}">
      <dgm:prSet/>
      <dgm:spPr/>
      <dgm:t>
        <a:bodyPr/>
        <a:lstStyle/>
        <a:p>
          <a:endParaRPr lang="en-US"/>
        </a:p>
      </dgm:t>
    </dgm:pt>
    <dgm:pt modelId="{13205E7E-27E2-4A10-9477-E1965CDF9C12}">
      <dgm:prSet/>
      <dgm:spPr/>
      <dgm:t>
        <a:bodyPr/>
        <a:lstStyle/>
        <a:p>
          <a:r>
            <a:rPr lang="en-US"/>
            <a:t>Summarize</a:t>
          </a:r>
        </a:p>
      </dgm:t>
    </dgm:pt>
    <dgm:pt modelId="{FDC8036D-1C9A-4546-B5A2-7396F686E1FF}" type="parTrans" cxnId="{DD43C019-E763-4941-8179-09CFF33E01C8}">
      <dgm:prSet/>
      <dgm:spPr/>
      <dgm:t>
        <a:bodyPr/>
        <a:lstStyle/>
        <a:p>
          <a:endParaRPr lang="en-US"/>
        </a:p>
      </dgm:t>
    </dgm:pt>
    <dgm:pt modelId="{1DB61269-8BB1-40D5-88FC-734E5863E558}" type="sibTrans" cxnId="{DD43C019-E763-4941-8179-09CFF33E01C8}">
      <dgm:prSet/>
      <dgm:spPr/>
      <dgm:t>
        <a:bodyPr/>
        <a:lstStyle/>
        <a:p>
          <a:endParaRPr lang="en-US"/>
        </a:p>
      </dgm:t>
    </dgm:pt>
    <dgm:pt modelId="{F53458DA-9874-4B13-A73C-F305AE5EDBA4}">
      <dgm:prSet/>
      <dgm:spPr/>
      <dgm:t>
        <a:bodyPr/>
        <a:lstStyle/>
        <a:p>
          <a:r>
            <a:rPr lang="en-US"/>
            <a:t>Summarize some of the key gender requirements of climate finance mechanisms.</a:t>
          </a:r>
        </a:p>
      </dgm:t>
    </dgm:pt>
    <dgm:pt modelId="{3DBF5A77-709B-4D95-B7D5-AF6E2DF607EE}" type="parTrans" cxnId="{F6257AD3-414C-4435-8401-71938F913C82}">
      <dgm:prSet/>
      <dgm:spPr/>
      <dgm:t>
        <a:bodyPr/>
        <a:lstStyle/>
        <a:p>
          <a:endParaRPr lang="en-US"/>
        </a:p>
      </dgm:t>
    </dgm:pt>
    <dgm:pt modelId="{AF5E5921-0405-4408-84A6-4BDC7855BEEB}" type="sibTrans" cxnId="{F6257AD3-414C-4435-8401-71938F913C82}">
      <dgm:prSet/>
      <dgm:spPr/>
      <dgm:t>
        <a:bodyPr/>
        <a:lstStyle/>
        <a:p>
          <a:endParaRPr lang="en-US"/>
        </a:p>
      </dgm:t>
    </dgm:pt>
    <dgm:pt modelId="{BF579091-1527-4CF7-B5F3-F65536093148}" type="pres">
      <dgm:prSet presAssocID="{B9D5B291-E058-4496-97CA-6BDB6B73F1D4}" presName="Name0" presStyleCnt="0">
        <dgm:presLayoutVars>
          <dgm:dir/>
          <dgm:animLvl val="lvl"/>
          <dgm:resizeHandles val="exact"/>
        </dgm:presLayoutVars>
      </dgm:prSet>
      <dgm:spPr/>
    </dgm:pt>
    <dgm:pt modelId="{AE800211-C00F-405F-839C-5945CCF4D5C9}" type="pres">
      <dgm:prSet presAssocID="{AD3FF273-9B14-4C79-8369-5F1C7C29BC4E}" presName="linNode" presStyleCnt="0"/>
      <dgm:spPr/>
    </dgm:pt>
    <dgm:pt modelId="{14097F94-7365-4273-A39C-B1E007B28347}" type="pres">
      <dgm:prSet presAssocID="{AD3FF273-9B14-4C79-8369-5F1C7C29BC4E}" presName="parentText" presStyleLbl="alignNode1" presStyleIdx="0" presStyleCnt="4">
        <dgm:presLayoutVars>
          <dgm:chMax val="1"/>
          <dgm:bulletEnabled/>
        </dgm:presLayoutVars>
      </dgm:prSet>
      <dgm:spPr/>
    </dgm:pt>
    <dgm:pt modelId="{4161B30B-C0EF-4F6F-AAC5-C14BB50296F2}" type="pres">
      <dgm:prSet presAssocID="{AD3FF273-9B14-4C79-8369-5F1C7C29BC4E}" presName="descendantText" presStyleLbl="alignAccFollowNode1" presStyleIdx="0" presStyleCnt="4">
        <dgm:presLayoutVars>
          <dgm:bulletEnabled/>
        </dgm:presLayoutVars>
      </dgm:prSet>
      <dgm:spPr/>
    </dgm:pt>
    <dgm:pt modelId="{2AB8B0CA-C5C0-4D3E-982E-7C6F4AC3765A}" type="pres">
      <dgm:prSet presAssocID="{2497B0D0-7A59-4FC2-AD8E-34312606BEFC}" presName="sp" presStyleCnt="0"/>
      <dgm:spPr/>
    </dgm:pt>
    <dgm:pt modelId="{2073BE97-DA3A-48B0-927F-6FC4CD5DA5F3}" type="pres">
      <dgm:prSet presAssocID="{5850B5C1-57A9-4583-B7EA-1B7D8AE97BC0}" presName="linNode" presStyleCnt="0"/>
      <dgm:spPr/>
    </dgm:pt>
    <dgm:pt modelId="{D7493711-647F-4ADC-9804-6CFE87B3BCDE}" type="pres">
      <dgm:prSet presAssocID="{5850B5C1-57A9-4583-B7EA-1B7D8AE97BC0}" presName="parentText" presStyleLbl="alignNode1" presStyleIdx="1" presStyleCnt="4">
        <dgm:presLayoutVars>
          <dgm:chMax val="1"/>
          <dgm:bulletEnabled/>
        </dgm:presLayoutVars>
      </dgm:prSet>
      <dgm:spPr/>
    </dgm:pt>
    <dgm:pt modelId="{5283A4D9-885B-4AB2-ADF3-0A45913B0E50}" type="pres">
      <dgm:prSet presAssocID="{5850B5C1-57A9-4583-B7EA-1B7D8AE97BC0}" presName="descendantText" presStyleLbl="alignAccFollowNode1" presStyleIdx="1" presStyleCnt="4">
        <dgm:presLayoutVars>
          <dgm:bulletEnabled/>
        </dgm:presLayoutVars>
      </dgm:prSet>
      <dgm:spPr/>
    </dgm:pt>
    <dgm:pt modelId="{2C17EF21-8922-48AE-8A56-DF414E231D42}" type="pres">
      <dgm:prSet presAssocID="{8D6B7A23-BCBA-4440-85BC-37C7C95F529E}" presName="sp" presStyleCnt="0"/>
      <dgm:spPr/>
    </dgm:pt>
    <dgm:pt modelId="{B99D7458-1EED-4CD3-A69B-4A2FDCF69CAA}" type="pres">
      <dgm:prSet presAssocID="{A302B03F-1ED8-41FA-8EC3-C965AAC23270}" presName="linNode" presStyleCnt="0"/>
      <dgm:spPr/>
    </dgm:pt>
    <dgm:pt modelId="{E727D8E5-CD5D-4641-A204-7F5A1F9644BF}" type="pres">
      <dgm:prSet presAssocID="{A302B03F-1ED8-41FA-8EC3-C965AAC23270}" presName="parentText" presStyleLbl="alignNode1" presStyleIdx="2" presStyleCnt="4">
        <dgm:presLayoutVars>
          <dgm:chMax val="1"/>
          <dgm:bulletEnabled/>
        </dgm:presLayoutVars>
      </dgm:prSet>
      <dgm:spPr/>
    </dgm:pt>
    <dgm:pt modelId="{40DC1E66-965E-4E6B-AEFC-4CFB16E788B7}" type="pres">
      <dgm:prSet presAssocID="{A302B03F-1ED8-41FA-8EC3-C965AAC23270}" presName="descendantText" presStyleLbl="alignAccFollowNode1" presStyleIdx="2" presStyleCnt="4">
        <dgm:presLayoutVars>
          <dgm:bulletEnabled/>
        </dgm:presLayoutVars>
      </dgm:prSet>
      <dgm:spPr/>
    </dgm:pt>
    <dgm:pt modelId="{F892DC25-EE85-4E73-B08B-A7CC53BF8544}" type="pres">
      <dgm:prSet presAssocID="{FFB731B1-7CD1-48BD-BD32-90281A9B86F1}" presName="sp" presStyleCnt="0"/>
      <dgm:spPr/>
    </dgm:pt>
    <dgm:pt modelId="{47BE842B-74B2-41C7-8DAA-B8F8888E659D}" type="pres">
      <dgm:prSet presAssocID="{13205E7E-27E2-4A10-9477-E1965CDF9C12}" presName="linNode" presStyleCnt="0"/>
      <dgm:spPr/>
    </dgm:pt>
    <dgm:pt modelId="{3B2C0B9D-B598-4577-9671-2711C77D1F16}" type="pres">
      <dgm:prSet presAssocID="{13205E7E-27E2-4A10-9477-E1965CDF9C12}" presName="parentText" presStyleLbl="alignNode1" presStyleIdx="3" presStyleCnt="4">
        <dgm:presLayoutVars>
          <dgm:chMax val="1"/>
          <dgm:bulletEnabled/>
        </dgm:presLayoutVars>
      </dgm:prSet>
      <dgm:spPr/>
    </dgm:pt>
    <dgm:pt modelId="{9924EBD2-3096-4DC9-8182-B7F1BF0B5AF7}" type="pres">
      <dgm:prSet presAssocID="{13205E7E-27E2-4A10-9477-E1965CDF9C12}" presName="descendantText" presStyleLbl="alignAccFollowNode1" presStyleIdx="3" presStyleCnt="4">
        <dgm:presLayoutVars>
          <dgm:bulletEnabled/>
        </dgm:presLayoutVars>
      </dgm:prSet>
      <dgm:spPr/>
    </dgm:pt>
  </dgm:ptLst>
  <dgm:cxnLst>
    <dgm:cxn modelId="{1BFF7E00-32CA-4965-B6FD-3E4FCC17A5F1}" type="presOf" srcId="{13205E7E-27E2-4A10-9477-E1965CDF9C12}" destId="{3B2C0B9D-B598-4577-9671-2711C77D1F16}" srcOrd="0" destOrd="0" presId="urn:microsoft.com/office/officeart/2016/7/layout/VerticalSolidActionList"/>
    <dgm:cxn modelId="{F176DD05-0BF2-421C-A43D-3C059DE2689E}" type="presOf" srcId="{B9D5B291-E058-4496-97CA-6BDB6B73F1D4}" destId="{BF579091-1527-4CF7-B5F3-F65536093148}" srcOrd="0" destOrd="0" presId="urn:microsoft.com/office/officeart/2016/7/layout/VerticalSolidActionList"/>
    <dgm:cxn modelId="{1975C20F-F2D8-4F3E-988F-27CF2FF2AC05}" srcId="{A302B03F-1ED8-41FA-8EC3-C965AAC23270}" destId="{FAE836E7-BEF1-4B98-BBCB-02B8BDB131AD}" srcOrd="0" destOrd="0" parTransId="{1A0AB452-B0C6-49F2-8108-C11AD14488D7}" sibTransId="{CF9ECD5A-F374-4552-8886-B032C20EAB6C}"/>
    <dgm:cxn modelId="{DD43C019-E763-4941-8179-09CFF33E01C8}" srcId="{B9D5B291-E058-4496-97CA-6BDB6B73F1D4}" destId="{13205E7E-27E2-4A10-9477-E1965CDF9C12}" srcOrd="3" destOrd="0" parTransId="{FDC8036D-1C9A-4546-B5A2-7396F686E1FF}" sibTransId="{1DB61269-8BB1-40D5-88FC-734E5863E558}"/>
    <dgm:cxn modelId="{F99F3B1A-5509-47F3-B6B6-BFA9412925E0}" srcId="{B9D5B291-E058-4496-97CA-6BDB6B73F1D4}" destId="{A302B03F-1ED8-41FA-8EC3-C965AAC23270}" srcOrd="2" destOrd="0" parTransId="{E32CEE72-D43B-4538-B1BA-E988A4568EB0}" sibTransId="{FFB731B1-7CD1-48BD-BD32-90281A9B86F1}"/>
    <dgm:cxn modelId="{3F069A1B-70CF-4880-9245-F5B089C75D8A}" srcId="{AD3FF273-9B14-4C79-8369-5F1C7C29BC4E}" destId="{3A60D213-F50B-46E4-AFEA-1E7B23639600}" srcOrd="0" destOrd="0" parTransId="{6B028B72-9B64-479C-B9D1-08EFA74A4979}" sibTransId="{D69D9008-5F5F-48AE-B957-6AE271974112}"/>
    <dgm:cxn modelId="{37A81122-DD01-4EA8-B9E4-EFC5B4741B47}" type="presOf" srcId="{F53458DA-9874-4B13-A73C-F305AE5EDBA4}" destId="{9924EBD2-3096-4DC9-8182-B7F1BF0B5AF7}" srcOrd="0" destOrd="0" presId="urn:microsoft.com/office/officeart/2016/7/layout/VerticalSolidActionList"/>
    <dgm:cxn modelId="{FA705229-9F78-4005-AE48-77564692259B}" srcId="{B9D5B291-E058-4496-97CA-6BDB6B73F1D4}" destId="{5850B5C1-57A9-4583-B7EA-1B7D8AE97BC0}" srcOrd="1" destOrd="0" parTransId="{490BA04B-950C-4A80-A6C3-8E86441DE3C1}" sibTransId="{8D6B7A23-BCBA-4440-85BC-37C7C95F529E}"/>
    <dgm:cxn modelId="{716A6D38-6F9C-470B-90AE-76B62D8751AE}" srcId="{5850B5C1-57A9-4583-B7EA-1B7D8AE97BC0}" destId="{63F943D2-0B40-4274-8650-AC6277517C25}" srcOrd="0" destOrd="0" parTransId="{8F761925-0C38-4789-A841-CD30BEC8AF0B}" sibTransId="{E772C157-8AD5-4066-94FD-60ADCFDCAAA9}"/>
    <dgm:cxn modelId="{0DAC0039-0FB8-4523-BCD6-0D4AA753658B}" type="presOf" srcId="{3A60D213-F50B-46E4-AFEA-1E7B23639600}" destId="{4161B30B-C0EF-4F6F-AAC5-C14BB50296F2}" srcOrd="0" destOrd="0" presId="urn:microsoft.com/office/officeart/2016/7/layout/VerticalSolidActionList"/>
    <dgm:cxn modelId="{77D9CF4C-825C-464B-B492-717125CF71A9}" type="presOf" srcId="{A302B03F-1ED8-41FA-8EC3-C965AAC23270}" destId="{E727D8E5-CD5D-4641-A204-7F5A1F9644BF}" srcOrd="0" destOrd="0" presId="urn:microsoft.com/office/officeart/2016/7/layout/VerticalSolidActionList"/>
    <dgm:cxn modelId="{B9BC1A6F-3318-493E-AF05-092936736418}" type="presOf" srcId="{AD3FF273-9B14-4C79-8369-5F1C7C29BC4E}" destId="{14097F94-7365-4273-A39C-B1E007B28347}" srcOrd="0" destOrd="0" presId="urn:microsoft.com/office/officeart/2016/7/layout/VerticalSolidActionList"/>
    <dgm:cxn modelId="{70F09674-616E-4797-98BC-FA235D62DAD9}" srcId="{B9D5B291-E058-4496-97CA-6BDB6B73F1D4}" destId="{AD3FF273-9B14-4C79-8369-5F1C7C29BC4E}" srcOrd="0" destOrd="0" parTransId="{E4324912-E285-437B-A5B8-F2A0E0481FEE}" sibTransId="{2497B0D0-7A59-4FC2-AD8E-34312606BEFC}"/>
    <dgm:cxn modelId="{BEEC3990-9F1F-4D76-B01D-63E4790A81E7}" type="presOf" srcId="{5850B5C1-57A9-4583-B7EA-1B7D8AE97BC0}" destId="{D7493711-647F-4ADC-9804-6CFE87B3BCDE}" srcOrd="0" destOrd="0" presId="urn:microsoft.com/office/officeart/2016/7/layout/VerticalSolidActionList"/>
    <dgm:cxn modelId="{F2B10693-3F59-4489-9E92-3CA857302FCB}" type="presOf" srcId="{FAE836E7-BEF1-4B98-BBCB-02B8BDB131AD}" destId="{40DC1E66-965E-4E6B-AEFC-4CFB16E788B7}" srcOrd="0" destOrd="0" presId="urn:microsoft.com/office/officeart/2016/7/layout/VerticalSolidActionList"/>
    <dgm:cxn modelId="{64CE2DAB-8077-4414-A135-EFB3A0FB28FD}" type="presOf" srcId="{63F943D2-0B40-4274-8650-AC6277517C25}" destId="{5283A4D9-885B-4AB2-ADF3-0A45913B0E50}" srcOrd="0" destOrd="0" presId="urn:microsoft.com/office/officeart/2016/7/layout/VerticalSolidActionList"/>
    <dgm:cxn modelId="{F6257AD3-414C-4435-8401-71938F913C82}" srcId="{13205E7E-27E2-4A10-9477-E1965CDF9C12}" destId="{F53458DA-9874-4B13-A73C-F305AE5EDBA4}" srcOrd="0" destOrd="0" parTransId="{3DBF5A77-709B-4D95-B7D5-AF6E2DF607EE}" sibTransId="{AF5E5921-0405-4408-84A6-4BDC7855BEEB}"/>
    <dgm:cxn modelId="{84D268CB-B330-44CE-8239-1D27C60C34C5}" type="presParOf" srcId="{BF579091-1527-4CF7-B5F3-F65536093148}" destId="{AE800211-C00F-405F-839C-5945CCF4D5C9}" srcOrd="0" destOrd="0" presId="urn:microsoft.com/office/officeart/2016/7/layout/VerticalSolidActionList"/>
    <dgm:cxn modelId="{A0CAFCD2-AB31-45D2-A5E4-10B705A6EC0A}" type="presParOf" srcId="{AE800211-C00F-405F-839C-5945CCF4D5C9}" destId="{14097F94-7365-4273-A39C-B1E007B28347}" srcOrd="0" destOrd="0" presId="urn:microsoft.com/office/officeart/2016/7/layout/VerticalSolidActionList"/>
    <dgm:cxn modelId="{9BEECE17-8DEE-469F-9B78-7B2CA567DCB4}" type="presParOf" srcId="{AE800211-C00F-405F-839C-5945CCF4D5C9}" destId="{4161B30B-C0EF-4F6F-AAC5-C14BB50296F2}" srcOrd="1" destOrd="0" presId="urn:microsoft.com/office/officeart/2016/7/layout/VerticalSolidActionList"/>
    <dgm:cxn modelId="{9A5C50D4-16E4-440C-BCF2-65765A1FD16C}" type="presParOf" srcId="{BF579091-1527-4CF7-B5F3-F65536093148}" destId="{2AB8B0CA-C5C0-4D3E-982E-7C6F4AC3765A}" srcOrd="1" destOrd="0" presId="urn:microsoft.com/office/officeart/2016/7/layout/VerticalSolidActionList"/>
    <dgm:cxn modelId="{2FEF7194-C441-40E0-8F73-E9B7DB87283D}" type="presParOf" srcId="{BF579091-1527-4CF7-B5F3-F65536093148}" destId="{2073BE97-DA3A-48B0-927F-6FC4CD5DA5F3}" srcOrd="2" destOrd="0" presId="urn:microsoft.com/office/officeart/2016/7/layout/VerticalSolidActionList"/>
    <dgm:cxn modelId="{4F6FE650-14DF-4FE2-8649-88B9B45B7F10}" type="presParOf" srcId="{2073BE97-DA3A-48B0-927F-6FC4CD5DA5F3}" destId="{D7493711-647F-4ADC-9804-6CFE87B3BCDE}" srcOrd="0" destOrd="0" presId="urn:microsoft.com/office/officeart/2016/7/layout/VerticalSolidActionList"/>
    <dgm:cxn modelId="{F0F79875-8F20-4DF3-AEE8-DC0370F0E704}" type="presParOf" srcId="{2073BE97-DA3A-48B0-927F-6FC4CD5DA5F3}" destId="{5283A4D9-885B-4AB2-ADF3-0A45913B0E50}" srcOrd="1" destOrd="0" presId="urn:microsoft.com/office/officeart/2016/7/layout/VerticalSolidActionList"/>
    <dgm:cxn modelId="{DD95BF0F-9DEC-48BD-9B48-4C1FAAC628DB}" type="presParOf" srcId="{BF579091-1527-4CF7-B5F3-F65536093148}" destId="{2C17EF21-8922-48AE-8A56-DF414E231D42}" srcOrd="3" destOrd="0" presId="urn:microsoft.com/office/officeart/2016/7/layout/VerticalSolidActionList"/>
    <dgm:cxn modelId="{4D8CA92B-4BA2-4626-864A-C7DCD41F7C32}" type="presParOf" srcId="{BF579091-1527-4CF7-B5F3-F65536093148}" destId="{B99D7458-1EED-4CD3-A69B-4A2FDCF69CAA}" srcOrd="4" destOrd="0" presId="urn:microsoft.com/office/officeart/2016/7/layout/VerticalSolidActionList"/>
    <dgm:cxn modelId="{09046B3F-BBD4-4195-9565-374C2045C819}" type="presParOf" srcId="{B99D7458-1EED-4CD3-A69B-4A2FDCF69CAA}" destId="{E727D8E5-CD5D-4641-A204-7F5A1F9644BF}" srcOrd="0" destOrd="0" presId="urn:microsoft.com/office/officeart/2016/7/layout/VerticalSolidActionList"/>
    <dgm:cxn modelId="{5AD059A6-C18B-4234-8678-19B6B157D4D5}" type="presParOf" srcId="{B99D7458-1EED-4CD3-A69B-4A2FDCF69CAA}" destId="{40DC1E66-965E-4E6B-AEFC-4CFB16E788B7}" srcOrd="1" destOrd="0" presId="urn:microsoft.com/office/officeart/2016/7/layout/VerticalSolidActionList"/>
    <dgm:cxn modelId="{DC4A6224-29C9-4D83-8D61-C7DEA3E51806}" type="presParOf" srcId="{BF579091-1527-4CF7-B5F3-F65536093148}" destId="{F892DC25-EE85-4E73-B08B-A7CC53BF8544}" srcOrd="5" destOrd="0" presId="urn:microsoft.com/office/officeart/2016/7/layout/VerticalSolidActionList"/>
    <dgm:cxn modelId="{31F045F8-95AC-4795-9CED-54E5D8C08D0A}" type="presParOf" srcId="{BF579091-1527-4CF7-B5F3-F65536093148}" destId="{47BE842B-74B2-41C7-8DAA-B8F8888E659D}" srcOrd="6" destOrd="0" presId="urn:microsoft.com/office/officeart/2016/7/layout/VerticalSolidActionList"/>
    <dgm:cxn modelId="{BD37DAC2-27A6-4902-BB5A-E67FCA9A076E}" type="presParOf" srcId="{47BE842B-74B2-41C7-8DAA-B8F8888E659D}" destId="{3B2C0B9D-B598-4577-9671-2711C77D1F16}" srcOrd="0" destOrd="0" presId="urn:microsoft.com/office/officeart/2016/7/layout/VerticalSolidActionList"/>
    <dgm:cxn modelId="{FB062C5D-88C7-4603-8BCC-079E3D5741FA}" type="presParOf" srcId="{47BE842B-74B2-41C7-8DAA-B8F8888E659D}" destId="{9924EBD2-3096-4DC9-8182-B7F1BF0B5AF7}"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1B30B-C0EF-4F6F-AAC5-C14BB50296F2}">
      <dsp:nvSpPr>
        <dsp:cNvPr id="0" name=""/>
        <dsp:cNvSpPr/>
      </dsp:nvSpPr>
      <dsp:spPr>
        <a:xfrm>
          <a:off x="2103120" y="1595"/>
          <a:ext cx="8412480" cy="82640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Describe what gender-responsive budgeting is and why it is important. </a:t>
          </a:r>
        </a:p>
      </dsp:txBody>
      <dsp:txXfrm>
        <a:off x="2103120" y="1595"/>
        <a:ext cx="8412480" cy="826407"/>
      </dsp:txXfrm>
    </dsp:sp>
    <dsp:sp modelId="{14097F94-7365-4273-A39C-B1E007B28347}">
      <dsp:nvSpPr>
        <dsp:cNvPr id="0" name=""/>
        <dsp:cNvSpPr/>
      </dsp:nvSpPr>
      <dsp:spPr>
        <a:xfrm>
          <a:off x="0" y="1595"/>
          <a:ext cx="2103120" cy="82640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1595"/>
        <a:ext cx="2103120" cy="826407"/>
      </dsp:txXfrm>
    </dsp:sp>
    <dsp:sp modelId="{5283A4D9-885B-4AB2-ADF3-0A45913B0E50}">
      <dsp:nvSpPr>
        <dsp:cNvPr id="0" name=""/>
        <dsp:cNvSpPr/>
      </dsp:nvSpPr>
      <dsp:spPr>
        <a:xfrm>
          <a:off x="2103120" y="877587"/>
          <a:ext cx="8412480" cy="82640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Describe a typical gender-responsive budgeting process. </a:t>
          </a:r>
        </a:p>
      </dsp:txBody>
      <dsp:txXfrm>
        <a:off x="2103120" y="877587"/>
        <a:ext cx="8412480" cy="826407"/>
      </dsp:txXfrm>
    </dsp:sp>
    <dsp:sp modelId="{D7493711-647F-4ADC-9804-6CFE87B3BCDE}">
      <dsp:nvSpPr>
        <dsp:cNvPr id="0" name=""/>
        <dsp:cNvSpPr/>
      </dsp:nvSpPr>
      <dsp:spPr>
        <a:xfrm>
          <a:off x="0" y="877587"/>
          <a:ext cx="2103120" cy="826407"/>
        </a:xfrm>
        <a:prstGeom prst="rect">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877587"/>
        <a:ext cx="2103120" cy="826407"/>
      </dsp:txXfrm>
    </dsp:sp>
    <dsp:sp modelId="{40DC1E66-965E-4E6B-AEFC-4CFB16E788B7}">
      <dsp:nvSpPr>
        <dsp:cNvPr id="0" name=""/>
        <dsp:cNvSpPr/>
      </dsp:nvSpPr>
      <dsp:spPr>
        <a:xfrm>
          <a:off x="2103120" y="1753579"/>
          <a:ext cx="8412480" cy="82640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711200">
            <a:lnSpc>
              <a:spcPct val="90000"/>
            </a:lnSpc>
            <a:spcBef>
              <a:spcPct val="0"/>
            </a:spcBef>
            <a:spcAft>
              <a:spcPct val="35000"/>
            </a:spcAft>
            <a:buNone/>
          </a:pPr>
          <a:r>
            <a:rPr lang="en-US" sz="1600" kern="1200"/>
            <a:t>Identify possible sources of gender-responsive budgeting expertise in the government, NGOs, universities and other organizations. </a:t>
          </a:r>
        </a:p>
      </dsp:txBody>
      <dsp:txXfrm>
        <a:off x="2103120" y="1753579"/>
        <a:ext cx="8412480" cy="826407"/>
      </dsp:txXfrm>
    </dsp:sp>
    <dsp:sp modelId="{E727D8E5-CD5D-4641-A204-7F5A1F9644BF}">
      <dsp:nvSpPr>
        <dsp:cNvPr id="0" name=""/>
        <dsp:cNvSpPr/>
      </dsp:nvSpPr>
      <dsp:spPr>
        <a:xfrm>
          <a:off x="0" y="1753579"/>
          <a:ext cx="2103120" cy="826407"/>
        </a:xfrm>
        <a:prstGeom prst="rect">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Identify</a:t>
          </a:r>
        </a:p>
      </dsp:txBody>
      <dsp:txXfrm>
        <a:off x="0" y="1753579"/>
        <a:ext cx="2103120" cy="826407"/>
      </dsp:txXfrm>
    </dsp:sp>
    <dsp:sp modelId="{9924EBD2-3096-4DC9-8182-B7F1BF0B5AF7}">
      <dsp:nvSpPr>
        <dsp:cNvPr id="0" name=""/>
        <dsp:cNvSpPr/>
      </dsp:nvSpPr>
      <dsp:spPr>
        <a:xfrm>
          <a:off x="2103120" y="2629571"/>
          <a:ext cx="8412480" cy="82640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09908" rIns="163225" bIns="209908" numCol="1" spcCol="1270" anchor="ctr" anchorCtr="0">
          <a:noAutofit/>
        </a:bodyPr>
        <a:lstStyle/>
        <a:p>
          <a:pPr marL="0" lvl="0" indent="0" algn="l" defTabSz="844550">
            <a:lnSpc>
              <a:spcPct val="90000"/>
            </a:lnSpc>
            <a:spcBef>
              <a:spcPct val="0"/>
            </a:spcBef>
            <a:spcAft>
              <a:spcPct val="35000"/>
            </a:spcAft>
            <a:buNone/>
          </a:pPr>
          <a:r>
            <a:rPr lang="en-US" sz="1900" kern="1200"/>
            <a:t>Summarize some of the key gender requirements of climate finance mechanisms.</a:t>
          </a:r>
        </a:p>
      </dsp:txBody>
      <dsp:txXfrm>
        <a:off x="2103120" y="2629571"/>
        <a:ext cx="8412480" cy="826407"/>
      </dsp:txXfrm>
    </dsp:sp>
    <dsp:sp modelId="{3B2C0B9D-B598-4577-9671-2711C77D1F16}">
      <dsp:nvSpPr>
        <dsp:cNvPr id="0" name=""/>
        <dsp:cNvSpPr/>
      </dsp:nvSpPr>
      <dsp:spPr>
        <a:xfrm>
          <a:off x="0" y="2629571"/>
          <a:ext cx="2103120" cy="826407"/>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81631" rIns="111290" bIns="81631" numCol="1" spcCol="1270" anchor="ctr" anchorCtr="0">
          <a:noAutofit/>
        </a:bodyPr>
        <a:lstStyle/>
        <a:p>
          <a:pPr marL="0" lvl="0" indent="0" algn="ctr" defTabSz="1066800">
            <a:lnSpc>
              <a:spcPct val="90000"/>
            </a:lnSpc>
            <a:spcBef>
              <a:spcPct val="0"/>
            </a:spcBef>
            <a:spcAft>
              <a:spcPct val="35000"/>
            </a:spcAft>
            <a:buNone/>
          </a:pPr>
          <a:r>
            <a:rPr lang="en-US" sz="2400" kern="1200"/>
            <a:t>Summarize</a:t>
          </a:r>
        </a:p>
      </dsp:txBody>
      <dsp:txXfrm>
        <a:off x="0" y="2629571"/>
        <a:ext cx="2103120" cy="826407"/>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8AC511-93B8-4D23-BC62-16E62C0DCE34}" type="datetimeFigureOut">
              <a:rPr lang="en-GB" smtClean="0"/>
              <a:t>01/06/2021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A3CBA6-EF41-42FF-8115-9DBEBCCBBAD4}" type="slidenum">
              <a:rPr lang="en-GB" smtClean="0"/>
              <a:t>‹#›</a:t>
            </a:fld>
            <a:endParaRPr lang="en-GB"/>
          </a:p>
        </p:txBody>
      </p:sp>
    </p:spTree>
    <p:extLst>
      <p:ext uri="{BB962C8B-B14F-4D97-AF65-F5344CB8AC3E}">
        <p14:creationId xmlns:p14="http://schemas.microsoft.com/office/powerpoint/2010/main" val="2576820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4.2 in the Guide for Trainers for ideas for a session on gender-responsive budgeting in national budgeting processes to support adaptation planning in a way that can effectively meet the needs and challenges of women and men who depend on the agriculture sectors for their livelihoods.</a:t>
            </a:r>
          </a:p>
          <a:p>
            <a:r>
              <a:rPr lang="en-GB" dirty="0"/>
              <a:t>A national expert can be invited to deliver this session to make it more specific to the </a:t>
            </a:r>
            <a:r>
              <a:rPr lang="en-GB"/>
              <a:t>local context.</a:t>
            </a:r>
            <a:endParaRPr lang="en-GB" dirty="0"/>
          </a:p>
        </p:txBody>
      </p:sp>
      <p:sp>
        <p:nvSpPr>
          <p:cNvPr id="4" name="Slide Number Placeholder 3"/>
          <p:cNvSpPr>
            <a:spLocks noGrp="1"/>
          </p:cNvSpPr>
          <p:nvPr>
            <p:ph type="sldNum" sz="quarter" idx="5"/>
          </p:nvPr>
        </p:nvSpPr>
        <p:spPr/>
        <p:txBody>
          <a:bodyPr/>
          <a:lstStyle/>
          <a:p>
            <a:fld id="{AEA3CBA6-EF41-42FF-8115-9DBEBCCBBAD4}" type="slidenum">
              <a:rPr lang="en-GB" smtClean="0"/>
              <a:t>1</a:t>
            </a:fld>
            <a:endParaRPr lang="en-GB"/>
          </a:p>
        </p:txBody>
      </p:sp>
    </p:spTree>
    <p:extLst>
      <p:ext uri="{BB962C8B-B14F-4D97-AF65-F5344CB8AC3E}">
        <p14:creationId xmlns:p14="http://schemas.microsoft.com/office/powerpoint/2010/main" val="1035374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A3CBA6-EF41-42FF-8115-9DBEBCCBBAD4}" type="slidenum">
              <a:rPr lang="en-GB" smtClean="0"/>
              <a:t>2</a:t>
            </a:fld>
            <a:endParaRPr lang="en-GB"/>
          </a:p>
        </p:txBody>
      </p:sp>
    </p:spTree>
    <p:extLst>
      <p:ext uri="{BB962C8B-B14F-4D97-AF65-F5344CB8AC3E}">
        <p14:creationId xmlns:p14="http://schemas.microsoft.com/office/powerpoint/2010/main" val="104148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table 4.2.1</a:t>
            </a:r>
          </a:p>
        </p:txBody>
      </p:sp>
      <p:sp>
        <p:nvSpPr>
          <p:cNvPr id="4" name="Slide Number Placeholder 3"/>
          <p:cNvSpPr>
            <a:spLocks noGrp="1"/>
          </p:cNvSpPr>
          <p:nvPr>
            <p:ph type="sldNum" sz="quarter" idx="5"/>
          </p:nvPr>
        </p:nvSpPr>
        <p:spPr/>
        <p:txBody>
          <a:bodyPr/>
          <a:lstStyle/>
          <a:p>
            <a:fld id="{AEA3CBA6-EF41-42FF-8115-9DBEBCCBBAD4}" type="slidenum">
              <a:rPr lang="en-GB" smtClean="0"/>
              <a:t>7</a:t>
            </a:fld>
            <a:endParaRPr lang="en-GB"/>
          </a:p>
        </p:txBody>
      </p:sp>
    </p:spTree>
    <p:extLst>
      <p:ext uri="{BB962C8B-B14F-4D97-AF65-F5344CB8AC3E}">
        <p14:creationId xmlns:p14="http://schemas.microsoft.com/office/powerpoint/2010/main" val="245381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1CFF-68BC-45AE-95E8-2953ED4569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7967C9-2581-4FDC-8028-8504BBCAFD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AB3D9B-7701-4BB0-8222-95725624506B}"/>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39B58726-597D-4CA7-9C48-64DE189781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A815BE-FFE1-4923-99B9-247AC7FDFED3}"/>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387008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6904-A949-4FCD-95FB-285C415834A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C0AC32-FB6E-45FE-BE48-B435186536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77BD17-262A-4380-9E9C-2F9A2121FF55}"/>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3BCD941B-17F4-4E9F-B146-AAEFAD9438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31998B-0A1A-433E-8155-7A36804D683A}"/>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31966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F4DA7-EA7B-4EE2-A5AE-FA75E94279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ECCCC89-37AD-4E46-9D0D-2DC54D4C26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FEAEAF-4510-4D39-93F7-AA1994A2C7D2}"/>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B992EFE2-D52F-47B4-BEB1-43EB98A998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2F01F9-1C69-4022-A782-9BB33D4FDE10}"/>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730269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883B2-E284-41B2-A29C-32546B5EEE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34CE9A-C0DA-407D-BD4E-771CF97AD8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7E3B86-C7CE-4439-B0A5-CC057D7203CF}"/>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B7DCB156-1E1B-4040-ACD0-865BEA0DDA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08448D-FB83-4D6B-BFB8-9B00FFD3E7A4}"/>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73008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2505-770D-4016-9B1B-9A3F2DB269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58E83DA-5ACD-4409-8D59-C381DCA115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731602-A409-4098-A936-850B32494DD5}"/>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D3791B91-A107-4E0E-BF1F-3FC762EE18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FB32E7-81F4-4EB5-B4DE-550055EC6348}"/>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116771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61978-C72F-4A8A-AE5C-F8C33E2772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3A176A-F3FE-4F25-B89D-13EB3036A6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B54026-FDA4-4B04-BA28-28205BEF95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30E581-8037-4835-AB1E-2696532D04B7}"/>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6" name="Footer Placeholder 5">
            <a:extLst>
              <a:ext uri="{FF2B5EF4-FFF2-40B4-BE49-F238E27FC236}">
                <a16:creationId xmlns:a16="http://schemas.microsoft.com/office/drawing/2014/main" id="{FE92ECD3-D656-4905-A260-E02200506C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431E5E-3C20-4195-B107-F18BA1E30D32}"/>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345118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5652B-C260-44F0-8D46-3B8561195E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B56C7A-5A2F-43BE-994D-36729F798C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868F96-F219-4B9A-8086-E6C4BA99A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08ED3B-CA0A-4201-9157-7DF3C5ED88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960A30-4707-4EAA-92A9-60C503D5D3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6D4A9A4-4DA7-4D15-B087-EFEA72979175}"/>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8" name="Footer Placeholder 7">
            <a:extLst>
              <a:ext uri="{FF2B5EF4-FFF2-40B4-BE49-F238E27FC236}">
                <a16:creationId xmlns:a16="http://schemas.microsoft.com/office/drawing/2014/main" id="{79885D39-E2D4-4240-92D4-F62BDCF22D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BEBE08-C1E8-4302-AD10-78C14B7B10D0}"/>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44204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6336-EB4D-4155-AA9F-D7816CD4179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B21A28-6A07-4C71-86A5-32DA097CB5B3}"/>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4" name="Footer Placeholder 3">
            <a:extLst>
              <a:ext uri="{FF2B5EF4-FFF2-40B4-BE49-F238E27FC236}">
                <a16:creationId xmlns:a16="http://schemas.microsoft.com/office/drawing/2014/main" id="{70AD8FDC-68E1-4534-ADF0-506FD828BB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FECC83-F662-40A4-A737-E347577B48C2}"/>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194552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D8048-53A1-46AD-8E44-389CBCD7B879}"/>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3" name="Footer Placeholder 2">
            <a:extLst>
              <a:ext uri="{FF2B5EF4-FFF2-40B4-BE49-F238E27FC236}">
                <a16:creationId xmlns:a16="http://schemas.microsoft.com/office/drawing/2014/main" id="{3ED66079-7049-482E-9440-574E22F750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F8987A-CE28-465E-8D46-8065C1C10FD5}"/>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4080258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7202C-625F-4EE9-82BA-FC6640325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2B51E4F-0058-4649-9583-A2E2B114B7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6F2CF4-5050-4E3D-A13D-3D71DCDDEA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042114-6847-4021-B6BE-0832D56B6294}"/>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6" name="Footer Placeholder 5">
            <a:extLst>
              <a:ext uri="{FF2B5EF4-FFF2-40B4-BE49-F238E27FC236}">
                <a16:creationId xmlns:a16="http://schemas.microsoft.com/office/drawing/2014/main" id="{D12FBA78-B962-4988-95BB-191905C121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79E618-A8E7-4386-B91E-8370BB3BC714}"/>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412924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43F38-7C01-4E90-8729-B3389AF910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D241A8-7E17-4508-9B2F-C71B9DB76E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516F30-B664-4298-9032-5A05E6EF6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FCC59A-689E-47F0-B4CA-0E2E59A47322}"/>
              </a:ext>
            </a:extLst>
          </p:cNvPr>
          <p:cNvSpPr>
            <a:spLocks noGrp="1"/>
          </p:cNvSpPr>
          <p:nvPr>
            <p:ph type="dt" sz="half" idx="10"/>
          </p:nvPr>
        </p:nvSpPr>
        <p:spPr/>
        <p:txBody>
          <a:bodyPr/>
          <a:lstStyle/>
          <a:p>
            <a:fld id="{175C91B6-5047-42BC-8E20-EE7975BB48B4}" type="datetimeFigureOut">
              <a:rPr lang="en-GB" smtClean="0"/>
              <a:t>01/06/2021</a:t>
            </a:fld>
            <a:endParaRPr lang="en-GB"/>
          </a:p>
        </p:txBody>
      </p:sp>
      <p:sp>
        <p:nvSpPr>
          <p:cNvPr id="6" name="Footer Placeholder 5">
            <a:extLst>
              <a:ext uri="{FF2B5EF4-FFF2-40B4-BE49-F238E27FC236}">
                <a16:creationId xmlns:a16="http://schemas.microsoft.com/office/drawing/2014/main" id="{A0F0ABD9-FDA6-4F75-BE1C-70F00C5A46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F424BB-5183-4C23-8012-E44CF8933B1D}"/>
              </a:ext>
            </a:extLst>
          </p:cNvPr>
          <p:cNvSpPr>
            <a:spLocks noGrp="1"/>
          </p:cNvSpPr>
          <p:nvPr>
            <p:ph type="sldNum" sz="quarter" idx="12"/>
          </p:nvPr>
        </p:nvSpPr>
        <p:spPr/>
        <p:txBody>
          <a:bodyPr/>
          <a:lstStyle/>
          <a:p>
            <a:fld id="{7838EE7E-1125-4281-9676-DA308CF3F2BF}" type="slidenum">
              <a:rPr lang="en-GB" smtClean="0"/>
              <a:t>‹#›</a:t>
            </a:fld>
            <a:endParaRPr lang="en-GB"/>
          </a:p>
        </p:txBody>
      </p:sp>
    </p:spTree>
    <p:extLst>
      <p:ext uri="{BB962C8B-B14F-4D97-AF65-F5344CB8AC3E}">
        <p14:creationId xmlns:p14="http://schemas.microsoft.com/office/powerpoint/2010/main" val="2506472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F33065-A0C6-4DA1-A53D-CE12410A80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AAAD5E-83E2-4173-83C3-EF15A6D41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09A6F8-04CE-472A-A85C-6A30BBB56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C91B6-5047-42BC-8E20-EE7975BB48B4}" type="datetimeFigureOut">
              <a:rPr lang="en-GB" smtClean="0"/>
              <a:t>01/06/2021</a:t>
            </a:fld>
            <a:endParaRPr lang="en-GB"/>
          </a:p>
        </p:txBody>
      </p:sp>
      <p:sp>
        <p:nvSpPr>
          <p:cNvPr id="5" name="Footer Placeholder 4">
            <a:extLst>
              <a:ext uri="{FF2B5EF4-FFF2-40B4-BE49-F238E27FC236}">
                <a16:creationId xmlns:a16="http://schemas.microsoft.com/office/drawing/2014/main" id="{E9748ECF-FE91-4D5C-ABFA-75F8A5F94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6F409E0-7A8F-40EA-9A21-94451577DD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38EE7E-1125-4281-9676-DA308CF3F2BF}" type="slidenum">
              <a:rPr lang="en-GB" smtClean="0"/>
              <a:t>‹#›</a:t>
            </a:fld>
            <a:endParaRPr lang="en-GB"/>
          </a:p>
        </p:txBody>
      </p:sp>
    </p:spTree>
    <p:extLst>
      <p:ext uri="{BB962C8B-B14F-4D97-AF65-F5344CB8AC3E}">
        <p14:creationId xmlns:p14="http://schemas.microsoft.com/office/powerpoint/2010/main" val="2665397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0ED63-3DE1-4E3D-B5A0-16B512B8DF4B}"/>
              </a:ext>
            </a:extLst>
          </p:cNvPr>
          <p:cNvSpPr>
            <a:spLocks noGrp="1"/>
          </p:cNvSpPr>
          <p:nvPr>
            <p:ph type="ctrTitle"/>
          </p:nvPr>
        </p:nvSpPr>
        <p:spPr/>
        <p:txBody>
          <a:bodyPr>
            <a:normAutofit/>
          </a:bodyPr>
          <a:lstStyle/>
          <a:p>
            <a:r>
              <a:rPr lang="en-GB" sz="4400" dirty="0">
                <a:latin typeface="+mn-lt"/>
              </a:rPr>
              <a:t>Unit 4.2: Gender-responsive budgeting</a:t>
            </a:r>
          </a:p>
        </p:txBody>
      </p:sp>
      <p:sp>
        <p:nvSpPr>
          <p:cNvPr id="3" name="Subtitle 2">
            <a:extLst>
              <a:ext uri="{FF2B5EF4-FFF2-40B4-BE49-F238E27FC236}">
                <a16:creationId xmlns:a16="http://schemas.microsoft.com/office/drawing/2014/main" id="{C5F2C022-2AED-410D-A981-D9D067BF5E6D}"/>
              </a:ext>
            </a:extLst>
          </p:cNvPr>
          <p:cNvSpPr>
            <a:spLocks noGrp="1"/>
          </p:cNvSpPr>
          <p:nvPr>
            <p:ph type="subTitle" idx="1"/>
          </p:nvPr>
        </p:nvSpPr>
        <p:spPr/>
        <p:txBody>
          <a:bodyPr>
            <a:normAutofit lnSpcReduction="10000"/>
          </a:bodyPr>
          <a:lstStyle/>
          <a:p>
            <a:r>
              <a:rPr lang="en-US" i="1" dirty="0"/>
              <a:t>Gender in Adaptation Planning for the Agriculture Sectors</a:t>
            </a:r>
          </a:p>
          <a:p>
            <a:r>
              <a:rPr lang="en-US" dirty="0"/>
              <a:t>Training Workshop</a:t>
            </a:r>
          </a:p>
          <a:p>
            <a:r>
              <a:rPr lang="en-US" dirty="0"/>
              <a:t>[Name of presenter]</a:t>
            </a:r>
          </a:p>
          <a:p>
            <a:r>
              <a:rPr lang="en-US" dirty="0"/>
              <a:t>[Date]</a:t>
            </a:r>
            <a:endParaRPr lang="en-GB" dirty="0"/>
          </a:p>
          <a:p>
            <a:endParaRPr lang="en-GB" dirty="0"/>
          </a:p>
        </p:txBody>
      </p:sp>
    </p:spTree>
    <p:extLst>
      <p:ext uri="{BB962C8B-B14F-4D97-AF65-F5344CB8AC3E}">
        <p14:creationId xmlns:p14="http://schemas.microsoft.com/office/powerpoint/2010/main" val="2031414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28D1C24A-7B51-4FCF-8C14-837891897BCF}"/>
              </a:ext>
            </a:extLst>
          </p:cNvPr>
          <p:cNvGraphicFramePr>
            <a:graphicFrameLocks noGrp="1"/>
          </p:cNvGraphicFramePr>
          <p:nvPr>
            <p:ph idx="1"/>
            <p:extLst>
              <p:ext uri="{D42A27DB-BD31-4B8C-83A1-F6EECF244321}">
                <p14:modId xmlns:p14="http://schemas.microsoft.com/office/powerpoint/2010/main" val="3292932458"/>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92A8-A36A-4DC8-BD9E-CA124C02F976}"/>
              </a:ext>
            </a:extLst>
          </p:cNvPr>
          <p:cNvSpPr>
            <a:spLocks noGrp="1"/>
          </p:cNvSpPr>
          <p:nvPr>
            <p:ph type="title"/>
          </p:nvPr>
        </p:nvSpPr>
        <p:spPr/>
        <p:txBody>
          <a:bodyPr/>
          <a:lstStyle/>
          <a:p>
            <a:pPr algn="ctr"/>
            <a:r>
              <a:rPr lang="en-GB" dirty="0">
                <a:latin typeface="+mn-lt"/>
              </a:rPr>
              <a:t>Part 1. Gender-responsive budgeting</a:t>
            </a:r>
          </a:p>
        </p:txBody>
      </p:sp>
      <p:sp>
        <p:nvSpPr>
          <p:cNvPr id="3" name="Content Placeholder 2">
            <a:extLst>
              <a:ext uri="{FF2B5EF4-FFF2-40B4-BE49-F238E27FC236}">
                <a16:creationId xmlns:a16="http://schemas.microsoft.com/office/drawing/2014/main" id="{E23E37F2-7E72-4E71-9630-B0688B700C3A}"/>
              </a:ext>
            </a:extLst>
          </p:cNvPr>
          <p:cNvSpPr>
            <a:spLocks noGrp="1"/>
          </p:cNvSpPr>
          <p:nvPr>
            <p:ph idx="1"/>
          </p:nvPr>
        </p:nvSpPr>
        <p:spPr/>
        <p:txBody>
          <a:bodyPr>
            <a:normAutofit/>
          </a:bodyPr>
          <a:lstStyle/>
          <a:p>
            <a:r>
              <a:rPr lang="en-GB" dirty="0"/>
              <a:t>Aims to raise awareness of the gendered impacts of budgets and to make governments accountable for ensuring their budgets promote the achievement of gender equality and women’s rights, especially among the poor. </a:t>
            </a:r>
          </a:p>
          <a:p>
            <a:r>
              <a:rPr lang="en-GB" dirty="0"/>
              <a:t>Involves analysing government budgets for their effect on different genders.</a:t>
            </a:r>
          </a:p>
          <a:p>
            <a:r>
              <a:rPr lang="en-GB" dirty="0"/>
              <a:t>Involves transforming these budgets to ensure that gender equality commitments are realised. </a:t>
            </a:r>
          </a:p>
        </p:txBody>
      </p:sp>
    </p:spTree>
    <p:extLst>
      <p:ext uri="{BB962C8B-B14F-4D97-AF65-F5344CB8AC3E}">
        <p14:creationId xmlns:p14="http://schemas.microsoft.com/office/powerpoint/2010/main" val="241379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F8C5-EBBA-40A4-AE81-C3689D2EF39A}"/>
              </a:ext>
            </a:extLst>
          </p:cNvPr>
          <p:cNvSpPr>
            <a:spLocks noGrp="1"/>
          </p:cNvSpPr>
          <p:nvPr>
            <p:ph type="title"/>
          </p:nvPr>
        </p:nvSpPr>
        <p:spPr/>
        <p:txBody>
          <a:bodyPr>
            <a:normAutofit/>
          </a:bodyPr>
          <a:lstStyle/>
          <a:p>
            <a:pPr algn="ctr"/>
            <a:r>
              <a:rPr lang="en-GB" sz="4000" dirty="0">
                <a:latin typeface="+mn-lt"/>
              </a:rPr>
              <a:t>GRB examines impacts on women and men, girls and boys of:</a:t>
            </a:r>
          </a:p>
        </p:txBody>
      </p:sp>
      <p:sp>
        <p:nvSpPr>
          <p:cNvPr id="3" name="Content Placeholder 2">
            <a:extLst>
              <a:ext uri="{FF2B5EF4-FFF2-40B4-BE49-F238E27FC236}">
                <a16:creationId xmlns:a16="http://schemas.microsoft.com/office/drawing/2014/main" id="{47F95CAA-A309-4ED1-A796-96A264D4422B}"/>
              </a:ext>
            </a:extLst>
          </p:cNvPr>
          <p:cNvSpPr>
            <a:spLocks noGrp="1"/>
          </p:cNvSpPr>
          <p:nvPr>
            <p:ph idx="1"/>
          </p:nvPr>
        </p:nvSpPr>
        <p:spPr/>
        <p:txBody>
          <a:bodyPr>
            <a:normAutofit/>
          </a:bodyPr>
          <a:lstStyle/>
          <a:p>
            <a:r>
              <a:rPr lang="en-GB" dirty="0"/>
              <a:t>How money is raised and how revenues are lost;</a:t>
            </a:r>
          </a:p>
          <a:p>
            <a:r>
              <a:rPr lang="en-GB" dirty="0"/>
              <a:t>How money is spent;</a:t>
            </a:r>
          </a:p>
          <a:p>
            <a:r>
              <a:rPr lang="en-GB" dirty="0"/>
              <a:t>Whether spending is sufficient to meet the practical and strategic needs of men, women, girls and boys, while at the same time contributing to closing the gender gap;</a:t>
            </a:r>
          </a:p>
          <a:p>
            <a:r>
              <a:rPr lang="en-GB" dirty="0"/>
              <a:t>How decisions on raising and spending money affect unpaid care work and subsistence work, and the distribution of these between genders; and</a:t>
            </a:r>
          </a:p>
          <a:p>
            <a:r>
              <a:rPr lang="en-GB" dirty="0"/>
              <a:t>Whether spending in practice matches budget plans.</a:t>
            </a:r>
          </a:p>
        </p:txBody>
      </p:sp>
    </p:spTree>
    <p:extLst>
      <p:ext uri="{BB962C8B-B14F-4D97-AF65-F5344CB8AC3E}">
        <p14:creationId xmlns:p14="http://schemas.microsoft.com/office/powerpoint/2010/main" val="34962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C2BCA-336A-4350-A3F7-BC712A481160}"/>
              </a:ext>
            </a:extLst>
          </p:cNvPr>
          <p:cNvSpPr>
            <a:spLocks noGrp="1"/>
          </p:cNvSpPr>
          <p:nvPr>
            <p:ph type="title"/>
          </p:nvPr>
        </p:nvSpPr>
        <p:spPr/>
        <p:txBody>
          <a:bodyPr/>
          <a:lstStyle/>
          <a:p>
            <a:pPr algn="ctr"/>
            <a:r>
              <a:rPr lang="en-GB" dirty="0">
                <a:latin typeface="+mn-lt"/>
              </a:rPr>
              <a:t>Why GRB?</a:t>
            </a:r>
          </a:p>
        </p:txBody>
      </p:sp>
      <p:sp>
        <p:nvSpPr>
          <p:cNvPr id="3" name="Content Placeholder 2">
            <a:extLst>
              <a:ext uri="{FF2B5EF4-FFF2-40B4-BE49-F238E27FC236}">
                <a16:creationId xmlns:a16="http://schemas.microsoft.com/office/drawing/2014/main" id="{6E080676-A542-4FC2-98CB-6F3181FF40FC}"/>
              </a:ext>
            </a:extLst>
          </p:cNvPr>
          <p:cNvSpPr>
            <a:spLocks noGrp="1"/>
          </p:cNvSpPr>
          <p:nvPr>
            <p:ph idx="1"/>
          </p:nvPr>
        </p:nvSpPr>
        <p:spPr/>
        <p:txBody>
          <a:bodyPr>
            <a:normAutofit fontScale="92500" lnSpcReduction="20000"/>
          </a:bodyPr>
          <a:lstStyle/>
          <a:p>
            <a:r>
              <a:rPr lang="en-GB" dirty="0"/>
              <a:t>To correct gender biases in budgets and fiscal policy</a:t>
            </a:r>
          </a:p>
          <a:p>
            <a:r>
              <a:rPr lang="en-GB" dirty="0"/>
              <a:t>To demonstrate how government commitments to gender equality and women’s empowerment are translated into allocations to public programmes </a:t>
            </a:r>
          </a:p>
          <a:p>
            <a:r>
              <a:rPr lang="en-GB" dirty="0"/>
              <a:t>To account for the gender differences between and within households;</a:t>
            </a:r>
          </a:p>
          <a:p>
            <a:r>
              <a:rPr lang="en-GB" dirty="0"/>
              <a:t>To address the unpaid labour burden of women and to monitor care-related programmes;</a:t>
            </a:r>
          </a:p>
          <a:p>
            <a:r>
              <a:rPr lang="en-GB" dirty="0"/>
              <a:t>To increase transparency in use of public resources as well as in public policy formulation, implementation and impact;</a:t>
            </a:r>
          </a:p>
          <a:p>
            <a:r>
              <a:rPr lang="en-GB" dirty="0"/>
              <a:t>To account for the costs that gender inequality has for women, the economy, and the broad developmental objectives of a society (e.g. overburdening women can lead to productivity losses).</a:t>
            </a:r>
          </a:p>
        </p:txBody>
      </p:sp>
    </p:spTree>
    <p:extLst>
      <p:ext uri="{BB962C8B-B14F-4D97-AF65-F5344CB8AC3E}">
        <p14:creationId xmlns:p14="http://schemas.microsoft.com/office/powerpoint/2010/main" val="350572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0180-9FD7-4344-B271-DFEF8849BA85}"/>
              </a:ext>
            </a:extLst>
          </p:cNvPr>
          <p:cNvSpPr>
            <a:spLocks noGrp="1"/>
          </p:cNvSpPr>
          <p:nvPr>
            <p:ph type="title"/>
          </p:nvPr>
        </p:nvSpPr>
        <p:spPr/>
        <p:txBody>
          <a:bodyPr/>
          <a:lstStyle/>
          <a:p>
            <a:pPr algn="ctr"/>
            <a:r>
              <a:rPr lang="en-GB" dirty="0">
                <a:latin typeface="+mn-lt"/>
              </a:rPr>
              <a:t>Key considerations in GRB</a:t>
            </a:r>
          </a:p>
        </p:txBody>
      </p:sp>
      <p:sp>
        <p:nvSpPr>
          <p:cNvPr id="3" name="Content Placeholder 2">
            <a:extLst>
              <a:ext uri="{FF2B5EF4-FFF2-40B4-BE49-F238E27FC236}">
                <a16:creationId xmlns:a16="http://schemas.microsoft.com/office/drawing/2014/main" id="{211D1891-6F5F-4CCC-A57B-70676C2C359D}"/>
              </a:ext>
            </a:extLst>
          </p:cNvPr>
          <p:cNvSpPr>
            <a:spLocks noGrp="1"/>
          </p:cNvSpPr>
          <p:nvPr>
            <p:ph idx="1"/>
          </p:nvPr>
        </p:nvSpPr>
        <p:spPr/>
        <p:txBody>
          <a:bodyPr/>
          <a:lstStyle/>
          <a:p>
            <a:r>
              <a:rPr lang="en-GB" dirty="0"/>
              <a:t>Approach, e.g. Five-step Method</a:t>
            </a:r>
          </a:p>
          <a:p>
            <a:r>
              <a:rPr lang="en-GB" dirty="0"/>
              <a:t>When during the adaptation process, e.g. as part of integrating climate change into a national budgeting process, or within a budgeting process for the agriculture sector. </a:t>
            </a:r>
          </a:p>
          <a:p>
            <a:r>
              <a:rPr lang="en-GB" dirty="0"/>
              <a:t>Strong leadership and multiple stakeholders needed</a:t>
            </a:r>
          </a:p>
          <a:p>
            <a:r>
              <a:rPr lang="en-GB" dirty="0"/>
              <a:t>Instigator may be a gender budgeting statement at national level</a:t>
            </a:r>
          </a:p>
        </p:txBody>
      </p:sp>
    </p:spTree>
    <p:extLst>
      <p:ext uri="{BB962C8B-B14F-4D97-AF65-F5344CB8AC3E}">
        <p14:creationId xmlns:p14="http://schemas.microsoft.com/office/powerpoint/2010/main" val="84870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24B5-7397-4081-8C26-5CD05F973980}"/>
              </a:ext>
            </a:extLst>
          </p:cNvPr>
          <p:cNvSpPr>
            <a:spLocks noGrp="1"/>
          </p:cNvSpPr>
          <p:nvPr>
            <p:ph type="title"/>
          </p:nvPr>
        </p:nvSpPr>
        <p:spPr/>
        <p:txBody>
          <a:bodyPr/>
          <a:lstStyle/>
          <a:p>
            <a:pPr algn="ctr"/>
            <a:r>
              <a:rPr lang="en-GB" dirty="0">
                <a:latin typeface="+mn-lt"/>
              </a:rPr>
              <a:t>Gender-responsive budgeting steps in the agriculture sector</a:t>
            </a:r>
          </a:p>
        </p:txBody>
      </p:sp>
      <p:pic>
        <p:nvPicPr>
          <p:cNvPr id="5" name="Content Placeholder 4" descr="A screenshot of a cell phone&#10;&#10;Description automatically generated">
            <a:extLst>
              <a:ext uri="{FF2B5EF4-FFF2-40B4-BE49-F238E27FC236}">
                <a16:creationId xmlns:a16="http://schemas.microsoft.com/office/drawing/2014/main" id="{264B7D5F-BFE2-419A-8E4D-C8B7FD6B7D6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31563" y="1825625"/>
            <a:ext cx="5328874" cy="4351338"/>
          </a:xfrm>
        </p:spPr>
      </p:pic>
    </p:spTree>
    <p:extLst>
      <p:ext uri="{BB962C8B-B14F-4D97-AF65-F5344CB8AC3E}">
        <p14:creationId xmlns:p14="http://schemas.microsoft.com/office/powerpoint/2010/main" val="364007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A92A8-A36A-4DC8-BD9E-CA124C02F976}"/>
              </a:ext>
            </a:extLst>
          </p:cNvPr>
          <p:cNvSpPr>
            <a:spLocks noGrp="1"/>
          </p:cNvSpPr>
          <p:nvPr>
            <p:ph type="title"/>
          </p:nvPr>
        </p:nvSpPr>
        <p:spPr/>
        <p:txBody>
          <a:bodyPr/>
          <a:lstStyle/>
          <a:p>
            <a:pPr algn="ctr"/>
            <a:r>
              <a:rPr lang="en-GB" dirty="0">
                <a:latin typeface="+mn-lt"/>
              </a:rPr>
              <a:t>Part 2. Gender in climate finance</a:t>
            </a:r>
          </a:p>
        </p:txBody>
      </p:sp>
      <p:sp>
        <p:nvSpPr>
          <p:cNvPr id="3" name="Content Placeholder 2">
            <a:extLst>
              <a:ext uri="{FF2B5EF4-FFF2-40B4-BE49-F238E27FC236}">
                <a16:creationId xmlns:a16="http://schemas.microsoft.com/office/drawing/2014/main" id="{E23E37F2-7E72-4E71-9630-B0688B700C3A}"/>
              </a:ext>
            </a:extLst>
          </p:cNvPr>
          <p:cNvSpPr>
            <a:spLocks noGrp="1"/>
          </p:cNvSpPr>
          <p:nvPr>
            <p:ph idx="1"/>
          </p:nvPr>
        </p:nvSpPr>
        <p:spPr/>
        <p:txBody>
          <a:bodyPr>
            <a:normAutofit fontScale="92500" lnSpcReduction="10000"/>
          </a:bodyPr>
          <a:lstStyle/>
          <a:p>
            <a:r>
              <a:rPr lang="en-GB" dirty="0"/>
              <a:t>“Climate finance” encompasses local, national or transnational financing that seeks to support mitigation and adaptation actions that will address climate change. </a:t>
            </a:r>
          </a:p>
          <a:p>
            <a:r>
              <a:rPr lang="en-GB" dirty="0"/>
              <a:t>Climate finance emerged under the UNFCCC negotiations as a means for countries with more resources to provide financial assistance to those with fewer resources and higher vulnerability to the impacts of climate change.</a:t>
            </a:r>
          </a:p>
          <a:p>
            <a:r>
              <a:rPr lang="en-GB" dirty="0"/>
              <a:t>Climate finance comes from multiple sources:</a:t>
            </a:r>
          </a:p>
          <a:p>
            <a:pPr lvl="1"/>
            <a:r>
              <a:rPr lang="en-GB" dirty="0"/>
              <a:t>Private</a:t>
            </a:r>
          </a:p>
          <a:p>
            <a:pPr lvl="1"/>
            <a:r>
              <a:rPr lang="en-GB" dirty="0"/>
              <a:t>multilateral (World Bank, UN, etc.)</a:t>
            </a:r>
          </a:p>
          <a:p>
            <a:pPr lvl="1"/>
            <a:r>
              <a:rPr lang="en-GB" dirty="0"/>
              <a:t>Bilateral (largely as part of overseas development assistance)</a:t>
            </a:r>
          </a:p>
          <a:p>
            <a:pPr lvl="1"/>
            <a:r>
              <a:rPr lang="en-GB" dirty="0"/>
              <a:t>within the context of the UNFCCC </a:t>
            </a:r>
          </a:p>
          <a:p>
            <a:pPr lvl="1"/>
            <a:r>
              <a:rPr lang="en-GB" dirty="0"/>
              <a:t>domestic allocations </a:t>
            </a:r>
          </a:p>
        </p:txBody>
      </p:sp>
    </p:spTree>
    <p:extLst>
      <p:ext uri="{BB962C8B-B14F-4D97-AF65-F5344CB8AC3E}">
        <p14:creationId xmlns:p14="http://schemas.microsoft.com/office/powerpoint/2010/main" val="3005460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2C7A-E493-49F9-AA38-D3BB7906ED73}"/>
              </a:ext>
            </a:extLst>
          </p:cNvPr>
          <p:cNvSpPr>
            <a:spLocks noGrp="1"/>
          </p:cNvSpPr>
          <p:nvPr>
            <p:ph type="title"/>
          </p:nvPr>
        </p:nvSpPr>
        <p:spPr/>
        <p:txBody>
          <a:bodyPr>
            <a:normAutofit/>
          </a:bodyPr>
          <a:lstStyle/>
          <a:p>
            <a:pPr algn="ctr"/>
            <a:r>
              <a:rPr lang="en-GB" sz="4000" dirty="0">
                <a:latin typeface="+mn-lt"/>
              </a:rPr>
              <a:t>Gender policies/plans in all major climate financing mechanisms</a:t>
            </a:r>
          </a:p>
        </p:txBody>
      </p:sp>
      <p:sp>
        <p:nvSpPr>
          <p:cNvPr id="3" name="Content Placeholder 2">
            <a:extLst>
              <a:ext uri="{FF2B5EF4-FFF2-40B4-BE49-F238E27FC236}">
                <a16:creationId xmlns:a16="http://schemas.microsoft.com/office/drawing/2014/main" id="{8A3AB0A1-CEAF-4C6D-B798-14346EA127BB}"/>
              </a:ext>
            </a:extLst>
          </p:cNvPr>
          <p:cNvSpPr>
            <a:spLocks noGrp="1"/>
          </p:cNvSpPr>
          <p:nvPr>
            <p:ph idx="1"/>
          </p:nvPr>
        </p:nvSpPr>
        <p:spPr/>
        <p:txBody>
          <a:bodyPr>
            <a:normAutofit/>
          </a:bodyPr>
          <a:lstStyle/>
          <a:p>
            <a:r>
              <a:rPr lang="en-GB" sz="1700" dirty="0"/>
              <a:t>A country’s ability to leverage financial resources needed to implement an adaptation plan for agriculture will be based partly on the extent to which it demonstrates compliance with the funding mechanism’s gender requirements.</a:t>
            </a:r>
          </a:p>
          <a:p>
            <a:endParaRPr lang="en-GB" dirty="0"/>
          </a:p>
        </p:txBody>
      </p:sp>
      <p:pic>
        <p:nvPicPr>
          <p:cNvPr id="6" name="Content Placeholder 5" descr="A screenshot of a cell phone&#10;&#10;Description automatically generated">
            <a:extLst>
              <a:ext uri="{FF2B5EF4-FFF2-40B4-BE49-F238E27FC236}">
                <a16:creationId xmlns:a16="http://schemas.microsoft.com/office/drawing/2014/main" id="{9F4A6C27-E350-4DE3-B23D-C1622F762812}"/>
              </a:ext>
            </a:extLst>
          </p:cNvPr>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2302978" y="2555875"/>
            <a:ext cx="7854950" cy="3756025"/>
          </a:xfrm>
        </p:spPr>
      </p:pic>
    </p:spTree>
    <p:extLst>
      <p:ext uri="{BB962C8B-B14F-4D97-AF65-F5344CB8AC3E}">
        <p14:creationId xmlns:p14="http://schemas.microsoft.com/office/powerpoint/2010/main" val="382850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638</Words>
  <Application>Microsoft Macintosh PowerPoint</Application>
  <PresentationFormat>Widescreen</PresentationFormat>
  <Paragraphs>54</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Unit 4.2: Gender-responsive budgeting</vt:lpstr>
      <vt:lpstr>Learning outcomes</vt:lpstr>
      <vt:lpstr>Part 1. Gender-responsive budgeting</vt:lpstr>
      <vt:lpstr>GRB examines impacts on women and men, girls and boys of:</vt:lpstr>
      <vt:lpstr>Why GRB?</vt:lpstr>
      <vt:lpstr>Key considerations in GRB</vt:lpstr>
      <vt:lpstr>Gender-responsive budgeting steps in the agriculture sector</vt:lpstr>
      <vt:lpstr>Part 2. Gender in climate finance</vt:lpstr>
      <vt:lpstr>Gender policies/plans in all major climate financing mechanisms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4.2: Gender-responsive budgeting</dc:title>
  <dc:creator>Sibyl Nelson</dc:creator>
  <cp:lastModifiedBy>Melanie Pisano</cp:lastModifiedBy>
  <cp:revision>3</cp:revision>
  <dcterms:created xsi:type="dcterms:W3CDTF">2019-08-24T15:00:09Z</dcterms:created>
  <dcterms:modified xsi:type="dcterms:W3CDTF">2021-06-01T05:54:16Z</dcterms:modified>
</cp:coreProperties>
</file>