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20"/>
  </p:notesMasterIdLst>
  <p:sldIdLst>
    <p:sldId id="256" r:id="rId2"/>
    <p:sldId id="258" r:id="rId3"/>
    <p:sldId id="270" r:id="rId4"/>
    <p:sldId id="289" r:id="rId5"/>
    <p:sldId id="284" r:id="rId6"/>
    <p:sldId id="271" r:id="rId7"/>
    <p:sldId id="272" r:id="rId8"/>
    <p:sldId id="273" r:id="rId9"/>
    <p:sldId id="278" r:id="rId10"/>
    <p:sldId id="279" r:id="rId11"/>
    <p:sldId id="280" r:id="rId12"/>
    <p:sldId id="285" r:id="rId13"/>
    <p:sldId id="275" r:id="rId14"/>
    <p:sldId id="276" r:id="rId15"/>
    <p:sldId id="277" r:id="rId16"/>
    <p:sldId id="286" r:id="rId17"/>
    <p:sldId id="287"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Benchwic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64809" autoAdjust="0"/>
  </p:normalViewPr>
  <p:slideViewPr>
    <p:cSldViewPr snapToGrid="0">
      <p:cViewPr varScale="1">
        <p:scale>
          <a:sx n="47" d="100"/>
          <a:sy n="47" d="100"/>
        </p:scale>
        <p:origin x="-72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E83F9-B30A-4FF8-9F2D-A34456C7724E}" type="doc">
      <dgm:prSet loTypeId="urn:microsoft.com/office/officeart/2005/8/layout/process1" loCatId="process" qsTypeId="urn:microsoft.com/office/officeart/2005/8/quickstyle/simple1" qsCatId="simple" csTypeId="urn:microsoft.com/office/officeart/2005/8/colors/accent1_2" csCatId="accent1" phldr="1"/>
      <dgm:spPr/>
    </dgm:pt>
    <dgm:pt modelId="{BA8D5A54-90B8-4870-9C2A-BC2793597A04}">
      <dgm:prSet phldrT="[Text]"/>
      <dgm:spPr>
        <a:solidFill>
          <a:srgbClr val="00B050"/>
        </a:solidFill>
      </dgm:spPr>
      <dgm:t>
        <a:bodyPr/>
        <a:lstStyle/>
        <a:p>
          <a:pPr algn="ctr"/>
          <a:r>
            <a:rPr lang="en-US"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Strengthening and improving observation and forecasting</a:t>
          </a:r>
          <a:endParaRPr lang="en-US"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62C6337E-CDB8-4676-B0C7-5381A019B40B}" type="parTrans" cxnId="{E9ED577E-F6DB-4C60-BC52-2D6E573D88C8}">
      <dgm:prSet/>
      <dgm:spPr/>
      <dgm:t>
        <a:bodyPr/>
        <a:lstStyle/>
        <a:p>
          <a:endParaRPr lang="en-US"/>
        </a:p>
      </dgm:t>
    </dgm:pt>
    <dgm:pt modelId="{2CA01E0A-9ACE-4772-916E-6163B1540052}" type="sibTrans" cxnId="{E9ED577E-F6DB-4C60-BC52-2D6E573D88C8}">
      <dgm:prSet/>
      <dgm:spPr>
        <a:solidFill>
          <a:srgbClr val="F96B13"/>
        </a:solidFill>
      </dgm:spPr>
      <dgm:t>
        <a:bodyPr/>
        <a:lstStyle/>
        <a:p>
          <a:endParaRPr lang="en-US"/>
        </a:p>
      </dgm:t>
    </dgm:pt>
    <dgm:pt modelId="{099BCEF6-5AEC-4665-B35E-06449FE20511}">
      <dgm:prSet phldrT="[Text]"/>
      <dgm:spPr>
        <a:solidFill>
          <a:srgbClr val="F96B13"/>
        </a:solidFill>
      </dgm:spPr>
      <dgm:t>
        <a:bodyPr/>
        <a:lstStyle/>
        <a:p>
          <a:pPr algn="ctr"/>
          <a:r>
            <a:rPr lang="en-US"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Improving communication,</a:t>
          </a:r>
        </a:p>
        <a:p>
          <a:pPr algn="ctr"/>
          <a:r>
            <a:rPr lang="en-US"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Engagement of stakeholders and provision of tailored forecasts</a:t>
          </a:r>
        </a:p>
      </dgm:t>
    </dgm:pt>
    <dgm:pt modelId="{61B16CC6-83A5-47C7-B36B-C54B7E63EAB3}" type="parTrans" cxnId="{8260CCE5-D8AD-4C14-B044-C92BBB5025C5}">
      <dgm:prSet/>
      <dgm:spPr/>
      <dgm:t>
        <a:bodyPr/>
        <a:lstStyle/>
        <a:p>
          <a:endParaRPr lang="en-US"/>
        </a:p>
      </dgm:t>
    </dgm:pt>
    <dgm:pt modelId="{31F6DAED-52F8-47EA-94AE-CF8E4FFBE7B1}" type="sibTrans" cxnId="{8260CCE5-D8AD-4C14-B044-C92BBB5025C5}">
      <dgm:prSet/>
      <dgm:spPr>
        <a:solidFill>
          <a:srgbClr val="FF0000"/>
        </a:solidFill>
      </dgm:spPr>
      <dgm:t>
        <a:bodyPr/>
        <a:lstStyle/>
        <a:p>
          <a:endParaRPr lang="en-US"/>
        </a:p>
      </dgm:t>
    </dgm:pt>
    <dgm:pt modelId="{6BAB4387-555C-40F2-89F4-3FEF1D76F464}">
      <dgm:prSet phldrT="[Text]"/>
      <dgm:spPr>
        <a:solidFill>
          <a:srgbClr val="FF0000"/>
        </a:solidFill>
      </dgm:spPr>
      <dgm:t>
        <a:bodyPr/>
        <a:lstStyle/>
        <a:p>
          <a:pPr algn="ctr"/>
          <a:r>
            <a:rPr lang="en-US"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Smallholder farmer receiving climate information to enhance local-specific decision making for resilient livelihood.</a:t>
          </a:r>
        </a:p>
      </dgm:t>
    </dgm:pt>
    <dgm:pt modelId="{551A5341-78E3-4E40-84B8-A7089CA49AD3}" type="parTrans" cxnId="{82A2A658-5550-4C02-83DC-49B70DD78FB5}">
      <dgm:prSet/>
      <dgm:spPr/>
      <dgm:t>
        <a:bodyPr/>
        <a:lstStyle/>
        <a:p>
          <a:endParaRPr lang="en-US"/>
        </a:p>
      </dgm:t>
    </dgm:pt>
    <dgm:pt modelId="{A1CCCF1B-3604-4C09-B284-185AB6490602}" type="sibTrans" cxnId="{82A2A658-5550-4C02-83DC-49B70DD78FB5}">
      <dgm:prSet/>
      <dgm:spPr/>
      <dgm:t>
        <a:bodyPr/>
        <a:lstStyle/>
        <a:p>
          <a:endParaRPr lang="en-US"/>
        </a:p>
      </dgm:t>
    </dgm:pt>
    <dgm:pt modelId="{40FF8F4B-1A8B-429E-9AB4-9E92626DCE5A}" type="pres">
      <dgm:prSet presAssocID="{780E83F9-B30A-4FF8-9F2D-A34456C7724E}" presName="Name0" presStyleCnt="0">
        <dgm:presLayoutVars>
          <dgm:dir/>
          <dgm:resizeHandles val="exact"/>
        </dgm:presLayoutVars>
      </dgm:prSet>
      <dgm:spPr/>
    </dgm:pt>
    <dgm:pt modelId="{2FEB5A12-3682-41BB-9B89-734B112ED413}" type="pres">
      <dgm:prSet presAssocID="{BA8D5A54-90B8-4870-9C2A-BC2793597A04}" presName="node" presStyleLbl="node1" presStyleIdx="0" presStyleCnt="3" custScaleX="95519" custScaleY="91392">
        <dgm:presLayoutVars>
          <dgm:bulletEnabled val="1"/>
        </dgm:presLayoutVars>
      </dgm:prSet>
      <dgm:spPr/>
      <dgm:t>
        <a:bodyPr/>
        <a:lstStyle/>
        <a:p>
          <a:endParaRPr lang="en-US"/>
        </a:p>
      </dgm:t>
    </dgm:pt>
    <dgm:pt modelId="{2236A50E-7221-4F56-A0DF-ACA4ED7B2541}" type="pres">
      <dgm:prSet presAssocID="{2CA01E0A-9ACE-4772-916E-6163B1540052}" presName="sibTrans" presStyleLbl="sibTrans2D1" presStyleIdx="0" presStyleCnt="2"/>
      <dgm:spPr/>
      <dgm:t>
        <a:bodyPr/>
        <a:lstStyle/>
        <a:p>
          <a:endParaRPr lang="en-US"/>
        </a:p>
      </dgm:t>
    </dgm:pt>
    <dgm:pt modelId="{003D129F-51CF-478B-A1BC-B8D0D34EE679}" type="pres">
      <dgm:prSet presAssocID="{2CA01E0A-9ACE-4772-916E-6163B1540052}" presName="connectorText" presStyleLbl="sibTrans2D1" presStyleIdx="0" presStyleCnt="2"/>
      <dgm:spPr/>
      <dgm:t>
        <a:bodyPr/>
        <a:lstStyle/>
        <a:p>
          <a:endParaRPr lang="en-US"/>
        </a:p>
      </dgm:t>
    </dgm:pt>
    <dgm:pt modelId="{4312CDFE-D850-4774-8D9A-FA15819DA47D}" type="pres">
      <dgm:prSet presAssocID="{099BCEF6-5AEC-4665-B35E-06449FE20511}" presName="node" presStyleLbl="node1" presStyleIdx="1" presStyleCnt="3">
        <dgm:presLayoutVars>
          <dgm:bulletEnabled val="1"/>
        </dgm:presLayoutVars>
      </dgm:prSet>
      <dgm:spPr/>
      <dgm:t>
        <a:bodyPr/>
        <a:lstStyle/>
        <a:p>
          <a:endParaRPr lang="en-US"/>
        </a:p>
      </dgm:t>
    </dgm:pt>
    <dgm:pt modelId="{3FAEFA43-9EC8-4FB2-8F99-939FE7B2176F}" type="pres">
      <dgm:prSet presAssocID="{31F6DAED-52F8-47EA-94AE-CF8E4FFBE7B1}" presName="sibTrans" presStyleLbl="sibTrans2D1" presStyleIdx="1" presStyleCnt="2"/>
      <dgm:spPr/>
      <dgm:t>
        <a:bodyPr/>
        <a:lstStyle/>
        <a:p>
          <a:endParaRPr lang="en-US"/>
        </a:p>
      </dgm:t>
    </dgm:pt>
    <dgm:pt modelId="{C954163A-68C5-45B9-A930-B28D479332C9}" type="pres">
      <dgm:prSet presAssocID="{31F6DAED-52F8-47EA-94AE-CF8E4FFBE7B1}" presName="connectorText" presStyleLbl="sibTrans2D1" presStyleIdx="1" presStyleCnt="2"/>
      <dgm:spPr/>
      <dgm:t>
        <a:bodyPr/>
        <a:lstStyle/>
        <a:p>
          <a:endParaRPr lang="en-US"/>
        </a:p>
      </dgm:t>
    </dgm:pt>
    <dgm:pt modelId="{9D2C316E-E008-4E44-AFD4-43CADB807A50}" type="pres">
      <dgm:prSet presAssocID="{6BAB4387-555C-40F2-89F4-3FEF1D76F464}" presName="node" presStyleLbl="node1" presStyleIdx="2" presStyleCnt="3">
        <dgm:presLayoutVars>
          <dgm:bulletEnabled val="1"/>
        </dgm:presLayoutVars>
      </dgm:prSet>
      <dgm:spPr/>
      <dgm:t>
        <a:bodyPr/>
        <a:lstStyle/>
        <a:p>
          <a:endParaRPr lang="en-US"/>
        </a:p>
      </dgm:t>
    </dgm:pt>
  </dgm:ptLst>
  <dgm:cxnLst>
    <dgm:cxn modelId="{E9ED577E-F6DB-4C60-BC52-2D6E573D88C8}" srcId="{780E83F9-B30A-4FF8-9F2D-A34456C7724E}" destId="{BA8D5A54-90B8-4870-9C2A-BC2793597A04}" srcOrd="0" destOrd="0" parTransId="{62C6337E-CDB8-4676-B0C7-5381A019B40B}" sibTransId="{2CA01E0A-9ACE-4772-916E-6163B1540052}"/>
    <dgm:cxn modelId="{D6F35164-B8E6-4193-B6C5-0E0B4645C44C}" type="presOf" srcId="{31F6DAED-52F8-47EA-94AE-CF8E4FFBE7B1}" destId="{3FAEFA43-9EC8-4FB2-8F99-939FE7B2176F}" srcOrd="0" destOrd="0" presId="urn:microsoft.com/office/officeart/2005/8/layout/process1"/>
    <dgm:cxn modelId="{A18CBCA4-BA54-462D-B986-157FC8195F1B}" type="presOf" srcId="{6BAB4387-555C-40F2-89F4-3FEF1D76F464}" destId="{9D2C316E-E008-4E44-AFD4-43CADB807A50}" srcOrd="0" destOrd="0" presId="urn:microsoft.com/office/officeart/2005/8/layout/process1"/>
    <dgm:cxn modelId="{82A2A658-5550-4C02-83DC-49B70DD78FB5}" srcId="{780E83F9-B30A-4FF8-9F2D-A34456C7724E}" destId="{6BAB4387-555C-40F2-89F4-3FEF1D76F464}" srcOrd="2" destOrd="0" parTransId="{551A5341-78E3-4E40-84B8-A7089CA49AD3}" sibTransId="{A1CCCF1B-3604-4C09-B284-185AB6490602}"/>
    <dgm:cxn modelId="{6B8644C8-B253-4441-ADCA-730B9E7E8831}" type="presOf" srcId="{780E83F9-B30A-4FF8-9F2D-A34456C7724E}" destId="{40FF8F4B-1A8B-429E-9AB4-9E92626DCE5A}" srcOrd="0" destOrd="0" presId="urn:microsoft.com/office/officeart/2005/8/layout/process1"/>
    <dgm:cxn modelId="{8260CCE5-D8AD-4C14-B044-C92BBB5025C5}" srcId="{780E83F9-B30A-4FF8-9F2D-A34456C7724E}" destId="{099BCEF6-5AEC-4665-B35E-06449FE20511}" srcOrd="1" destOrd="0" parTransId="{61B16CC6-83A5-47C7-B36B-C54B7E63EAB3}" sibTransId="{31F6DAED-52F8-47EA-94AE-CF8E4FFBE7B1}"/>
    <dgm:cxn modelId="{D897A6C2-D8A9-48B2-AEF1-AC6C33EB357F}" type="presOf" srcId="{31F6DAED-52F8-47EA-94AE-CF8E4FFBE7B1}" destId="{C954163A-68C5-45B9-A930-B28D479332C9}" srcOrd="1" destOrd="0" presId="urn:microsoft.com/office/officeart/2005/8/layout/process1"/>
    <dgm:cxn modelId="{B4700502-F1A2-49B9-BBED-440B5B8F4F79}" type="presOf" srcId="{2CA01E0A-9ACE-4772-916E-6163B1540052}" destId="{003D129F-51CF-478B-A1BC-B8D0D34EE679}" srcOrd="1" destOrd="0" presId="urn:microsoft.com/office/officeart/2005/8/layout/process1"/>
    <dgm:cxn modelId="{6035FA2B-33EA-4129-A8D4-2C5B72B7D776}" type="presOf" srcId="{2CA01E0A-9ACE-4772-916E-6163B1540052}" destId="{2236A50E-7221-4F56-A0DF-ACA4ED7B2541}" srcOrd="0" destOrd="0" presId="urn:microsoft.com/office/officeart/2005/8/layout/process1"/>
    <dgm:cxn modelId="{0AD31A61-E457-486B-B2A5-DB81E3CDFA4A}" type="presOf" srcId="{099BCEF6-5AEC-4665-B35E-06449FE20511}" destId="{4312CDFE-D850-4774-8D9A-FA15819DA47D}" srcOrd="0" destOrd="0" presId="urn:microsoft.com/office/officeart/2005/8/layout/process1"/>
    <dgm:cxn modelId="{3AD34FA1-7F65-4EF4-B0E1-98E511BD1B9D}" type="presOf" srcId="{BA8D5A54-90B8-4870-9C2A-BC2793597A04}" destId="{2FEB5A12-3682-41BB-9B89-734B112ED413}" srcOrd="0" destOrd="0" presId="urn:microsoft.com/office/officeart/2005/8/layout/process1"/>
    <dgm:cxn modelId="{8B633671-DD64-4B1B-BAAC-058807CF5CD0}" type="presParOf" srcId="{40FF8F4B-1A8B-429E-9AB4-9E92626DCE5A}" destId="{2FEB5A12-3682-41BB-9B89-734B112ED413}" srcOrd="0" destOrd="0" presId="urn:microsoft.com/office/officeart/2005/8/layout/process1"/>
    <dgm:cxn modelId="{5FA99848-C6DB-4ED1-A530-93FE0652008C}" type="presParOf" srcId="{40FF8F4B-1A8B-429E-9AB4-9E92626DCE5A}" destId="{2236A50E-7221-4F56-A0DF-ACA4ED7B2541}" srcOrd="1" destOrd="0" presId="urn:microsoft.com/office/officeart/2005/8/layout/process1"/>
    <dgm:cxn modelId="{0A9DB3B0-3CB6-482E-8066-3BAB2600EC7D}" type="presParOf" srcId="{2236A50E-7221-4F56-A0DF-ACA4ED7B2541}" destId="{003D129F-51CF-478B-A1BC-B8D0D34EE679}" srcOrd="0" destOrd="0" presId="urn:microsoft.com/office/officeart/2005/8/layout/process1"/>
    <dgm:cxn modelId="{54DA6DC1-B39D-4E19-B6FA-07EEAC4F735C}" type="presParOf" srcId="{40FF8F4B-1A8B-429E-9AB4-9E92626DCE5A}" destId="{4312CDFE-D850-4774-8D9A-FA15819DA47D}" srcOrd="2" destOrd="0" presId="urn:microsoft.com/office/officeart/2005/8/layout/process1"/>
    <dgm:cxn modelId="{D96CB229-244D-4E86-AFDA-6E49242B160D}" type="presParOf" srcId="{40FF8F4B-1A8B-429E-9AB4-9E92626DCE5A}" destId="{3FAEFA43-9EC8-4FB2-8F99-939FE7B2176F}" srcOrd="3" destOrd="0" presId="urn:microsoft.com/office/officeart/2005/8/layout/process1"/>
    <dgm:cxn modelId="{87CB4F6D-675D-4AE4-A5CB-551D04F8F52B}" type="presParOf" srcId="{3FAEFA43-9EC8-4FB2-8F99-939FE7B2176F}" destId="{C954163A-68C5-45B9-A930-B28D479332C9}" srcOrd="0" destOrd="0" presId="urn:microsoft.com/office/officeart/2005/8/layout/process1"/>
    <dgm:cxn modelId="{F0E02DFC-0885-4746-B218-1E7F6895FCBB}" type="presParOf" srcId="{40FF8F4B-1A8B-429E-9AB4-9E92626DCE5A}" destId="{9D2C316E-E008-4E44-AFD4-43CADB807A50}"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EB5A12-3682-41BB-9B89-734B112ED413}">
      <dsp:nvSpPr>
        <dsp:cNvPr id="0" name=""/>
        <dsp:cNvSpPr/>
      </dsp:nvSpPr>
      <dsp:spPr>
        <a:xfrm>
          <a:off x="3807" y="1387329"/>
          <a:ext cx="2789162" cy="175130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Strengthening and improving observation and forecasting</a:t>
          </a:r>
          <a:endParaRPr lang="en-US" sz="1800" kern="12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sp:txBody>
      <dsp:txXfrm>
        <a:off x="3807" y="1387329"/>
        <a:ext cx="2789162" cy="1751303"/>
      </dsp:txXfrm>
    </dsp:sp>
    <dsp:sp modelId="{2236A50E-7221-4F56-A0DF-ACA4ED7B2541}">
      <dsp:nvSpPr>
        <dsp:cNvPr id="0" name=""/>
        <dsp:cNvSpPr/>
      </dsp:nvSpPr>
      <dsp:spPr>
        <a:xfrm>
          <a:off x="3084970" y="1900900"/>
          <a:ext cx="619041" cy="724161"/>
        </a:xfrm>
        <a:prstGeom prst="rightArrow">
          <a:avLst>
            <a:gd name="adj1" fmla="val 60000"/>
            <a:gd name="adj2" fmla="val 50000"/>
          </a:avLst>
        </a:prstGeom>
        <a:solidFill>
          <a:srgbClr val="F96B1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84970" y="1900900"/>
        <a:ext cx="619041" cy="724161"/>
      </dsp:txXfrm>
    </dsp:sp>
    <dsp:sp modelId="{4312CDFE-D850-4774-8D9A-FA15819DA47D}">
      <dsp:nvSpPr>
        <dsp:cNvPr id="0" name=""/>
        <dsp:cNvSpPr/>
      </dsp:nvSpPr>
      <dsp:spPr>
        <a:xfrm>
          <a:off x="3960973" y="1304853"/>
          <a:ext cx="2920007" cy="1916255"/>
        </a:xfrm>
        <a:prstGeom prst="roundRect">
          <a:avLst>
            <a:gd name="adj" fmla="val 10000"/>
          </a:avLst>
        </a:prstGeom>
        <a:solidFill>
          <a:srgbClr val="F96B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Improving communication,</a:t>
          </a:r>
        </a:p>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Engagement of stakeholders and provision of tailored forecasts</a:t>
          </a:r>
        </a:p>
      </dsp:txBody>
      <dsp:txXfrm>
        <a:off x="3960973" y="1304853"/>
        <a:ext cx="2920007" cy="1916255"/>
      </dsp:txXfrm>
    </dsp:sp>
    <dsp:sp modelId="{3FAEFA43-9EC8-4FB2-8F99-939FE7B2176F}">
      <dsp:nvSpPr>
        <dsp:cNvPr id="0" name=""/>
        <dsp:cNvSpPr/>
      </dsp:nvSpPr>
      <dsp:spPr>
        <a:xfrm>
          <a:off x="7172981" y="1900900"/>
          <a:ext cx="619041" cy="72416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172981" y="1900900"/>
        <a:ext cx="619041" cy="724161"/>
      </dsp:txXfrm>
    </dsp:sp>
    <dsp:sp modelId="{9D2C316E-E008-4E44-AFD4-43CADB807A50}">
      <dsp:nvSpPr>
        <dsp:cNvPr id="0" name=""/>
        <dsp:cNvSpPr/>
      </dsp:nvSpPr>
      <dsp:spPr>
        <a:xfrm>
          <a:off x="8048984" y="1304853"/>
          <a:ext cx="2920007" cy="191625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Smallholder farmer receiving climate information to enhance local-specific decision making for resilient livelihood.</a:t>
          </a:r>
        </a:p>
      </dsp:txBody>
      <dsp:txXfrm>
        <a:off x="8048984" y="1304853"/>
        <a:ext cx="2920007" cy="19162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8D01F-2261-4CDD-9D89-EB7E0BC616F4}" type="datetimeFigureOut">
              <a:rPr lang="en-ZA" smtClean="0"/>
              <a:pPr/>
              <a:t>2016/03/15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C9A8C-CA82-41C9-AA9C-5938482EE3CE}" type="slidenum">
              <a:rPr lang="en-ZA" smtClean="0"/>
              <a:pPr/>
              <a:t>‹#›</a:t>
            </a:fld>
            <a:endParaRPr lang="en-ZA" dirty="0"/>
          </a:p>
        </p:txBody>
      </p:sp>
    </p:spTree>
    <p:extLst>
      <p:ext uri="{BB962C8B-B14F-4D97-AF65-F5344CB8AC3E}">
        <p14:creationId xmlns="" xmlns:p14="http://schemas.microsoft.com/office/powerpoint/2010/main" val="14552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a:t>
            </a:fld>
            <a:endParaRPr lang="en-Z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18</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5</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6</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10</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1C9A8C-CA82-41C9-AA9C-5938482EE3CE}" type="slidenum">
              <a:rPr lang="en-ZA" smtClean="0"/>
              <a:pPr/>
              <a:t>14</a:t>
            </a:fld>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15</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16</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17</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199270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61130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64269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146161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25672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45605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59756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170890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106513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24232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D6869-6EAF-461D-8D86-3B4FE343C0F4}" type="datetimeFigureOut">
              <a:rPr lang="en-ZA" smtClean="0"/>
              <a:pPr/>
              <a:t>2016/03/15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 xmlns:p14="http://schemas.microsoft.com/office/powerpoint/2010/main" val="120928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D6869-6EAF-461D-8D86-3B4FE343C0F4}" type="datetimeFigureOut">
              <a:rPr lang="en-ZA" smtClean="0"/>
              <a:pPr/>
              <a:t>2016/03/15</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B96-096C-4B7F-BB82-A76007EDE823}" type="slidenum">
              <a:rPr lang="en-ZA" smtClean="0"/>
              <a:pPr/>
              <a:t>‹#›</a:t>
            </a:fld>
            <a:endParaRPr lang="en-ZA" dirty="0"/>
          </a:p>
        </p:txBody>
      </p:sp>
      <p:pic>
        <p:nvPicPr>
          <p:cNvPr id="7" name="Picture 6" descr="UNDP_Logo-Blue w TaglineBlue-ENG.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10769600" y="0"/>
            <a:ext cx="1168400" cy="2283536"/>
          </a:xfrm>
          <a:prstGeom prst="rect">
            <a:avLst/>
          </a:prstGeom>
        </p:spPr>
      </p:pic>
    </p:spTree>
    <p:extLst>
      <p:ext uri="{BB962C8B-B14F-4D97-AF65-F5344CB8AC3E}">
        <p14:creationId xmlns="" xmlns:p14="http://schemas.microsoft.com/office/powerpoint/2010/main" val="12789173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081818" y="3140365"/>
            <a:ext cx="4110182" cy="1938992"/>
          </a:xfrm>
          <a:prstGeom prst="rect">
            <a:avLst/>
          </a:prstGeom>
          <a:noFill/>
        </p:spPr>
        <p:txBody>
          <a:bodyPr wrap="square" rtlCol="0">
            <a:spAutoFit/>
          </a:bodyPr>
          <a:lstStyle/>
          <a:p>
            <a:r>
              <a:rPr lang="en-US" sz="4000" dirty="0" smtClean="0">
                <a:solidFill>
                  <a:schemeClr val="bg1"/>
                </a:solidFill>
              </a:rPr>
              <a:t>Country Name</a:t>
            </a:r>
          </a:p>
          <a:p>
            <a:r>
              <a:rPr lang="en-US" sz="4000" dirty="0" smtClean="0">
                <a:solidFill>
                  <a:schemeClr val="bg1"/>
                </a:solidFill>
              </a:rPr>
              <a:t>Presenter Name</a:t>
            </a:r>
          </a:p>
          <a:p>
            <a:endParaRPr lang="en-US" sz="4000" dirty="0">
              <a:solidFill>
                <a:schemeClr val="bg1"/>
              </a:solidFill>
            </a:endParaRPr>
          </a:p>
        </p:txBody>
      </p:sp>
      <p:pic>
        <p:nvPicPr>
          <p:cNvPr id="15" name="Picture 14" descr="UNDP_Logo-Blue w TaglineBlue-ENG.ep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0199" y="-1"/>
            <a:ext cx="939801" cy="1834129"/>
          </a:xfrm>
          <a:prstGeom prst="rect">
            <a:avLst/>
          </a:prstGeom>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12192000" cy="6857143"/>
          </a:xfrm>
          <a:prstGeom prst="rect">
            <a:avLst/>
          </a:prstGeom>
        </p:spPr>
      </p:pic>
      <p:sp>
        <p:nvSpPr>
          <p:cNvPr id="3" name="TextBox 2"/>
          <p:cNvSpPr txBox="1"/>
          <p:nvPr/>
        </p:nvSpPr>
        <p:spPr>
          <a:xfrm>
            <a:off x="8081818" y="5079357"/>
            <a:ext cx="3805382" cy="1015663"/>
          </a:xfrm>
          <a:prstGeom prst="rect">
            <a:avLst/>
          </a:prstGeom>
          <a:noFill/>
        </p:spPr>
        <p:txBody>
          <a:bodyPr wrap="square" rtlCol="0">
            <a:spAutoFit/>
          </a:bodyPr>
          <a:lstStyle/>
          <a:p>
            <a:r>
              <a:rPr lang="en-US" sz="3200" b="1" dirty="0" smtClean="0">
                <a:solidFill>
                  <a:schemeClr val="bg1"/>
                </a:solidFill>
              </a:rPr>
              <a:t>ZAMBIA</a:t>
            </a:r>
            <a:endParaRPr lang="en-US" sz="3200" b="1" dirty="0">
              <a:solidFill>
                <a:schemeClr val="bg1"/>
              </a:solidFill>
            </a:endParaRPr>
          </a:p>
          <a:p>
            <a:r>
              <a:rPr lang="en-US" sz="2800" b="1" dirty="0" err="1" smtClean="0">
                <a:solidFill>
                  <a:schemeClr val="bg1"/>
                </a:solidFill>
                <a:latin typeface="Agency FB" pitchFamily="34" charset="0"/>
              </a:rPr>
              <a:t>Mukufute</a:t>
            </a:r>
            <a:r>
              <a:rPr lang="en-US" sz="2800" b="1" dirty="0" smtClean="0">
                <a:solidFill>
                  <a:schemeClr val="bg1"/>
                </a:solidFill>
                <a:latin typeface="Agency FB" pitchFamily="34" charset="0"/>
              </a:rPr>
              <a:t> M. </a:t>
            </a:r>
            <a:r>
              <a:rPr lang="en-US" sz="2800" b="1" dirty="0" err="1" smtClean="0">
                <a:solidFill>
                  <a:schemeClr val="bg1"/>
                </a:solidFill>
                <a:latin typeface="Agency FB" pitchFamily="34" charset="0"/>
              </a:rPr>
              <a:t>Mukelabai</a:t>
            </a:r>
            <a:endParaRPr lang="en-US" sz="2800" b="1" dirty="0">
              <a:solidFill>
                <a:schemeClr val="bg1"/>
              </a:solidFill>
              <a:latin typeface="Agency FB" pitchFamily="34" charset="0"/>
            </a:endParaRPr>
          </a:p>
        </p:txBody>
      </p:sp>
    </p:spTree>
    <p:extLst>
      <p:ext uri="{BB962C8B-B14F-4D97-AF65-F5344CB8AC3E}">
        <p14:creationId xmlns="" xmlns:p14="http://schemas.microsoft.com/office/powerpoint/2010/main" val="37152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Challenges</a:t>
            </a:r>
            <a:br>
              <a:rPr lang="en-ZA" dirty="0" smtClean="0"/>
            </a:br>
            <a:endParaRPr lang="en-US" dirty="0"/>
          </a:p>
        </p:txBody>
      </p:sp>
      <p:sp>
        <p:nvSpPr>
          <p:cNvPr id="3" name="Content Placeholder 2"/>
          <p:cNvSpPr>
            <a:spLocks noGrp="1"/>
          </p:cNvSpPr>
          <p:nvPr>
            <p:ph idx="1"/>
          </p:nvPr>
        </p:nvSpPr>
        <p:spPr>
          <a:xfrm>
            <a:off x="725905" y="1568951"/>
            <a:ext cx="9525000" cy="3933491"/>
          </a:xfrm>
        </p:spPr>
        <p:txBody>
          <a:bodyPr>
            <a:normAutofit fontScale="92500" lnSpcReduction="10000"/>
          </a:bodyPr>
          <a:lstStyle/>
          <a:p>
            <a:pPr algn="just">
              <a:lnSpc>
                <a:spcPct val="150000"/>
              </a:lnSpc>
            </a:pPr>
            <a:r>
              <a:rPr lang="en-US" dirty="0" smtClean="0"/>
              <a:t>Making weather and climate information accessibility to rural communities.</a:t>
            </a:r>
          </a:p>
          <a:p>
            <a:pPr algn="just">
              <a:lnSpc>
                <a:spcPct val="150000"/>
              </a:lnSpc>
            </a:pPr>
            <a:r>
              <a:rPr lang="en-US" dirty="0" smtClean="0"/>
              <a:t>Provision of area specific weather and climate information – currently, ZMD has gridded rainfall and temperature data. </a:t>
            </a:r>
          </a:p>
          <a:p>
            <a:pPr algn="just">
              <a:lnSpc>
                <a:spcPct val="150000"/>
              </a:lnSpc>
            </a:pPr>
            <a:r>
              <a:rPr lang="en-US" dirty="0" smtClean="0"/>
              <a:t>Provision of real-time localized weather forecasts and warnings</a:t>
            </a:r>
          </a:p>
          <a:p>
            <a:pPr algn="just">
              <a:lnSpc>
                <a:spcPct val="150000"/>
              </a:lnSpc>
            </a:pPr>
            <a:r>
              <a:rPr lang="en-US" dirty="0" smtClean="0"/>
              <a:t>Instrument calibration and maintenance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4496"/>
          </a:xfrm>
        </p:spPr>
        <p:txBody>
          <a:bodyPr>
            <a:normAutofit fontScale="90000"/>
          </a:bodyPr>
          <a:lstStyle/>
          <a:p>
            <a:r>
              <a:rPr lang="en-ZA" sz="3600" b="1" dirty="0" smtClean="0"/>
              <a:t>Opportunities</a:t>
            </a:r>
            <a:r>
              <a:rPr lang="en-ZA" dirty="0" smtClean="0"/>
              <a:t/>
            </a:r>
            <a:br>
              <a:rPr lang="en-ZA" dirty="0" smtClean="0"/>
            </a:br>
            <a:endParaRPr lang="en-US" dirty="0"/>
          </a:p>
        </p:txBody>
      </p:sp>
      <p:sp>
        <p:nvSpPr>
          <p:cNvPr id="3" name="Content Placeholder 2"/>
          <p:cNvSpPr>
            <a:spLocks noGrp="1"/>
          </p:cNvSpPr>
          <p:nvPr>
            <p:ph idx="1"/>
          </p:nvPr>
        </p:nvSpPr>
        <p:spPr>
          <a:xfrm>
            <a:off x="421105" y="1552909"/>
            <a:ext cx="10295021" cy="3420144"/>
          </a:xfrm>
        </p:spPr>
        <p:txBody>
          <a:bodyPr/>
          <a:lstStyle/>
          <a:p>
            <a:pPr algn="just">
              <a:lnSpc>
                <a:spcPct val="150000"/>
              </a:lnSpc>
            </a:pPr>
            <a:r>
              <a:rPr lang="en-US" dirty="0" smtClean="0"/>
              <a:t>Enactment of the Meteorological bill: the meteorological bill when signed will enable ZMD to charge for some products and services.</a:t>
            </a:r>
          </a:p>
          <a:p>
            <a:pPr algn="just">
              <a:lnSpc>
                <a:spcPct val="150000"/>
              </a:lnSpc>
            </a:pPr>
            <a:r>
              <a:rPr lang="en-US" dirty="0" smtClean="0"/>
              <a:t>Expansion of the hydro-meteorological network by the Water Resource Management  Agency (WARMA) and Department of Water Affairs (DWA)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b="1" dirty="0" smtClean="0"/>
              <a:t>Progress</a:t>
            </a:r>
          </a:p>
        </p:txBody>
      </p:sp>
      <p:graphicFrame>
        <p:nvGraphicFramePr>
          <p:cNvPr id="4" name="Content Placeholder 3"/>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smtClean="0"/>
              <a:t>Needs of our end-users and stakeholders</a:t>
            </a:r>
            <a:endParaRPr lang="en-US" sz="3600" b="1" dirty="0"/>
          </a:p>
        </p:txBody>
      </p:sp>
      <p:sp>
        <p:nvSpPr>
          <p:cNvPr id="3" name="Content Placeholder 2"/>
          <p:cNvSpPr>
            <a:spLocks noGrp="1"/>
          </p:cNvSpPr>
          <p:nvPr>
            <p:ph idx="1"/>
          </p:nvPr>
        </p:nvSpPr>
        <p:spPr>
          <a:xfrm>
            <a:off x="838200" y="1825625"/>
            <a:ext cx="9781674" cy="4351338"/>
          </a:xfrm>
        </p:spPr>
        <p:txBody>
          <a:bodyPr>
            <a:normAutofit fontScale="92500" lnSpcReduction="10000"/>
          </a:bodyPr>
          <a:lstStyle/>
          <a:p>
            <a:pPr algn="just">
              <a:lnSpc>
                <a:spcPct val="150000"/>
              </a:lnSpc>
            </a:pPr>
            <a:r>
              <a:rPr lang="en-US" sz="3200" dirty="0" smtClean="0"/>
              <a:t>Local weather and climate information- specific information to their area.</a:t>
            </a:r>
          </a:p>
          <a:p>
            <a:pPr algn="just">
              <a:lnSpc>
                <a:spcPct val="150000"/>
              </a:lnSpc>
            </a:pPr>
            <a:r>
              <a:rPr lang="en-US" sz="3200" dirty="0" smtClean="0"/>
              <a:t>Seasonal characteristics: People want to know when the season will start; occurrence of wet and dry spells; secession of the rainfall season.</a:t>
            </a:r>
          </a:p>
          <a:p>
            <a:pPr algn="just">
              <a:lnSpc>
                <a:spcPct val="150000"/>
              </a:lnSpc>
            </a:pPr>
            <a:r>
              <a:rPr lang="en-US" sz="3200" dirty="0" smtClean="0"/>
              <a:t>Easy access to timely weather information</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smtClean="0"/>
              <a:t>Support required to achieve Last Mile goals</a:t>
            </a:r>
            <a:endParaRPr lang="en-US" sz="3600" b="1" dirty="0"/>
          </a:p>
        </p:txBody>
      </p:sp>
      <p:sp>
        <p:nvSpPr>
          <p:cNvPr id="3" name="Content Placeholder 2"/>
          <p:cNvSpPr>
            <a:spLocks noGrp="1"/>
          </p:cNvSpPr>
          <p:nvPr>
            <p:ph idx="1"/>
          </p:nvPr>
        </p:nvSpPr>
        <p:spPr>
          <a:xfrm>
            <a:off x="838200" y="1825625"/>
            <a:ext cx="9850120" cy="4351338"/>
          </a:xfrm>
        </p:spPr>
        <p:txBody>
          <a:bodyPr numCol="1">
            <a:normAutofit lnSpcReduction="10000"/>
          </a:bodyPr>
          <a:lstStyle/>
          <a:p>
            <a:pPr algn="just">
              <a:lnSpc>
                <a:spcPct val="150000"/>
              </a:lnSpc>
            </a:pPr>
            <a:r>
              <a:rPr lang="en-US" sz="3600" dirty="0" smtClean="0"/>
              <a:t>Early warning system</a:t>
            </a:r>
          </a:p>
          <a:p>
            <a:pPr lvl="1" algn="just">
              <a:lnSpc>
                <a:spcPct val="150000"/>
              </a:lnSpc>
            </a:pPr>
            <a:r>
              <a:rPr lang="en-US" sz="3200" dirty="0" smtClean="0"/>
              <a:t>Weather radar/lightning detectors network</a:t>
            </a:r>
          </a:p>
          <a:p>
            <a:pPr algn="just">
              <a:lnSpc>
                <a:spcPct val="150000"/>
              </a:lnSpc>
            </a:pPr>
            <a:r>
              <a:rPr lang="en-US" sz="3600" dirty="0" smtClean="0"/>
              <a:t>Further capacity development</a:t>
            </a:r>
          </a:p>
          <a:p>
            <a:pPr algn="just">
              <a:lnSpc>
                <a:spcPct val="150000"/>
              </a:lnSpc>
            </a:pPr>
            <a:r>
              <a:rPr lang="en-US" sz="3600" dirty="0" smtClean="0"/>
              <a:t>Extension of the project to support the implementation phase</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Program of Work </a:t>
            </a:r>
            <a:r>
              <a:rPr lang="en-ZA" dirty="0" smtClean="0"/>
              <a:t>2016 </a:t>
            </a:r>
            <a:br>
              <a:rPr lang="en-ZA" dirty="0" smtClean="0"/>
            </a:br>
            <a:endParaRPr lang="en-US" dirty="0"/>
          </a:p>
        </p:txBody>
      </p:sp>
      <p:graphicFrame>
        <p:nvGraphicFramePr>
          <p:cNvPr id="6" name="Table 5"/>
          <p:cNvGraphicFramePr>
            <a:graphicFrameLocks noGrp="1"/>
          </p:cNvGraphicFramePr>
          <p:nvPr/>
        </p:nvGraphicFramePr>
        <p:xfrm>
          <a:off x="325119" y="1463039"/>
          <a:ext cx="10485119" cy="5188452"/>
        </p:xfrm>
        <a:graphic>
          <a:graphicData uri="http://schemas.openxmlformats.org/drawingml/2006/table">
            <a:tbl>
              <a:tblPr/>
              <a:tblGrid>
                <a:gridCol w="3216852"/>
                <a:gridCol w="3220645"/>
                <a:gridCol w="307270"/>
                <a:gridCol w="348999"/>
                <a:gridCol w="352792"/>
                <a:gridCol w="333824"/>
                <a:gridCol w="379345"/>
                <a:gridCol w="318651"/>
                <a:gridCol w="273128"/>
                <a:gridCol w="352792"/>
                <a:gridCol w="348999"/>
                <a:gridCol w="318651"/>
                <a:gridCol w="364172"/>
                <a:gridCol w="348999"/>
              </a:tblGrid>
              <a:tr h="190792">
                <a:tc>
                  <a:txBody>
                    <a:bodyPr/>
                    <a:lstStyle/>
                    <a:p>
                      <a:pPr algn="l" fontAlgn="b"/>
                      <a:r>
                        <a:rPr lang="en-US" sz="1000" b="1" i="0" u="none" strike="noStrike" dirty="0">
                          <a:solidFill>
                            <a:srgbClr val="000000"/>
                          </a:solidFill>
                          <a:latin typeface="Arial Narrow"/>
                        </a:rPr>
                        <a:t>Output</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Arial Narrow"/>
                        </a:rPr>
                        <a:t>Activity</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Jan</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Feb</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Mar</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Apr</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May</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Jun</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Jul</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Aug</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Sep</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Oct</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Nov</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Dec</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431">
                <a:tc gridSpan="2">
                  <a:txBody>
                    <a:bodyPr/>
                    <a:lstStyle/>
                    <a:p>
                      <a:pPr algn="just" fontAlgn="b"/>
                      <a:r>
                        <a:rPr lang="en-US" sz="1400" b="1" i="0" u="none" strike="noStrike">
                          <a:solidFill>
                            <a:srgbClr val="000000"/>
                          </a:solidFill>
                          <a:latin typeface="Times New Roman"/>
                        </a:rPr>
                        <a:t>Component 1: Transfer of technologies for climate and environmental monitoring infrastructure</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025">
                <a:tc gridSpan="2">
                  <a:txBody>
                    <a:bodyPr/>
                    <a:lstStyle/>
                    <a:p>
                      <a:pPr algn="l" fontAlgn="b"/>
                      <a:r>
                        <a:rPr lang="en-US" sz="1400" b="1" i="0" u="none" strike="noStrike">
                          <a:solidFill>
                            <a:srgbClr val="000000"/>
                          </a:solidFill>
                          <a:latin typeface="Times New Roman"/>
                        </a:rPr>
                        <a:t>Outcome 1: Enhanced capacity of Zambia Meteorological Department to monitor and forecast extreme weather and climate change</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Times New Roman"/>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5540">
                <a:tc rowSpan="4">
                  <a:txBody>
                    <a:bodyPr/>
                    <a:lstStyle/>
                    <a:p>
                      <a:pPr algn="l" fontAlgn="ctr"/>
                      <a:r>
                        <a:rPr lang="en-US" sz="1400" b="0" i="0" u="none" strike="noStrike">
                          <a:solidFill>
                            <a:srgbClr val="000000"/>
                          </a:solidFill>
                          <a:latin typeface="Arial Narrow"/>
                        </a:rPr>
                        <a:t>Output 1.1 28 Automatic Weather Stations installed in selected priority districts, and 41 existing manual and automatic monitoring stations rehabilitated.</a:t>
                      </a:r>
                    </a:p>
                  </a:txBody>
                  <a:tcPr marL="9437" marR="9437" marT="9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Narrow"/>
                        </a:rPr>
                        <a:t>1.1.1 Undertake a systematic analysis of existing synoptic, climatic, rainfall and agro-meteorological stations to determine gaps in coverage and priority stations for rehabilitation.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2779">
                <a:tc vMerge="1">
                  <a:txBody>
                    <a:bodyPr/>
                    <a:lstStyle/>
                    <a:p>
                      <a:endParaRPr lang="en-US"/>
                    </a:p>
                  </a:txBody>
                  <a:tcPr/>
                </a:tc>
                <a:tc>
                  <a:txBody>
                    <a:bodyPr/>
                    <a:lstStyle/>
                    <a:p>
                      <a:pPr algn="l" fontAlgn="b"/>
                      <a:r>
                        <a:rPr lang="en-US" sz="1000" b="0" i="0" u="none" strike="noStrike">
                          <a:solidFill>
                            <a:srgbClr val="000000"/>
                          </a:solidFill>
                          <a:latin typeface="Arial Narrow"/>
                        </a:rPr>
                        <a:t>1.1.2 Install 28 AWSs in the selected priority districts including solar panels, batteries and General Packet Radio System (GPRS) modems for data transmission.</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3959">
                <a:tc vMerge="1">
                  <a:txBody>
                    <a:bodyPr/>
                    <a:lstStyle/>
                    <a:p>
                      <a:endParaRPr lang="en-US"/>
                    </a:p>
                  </a:txBody>
                  <a:tcPr/>
                </a:tc>
                <a:tc>
                  <a:txBody>
                    <a:bodyPr/>
                    <a:lstStyle/>
                    <a:p>
                      <a:pPr algn="l" fontAlgn="b"/>
                      <a:r>
                        <a:rPr lang="en-US" sz="1000" b="0" i="0" u="none" strike="noStrike">
                          <a:solidFill>
                            <a:srgbClr val="000000"/>
                          </a:solidFill>
                          <a:latin typeface="Arial Narrow"/>
                        </a:rPr>
                        <a:t>1.1.3 Rehabilitate/upgrade 41 existing meteorological stations (including 2 automated weather stations and 39 manual stations) including procuring and replacing relevant sensors and data loggers for automated stations and instruments for manual stations, as required.</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330">
                <a:tc vMerge="1">
                  <a:txBody>
                    <a:bodyPr/>
                    <a:lstStyle/>
                    <a:p>
                      <a:endParaRPr lang="en-US"/>
                    </a:p>
                  </a:txBody>
                  <a:tcPr/>
                </a:tc>
                <a:tc>
                  <a:txBody>
                    <a:bodyPr/>
                    <a:lstStyle/>
                    <a:p>
                      <a:pPr algn="l" fontAlgn="b"/>
                      <a:r>
                        <a:rPr lang="en-US" sz="1000" b="0" i="0" u="none" strike="noStrike">
                          <a:solidFill>
                            <a:srgbClr val="000000"/>
                          </a:solidFill>
                          <a:latin typeface="Arial Narrow"/>
                        </a:rPr>
                        <a:t>1.1.4 Integrate new AWSs and privately-owned weather stations into the existing ZMD network and forecasting system.</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2779">
                <a:tc rowSpan="4">
                  <a:txBody>
                    <a:bodyPr/>
                    <a:lstStyle/>
                    <a:p>
                      <a:pPr algn="l" fontAlgn="ctr"/>
                      <a:r>
                        <a:rPr lang="en-US" sz="1400" b="0" i="0" u="none" strike="noStrike" dirty="0">
                          <a:solidFill>
                            <a:srgbClr val="000000"/>
                          </a:solidFill>
                          <a:latin typeface="Arial Narrow"/>
                        </a:rPr>
                        <a:t>Output 1.2 </a:t>
                      </a:r>
                      <a:r>
                        <a:rPr lang="en-US" sz="1400" b="0" i="0" u="none" strike="noStrike" dirty="0">
                          <a:solidFill>
                            <a:srgbClr val="000000"/>
                          </a:solidFill>
                          <a:latin typeface="Times New Roman"/>
                        </a:rPr>
                        <a:t>Weather and climate forecasting systems upgraded, including the installation of required hardware and software and integration of satellite observations.</a:t>
                      </a:r>
                      <a:endParaRPr lang="en-US" sz="1400" b="0" i="0" u="none" strike="noStrike" dirty="0">
                        <a:solidFill>
                          <a:srgbClr val="000000"/>
                        </a:solidFill>
                        <a:latin typeface="Arial Narrow"/>
                      </a:endParaRPr>
                    </a:p>
                  </a:txBody>
                  <a:tcPr marL="9437" marR="9437" marT="9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Narrow"/>
                        </a:rPr>
                        <a:t>1.2.3 Review and install appropriate telecommunication infrastructure to establish connectivity of all weather stations with ZMD HQ</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2779">
                <a:tc vMerge="1">
                  <a:txBody>
                    <a:bodyPr/>
                    <a:lstStyle/>
                    <a:p>
                      <a:endParaRPr lang="en-US"/>
                    </a:p>
                  </a:txBody>
                  <a:tcPr/>
                </a:tc>
                <a:tc>
                  <a:txBody>
                    <a:bodyPr/>
                    <a:lstStyle/>
                    <a:p>
                      <a:pPr algn="l" fontAlgn="b"/>
                      <a:r>
                        <a:rPr lang="en-US" sz="1000" b="0" i="0" u="none" strike="noStrike">
                          <a:solidFill>
                            <a:srgbClr val="000000"/>
                          </a:solidFill>
                          <a:latin typeface="Arial Narrow"/>
                        </a:rPr>
                        <a:t>1.2.4 Procure and install equipment including the hardware and software required for modern meteorological forecasting workstations at ZMD HQ.</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576">
                <a:tc vMerge="1">
                  <a:txBody>
                    <a:bodyPr/>
                    <a:lstStyle/>
                    <a:p>
                      <a:endParaRPr lang="en-US"/>
                    </a:p>
                  </a:txBody>
                  <a:tcPr/>
                </a:tc>
                <a:tc>
                  <a:txBody>
                    <a:bodyPr/>
                    <a:lstStyle/>
                    <a:p>
                      <a:pPr algn="l" fontAlgn="b"/>
                      <a:r>
                        <a:rPr lang="en-US" sz="1000" b="0" i="0" u="none" strike="noStrike">
                          <a:solidFill>
                            <a:srgbClr val="000000"/>
                          </a:solidFill>
                          <a:latin typeface="Arial Narrow"/>
                        </a:rPr>
                        <a:t>1.2.5 Develop and establish an online climate map room linked to ZMD’s official website.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330">
                <a:tc vMerge="1">
                  <a:txBody>
                    <a:bodyPr/>
                    <a:lstStyle/>
                    <a:p>
                      <a:endParaRPr lang="en-US"/>
                    </a:p>
                  </a:txBody>
                  <a:tcPr/>
                </a:tc>
                <a:tc>
                  <a:txBody>
                    <a:bodyPr/>
                    <a:lstStyle/>
                    <a:p>
                      <a:pPr algn="l" fontAlgn="b"/>
                      <a:r>
                        <a:rPr lang="en-US" sz="1000" b="0" i="0" u="none" strike="noStrike">
                          <a:solidFill>
                            <a:srgbClr val="000000"/>
                          </a:solidFill>
                          <a:latin typeface="Arial Narrow"/>
                        </a:rPr>
                        <a:t>1.2.6 Conduct training for forecasters on MESSIR-COM to provide proxy upper air monitoring ascent measurements.</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48643" y="609601"/>
          <a:ext cx="10200636" cy="6171850"/>
        </p:xfrm>
        <a:graphic>
          <a:graphicData uri="http://schemas.openxmlformats.org/drawingml/2006/table">
            <a:tbl>
              <a:tblPr/>
              <a:tblGrid>
                <a:gridCol w="3129573"/>
                <a:gridCol w="3133263"/>
                <a:gridCol w="298933"/>
                <a:gridCol w="339530"/>
                <a:gridCol w="343219"/>
                <a:gridCol w="324767"/>
                <a:gridCol w="369053"/>
                <a:gridCol w="310005"/>
                <a:gridCol w="265718"/>
                <a:gridCol w="343219"/>
                <a:gridCol w="339530"/>
                <a:gridCol w="310005"/>
                <a:gridCol w="354291"/>
                <a:gridCol w="339530"/>
              </a:tblGrid>
              <a:tr h="708399">
                <a:tc>
                  <a:txBody>
                    <a:bodyPr/>
                    <a:lstStyle/>
                    <a:p>
                      <a:pPr algn="l" fontAlgn="b"/>
                      <a:r>
                        <a:rPr lang="en-US" sz="1000" b="1" i="0" u="none" strike="noStrike" dirty="0">
                          <a:solidFill>
                            <a:srgbClr val="000000"/>
                          </a:solidFill>
                          <a:latin typeface="Arial Narrow"/>
                        </a:rPr>
                        <a:t>Output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Arial Narrow"/>
                        </a:rPr>
                        <a:t>Activity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latin typeface="Calibri"/>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latin typeface="Calibri"/>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latin typeface="Calibri"/>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latin typeface="Calibri"/>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latin typeface="Calibri"/>
                        </a:rPr>
                        <a:t>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latin typeface="Calibri"/>
                        </a:rPr>
                        <a:t>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8154">
                <a:tc rowSpan="2">
                  <a:txBody>
                    <a:bodyPr/>
                    <a:lstStyle/>
                    <a:p>
                      <a:pPr algn="l" fontAlgn="ctr"/>
                      <a:r>
                        <a:rPr lang="en-US" sz="1400" b="0" i="0" u="none" strike="noStrike">
                          <a:solidFill>
                            <a:srgbClr val="000000"/>
                          </a:solidFill>
                          <a:latin typeface="Arial Narrow"/>
                        </a:rPr>
                        <a:t>Output 1.3</a:t>
                      </a:r>
                      <a:r>
                        <a:rPr lang="en-US" sz="1400" b="0" i="0" u="none" strike="noStrike">
                          <a:solidFill>
                            <a:srgbClr val="000000"/>
                          </a:solidFill>
                          <a:latin typeface="Times New Roman"/>
                        </a:rPr>
                        <a:t> Capacity developed for operating and maintaining the climate observation network and related infrastructure including the training of 10 instrumentation technicians and 10 ICT technicians from within ZMD’s staff establishment to maintain and repair meteorological equipment, computer infrastructure and telecommunications network.</a:t>
                      </a:r>
                      <a:endParaRPr lang="en-US" sz="1400" b="0" i="0" u="none" strike="noStrike">
                        <a:solidFill>
                          <a:srgbClr val="000000"/>
                        </a:solidFill>
                        <a:latin typeface="Arial Narrow"/>
                      </a:endParaRPr>
                    </a:p>
                  </a:txBody>
                  <a:tcPr marL="9437" marR="9437" marT="9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Narrow"/>
                        </a:rPr>
                        <a:t>1.3.3 Train 10 technicians (1 per province) to maintain and repair newly installed and existing computer infrastructure and telecommunications systems, as well as installed/rehabilitated meteorological equipment</a:t>
                      </a:r>
                      <a:r>
                        <a:rPr lang="en-US" sz="1000" b="0" i="0" u="none" strike="noStrike">
                          <a:solidFill>
                            <a:srgbClr val="FF0000"/>
                          </a:solidFill>
                          <a:latin typeface="Times New Roman"/>
                        </a:rPr>
                        <a:t>.</a:t>
                      </a:r>
                      <a:endParaRPr lang="en-US" sz="1000" b="0" i="0" u="none" strike="noStrike">
                        <a:solidFill>
                          <a:srgbClr val="000000"/>
                        </a:solidFill>
                        <a:latin typeface="Arial Narrow"/>
                      </a:endParaRP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4497">
                <a:tc vMerge="1">
                  <a:txBody>
                    <a:bodyPr/>
                    <a:lstStyle/>
                    <a:p>
                      <a:endParaRPr lang="en-US"/>
                    </a:p>
                  </a:txBody>
                  <a:tcPr/>
                </a:tc>
                <a:tc>
                  <a:txBody>
                    <a:bodyPr/>
                    <a:lstStyle/>
                    <a:p>
                      <a:pPr algn="l" fontAlgn="b"/>
                      <a:r>
                        <a:rPr lang="en-US" sz="1000" b="0" i="0" u="none" strike="noStrike">
                          <a:solidFill>
                            <a:srgbClr val="000000"/>
                          </a:solidFill>
                          <a:latin typeface="Arial Narrow"/>
                        </a:rPr>
                        <a:t>1.3.4 Implement a training programme, in parallel with the installation and rehabilitation programmes, for site partners hosting AWSs, on basic O&amp;M of installed equipment.</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7465">
                <a:tc rowSpan="3">
                  <a:txBody>
                    <a:bodyPr/>
                    <a:lstStyle/>
                    <a:p>
                      <a:pPr algn="l" fontAlgn="ctr"/>
                      <a:r>
                        <a:rPr lang="en-US" sz="1400" b="0" i="0" u="none" strike="noStrike" dirty="0">
                          <a:solidFill>
                            <a:srgbClr val="000000"/>
                          </a:solidFill>
                          <a:latin typeface="Arial Narrow"/>
                        </a:rPr>
                        <a:t>Output 1.4 </a:t>
                      </a:r>
                      <a:r>
                        <a:rPr lang="en-US" sz="1400" b="0" i="0" u="none" strike="noStrike" dirty="0">
                          <a:solidFill>
                            <a:srgbClr val="000000"/>
                          </a:solidFill>
                          <a:latin typeface="Times New Roman"/>
                        </a:rPr>
                        <a:t>Technical capacity of ZMD is strengthened to improve the production of standard and customized weather and climate forecasts and packaging meteorological data and information into suitable formats for user agencies and local community end-users.</a:t>
                      </a:r>
                      <a:endParaRPr lang="en-US" sz="1400" b="0" i="0" u="none" strike="noStrike" dirty="0">
                        <a:solidFill>
                          <a:srgbClr val="000000"/>
                        </a:solidFill>
                        <a:latin typeface="Arial Narrow"/>
                      </a:endParaRPr>
                    </a:p>
                  </a:txBody>
                  <a:tcPr marL="9437" marR="9437" marT="9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0" i="0" u="none" strike="noStrike">
                          <a:solidFill>
                            <a:srgbClr val="000000"/>
                          </a:solidFill>
                          <a:latin typeface="Times New Roman"/>
                        </a:rPr>
                        <a:t>1.4.1 Train: i) 1 Agro-met officer and 2 Weather forecasters to BSc. Climatology degree level  ii) 4 Meteorological Assistants to Diploma level in Meteorology; on state-of-the-art region-specific weather and climate forecasting.</a:t>
                      </a:r>
                      <a:br>
                        <a:rPr lang="en-US" sz="1000" b="0" i="0" u="none" strike="noStrike">
                          <a:solidFill>
                            <a:srgbClr val="000000"/>
                          </a:solidFill>
                          <a:latin typeface="Times New Roman"/>
                        </a:rPr>
                      </a:br>
                      <a:r>
                        <a:rPr lang="en-US" sz="1000" b="0" i="0" u="none" strike="noStrike">
                          <a:solidFill>
                            <a:srgbClr val="000000"/>
                          </a:solidFill>
                          <a:latin typeface="Times New Roman"/>
                        </a:rPr>
                        <a:t/>
                      </a:r>
                      <a:br>
                        <a:rPr lang="en-US" sz="1000" b="0" i="0" u="none" strike="noStrike">
                          <a:solidFill>
                            <a:srgbClr val="000000"/>
                          </a:solidFill>
                          <a:latin typeface="Times New Roman"/>
                        </a:rPr>
                      </a:br>
                      <a:r>
                        <a:rPr lang="en-US" sz="1000" b="0" i="0" u="none" strike="noStrike">
                          <a:solidFill>
                            <a:srgbClr val="000000"/>
                          </a:solidFill>
                          <a:latin typeface="Times New Roman"/>
                        </a:rPr>
                        <a:t>A. Continue supporting the already admitted 3 students to Mulungushi University for Climatologist</a:t>
                      </a:r>
                      <a:br>
                        <a:rPr lang="en-US" sz="1000" b="0" i="0" u="none" strike="noStrike">
                          <a:solidFill>
                            <a:srgbClr val="000000"/>
                          </a:solidFill>
                          <a:latin typeface="Times New Roman"/>
                        </a:rPr>
                      </a:br>
                      <a:r>
                        <a:rPr lang="en-US" sz="1000" b="0" i="0" u="none" strike="noStrike">
                          <a:solidFill>
                            <a:srgbClr val="000000"/>
                          </a:solidFill>
                          <a:latin typeface="Times New Roman"/>
                        </a:rPr>
                        <a:t/>
                      </a:r>
                      <a:br>
                        <a:rPr lang="en-US" sz="1000" b="0" i="0" u="none" strike="noStrike">
                          <a:solidFill>
                            <a:srgbClr val="000000"/>
                          </a:solidFill>
                          <a:latin typeface="Times New Roman"/>
                        </a:rPr>
                      </a:br>
                      <a:r>
                        <a:rPr lang="en-US" sz="1000" b="0" i="0" u="none" strike="noStrike">
                          <a:solidFill>
                            <a:srgbClr val="000000"/>
                          </a:solidFill>
                          <a:latin typeface="Times New Roman"/>
                        </a:rPr>
                        <a:t>B. Continue supporting the already admitted 12 students to ZASTI for Diploma in Meteorology</a:t>
                      </a:r>
                      <a:br>
                        <a:rPr lang="en-US" sz="1000" b="0" i="0" u="none" strike="noStrike">
                          <a:solidFill>
                            <a:srgbClr val="000000"/>
                          </a:solidFill>
                          <a:latin typeface="Times New Roman"/>
                        </a:rPr>
                      </a:br>
                      <a:endParaRPr lang="en-US" sz="1000" b="0" i="0" u="none" strike="noStrike">
                        <a:solidFill>
                          <a:srgbClr val="000000"/>
                        </a:solidFill>
                        <a:latin typeface="Times New Roman"/>
                      </a:endParaRP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16529">
                <a:tc vMerge="1">
                  <a:txBody>
                    <a:bodyPr/>
                    <a:lstStyle/>
                    <a:p>
                      <a:endParaRPr lang="en-US"/>
                    </a:p>
                  </a:txBody>
                  <a:tcPr/>
                </a:tc>
                <a:tc>
                  <a:txBody>
                    <a:bodyPr/>
                    <a:lstStyle/>
                    <a:p>
                      <a:pPr algn="just" fontAlgn="b"/>
                      <a:r>
                        <a:rPr lang="en-US" sz="1000" b="0" i="0" u="none" strike="noStrike">
                          <a:solidFill>
                            <a:srgbClr val="000000"/>
                          </a:solidFill>
                          <a:latin typeface="Times New Roman"/>
                        </a:rPr>
                        <a:t>1.4.4 Provide scholarship for an existing ZMD staff member to undertake post-graduate training in climatology (modelling) at an international research centre/university. An agreement will be signed with the selected student committing him/her to continued service at ZMD equaling at least the duration of the scholarship.</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79780">
                <a:tc vMerge="1">
                  <a:txBody>
                    <a:bodyPr/>
                    <a:lstStyle/>
                    <a:p>
                      <a:endParaRPr lang="en-US"/>
                    </a:p>
                  </a:txBody>
                  <a:tcPr/>
                </a:tc>
                <a:tc>
                  <a:txBody>
                    <a:bodyPr/>
                    <a:lstStyle/>
                    <a:p>
                      <a:pPr algn="just" fontAlgn="b"/>
                      <a:r>
                        <a:rPr lang="en-US" sz="1000" b="0" i="0" u="none" strike="noStrike">
                          <a:solidFill>
                            <a:srgbClr val="000000"/>
                          </a:solidFill>
                          <a:latin typeface="Times New Roman"/>
                        </a:rPr>
                        <a:t>1.4.5* Digitise all historical weather data for Mambwe, Gwembe and Sesheke.</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100" b="0" i="0" u="none" strike="noStrike" dirty="0">
                          <a:solidFill>
                            <a:srgbClr val="000000"/>
                          </a:solidFill>
                          <a:latin typeface="Calibri"/>
                        </a:rPr>
                        <a:t> </a:t>
                      </a:r>
                    </a:p>
                  </a:txBody>
                  <a:tcPr marL="9437" marR="9437" marT="9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06400" y="465138"/>
          <a:ext cx="10342879" cy="6573225"/>
        </p:xfrm>
        <a:graphic>
          <a:graphicData uri="http://schemas.openxmlformats.org/drawingml/2006/table">
            <a:tbl>
              <a:tblPr/>
              <a:tblGrid>
                <a:gridCol w="3173212"/>
                <a:gridCol w="3176954"/>
                <a:gridCol w="303101"/>
                <a:gridCol w="344265"/>
                <a:gridCol w="348005"/>
                <a:gridCol w="329296"/>
                <a:gridCol w="374198"/>
                <a:gridCol w="314329"/>
                <a:gridCol w="269423"/>
                <a:gridCol w="348005"/>
                <a:gridCol w="344265"/>
                <a:gridCol w="314329"/>
                <a:gridCol w="359232"/>
                <a:gridCol w="344265"/>
              </a:tblGrid>
              <a:tr h="346340">
                <a:tc>
                  <a:txBody>
                    <a:bodyPr/>
                    <a:lstStyle/>
                    <a:p>
                      <a:pPr algn="l" fontAlgn="b"/>
                      <a:r>
                        <a:rPr lang="en-US" sz="1000" b="1" i="0" u="none" strike="noStrike" dirty="0">
                          <a:solidFill>
                            <a:srgbClr val="000000"/>
                          </a:solidFill>
                          <a:latin typeface="Arial Narrow"/>
                        </a:rPr>
                        <a:t>Output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Arial Narrow"/>
                        </a:rPr>
                        <a:t>Activity</a:t>
                      </a:r>
                    </a:p>
                  </a:txBody>
                  <a:tcPr marL="9525" marR="9525" marT="9525" marB="0" anchor="b">
                    <a:lnL w="6350" cap="flat" cmpd="sng" algn="ctr">
                      <a:solidFill>
                        <a:srgbClr val="000000"/>
                      </a:solidFill>
                      <a:prstDash val="solid"/>
                      <a:round/>
                      <a:headEnd type="none" w="med" len="med"/>
                      <a:tailEnd type="none" w="med" len="med"/>
                    </a:lnL>
                  </a:tcPr>
                </a:tc>
                <a:tc>
                  <a:txBody>
                    <a:bodyPr/>
                    <a:lstStyle/>
                    <a:p>
                      <a:pPr algn="l" fontAlgn="b"/>
                      <a:r>
                        <a:rPr lang="en-US" sz="1100" b="0" i="0" u="none" strike="noStrike">
                          <a:solidFill>
                            <a:srgbClr val="000000"/>
                          </a:solidFill>
                          <a:latin typeface="Calibri"/>
                        </a:rPr>
                        <a:t>Jan</a:t>
                      </a:r>
                    </a:p>
                  </a:txBody>
                  <a:tcPr marL="9525" marR="9525" marT="9525"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340">
                <a:tc gridSpan="2">
                  <a:txBody>
                    <a:bodyPr/>
                    <a:lstStyle/>
                    <a:p>
                      <a:pPr algn="l" fontAlgn="b"/>
                      <a:r>
                        <a:rPr lang="en-US" sz="1400" b="1" i="0" u="none" strike="noStrike">
                          <a:solidFill>
                            <a:srgbClr val="000000"/>
                          </a:solidFill>
                          <a:latin typeface="Times New Roman"/>
                        </a:rPr>
                        <a:t>Outcome 2: Efficient and effective use of hydro-meteorological and environmental information for making early warnings and long-term development plans.</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latin typeface="Times New Roman"/>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015">
                <a:tc rowSpan="3">
                  <a:txBody>
                    <a:bodyPr/>
                    <a:lstStyle/>
                    <a:p>
                      <a:pPr algn="l" fontAlgn="ctr"/>
                      <a:r>
                        <a:rPr lang="en-US" sz="1400" b="0" i="0" u="none" strike="noStrike" dirty="0">
                          <a:solidFill>
                            <a:srgbClr val="000000"/>
                          </a:solidFill>
                          <a:latin typeface="Arial Narrow"/>
                        </a:rPr>
                        <a:t>Output 2.1</a:t>
                      </a:r>
                      <a:r>
                        <a:rPr lang="en-US" sz="1400" b="0" i="0" u="none" strike="noStrike" dirty="0">
                          <a:solidFill>
                            <a:srgbClr val="000000"/>
                          </a:solidFill>
                          <a:latin typeface="Times New Roman"/>
                        </a:rPr>
                        <a:t> Tailored, sector-specific weather and climate information made accessible to decision makers in government, private sector, civil society, development partners and local communities.</a:t>
                      </a:r>
                      <a:endParaRPr lang="en-US" sz="1400" b="0" i="0" u="none" strike="noStrike" dirty="0">
                        <a:solidFill>
                          <a:srgbClr val="000000"/>
                        </a:solidFill>
                        <a:latin typeface="Arial Narrow"/>
                      </a:endParaRPr>
                    </a:p>
                  </a:txBody>
                  <a:tcPr marL="7643" marR="7643" marT="7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800" b="0" i="0" u="none" strike="noStrike">
                          <a:solidFill>
                            <a:srgbClr val="000000"/>
                          </a:solidFill>
                          <a:latin typeface="Times New Roman"/>
                        </a:rPr>
                        <a:t>2.1.1 Undertake a comprehensive identification of tailored climate information requirements of the agricultural, water,  energy, infrastructure, health and other climate-sensitive sectors – including information exchange mechanisms, communication channels and dissemination mechanisms between ZMD, user agencies and end users – to establish best practices, gaps and opportunities for streamlining and collaboration on data use and sharing. User needs assessment</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255479">
                <a:tc vMerge="1">
                  <a:txBody>
                    <a:bodyPr/>
                    <a:lstStyle/>
                    <a:p>
                      <a:endParaRPr lang="en-US"/>
                    </a:p>
                  </a:txBody>
                  <a:tcPr/>
                </a:tc>
                <a:tc>
                  <a:txBody>
                    <a:bodyPr/>
                    <a:lstStyle/>
                    <a:p>
                      <a:pPr algn="just" fontAlgn="b"/>
                      <a:r>
                        <a:rPr lang="en-US" sz="800" b="0" i="0" u="none" strike="noStrike">
                          <a:solidFill>
                            <a:srgbClr val="000000"/>
                          </a:solidFill>
                          <a:latin typeface="Times New Roman"/>
                        </a:rPr>
                        <a:t>2.1.4 Evaluate the costs and benefits of accurate, timely and accessible tailored, sector specific information, based on improved weather and climate data, and develop handbooks and policy briefs to highlight the value of enhanced meteorological services and early warning systems to policy and decision makers, civil society organizations, development partners and local communities.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0727">
                <a:tc vMerge="1">
                  <a:txBody>
                    <a:bodyPr/>
                    <a:lstStyle/>
                    <a:p>
                      <a:endParaRPr lang="en-US"/>
                    </a:p>
                  </a:txBody>
                  <a:tcPr/>
                </a:tc>
                <a:tc>
                  <a:txBody>
                    <a:bodyPr/>
                    <a:lstStyle/>
                    <a:p>
                      <a:pPr algn="just" fontAlgn="b"/>
                      <a:r>
                        <a:rPr lang="en-US" sz="800" b="0" i="0" u="none" strike="noStrike">
                          <a:solidFill>
                            <a:srgbClr val="000000"/>
                          </a:solidFill>
                          <a:latin typeface="Times New Roman"/>
                        </a:rPr>
                        <a:t>2.1.6 Map sub basin climate hazards in the pilot districts of Mambwe, Gwembe and Sesheke, including geospatial interpretation and ground truthing.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435">
                <a:tc rowSpan="3">
                  <a:txBody>
                    <a:bodyPr/>
                    <a:lstStyle/>
                    <a:p>
                      <a:pPr algn="l" fontAlgn="ctr"/>
                      <a:r>
                        <a:rPr lang="en-US" sz="1400" b="0" i="0" u="none" strike="noStrike" dirty="0">
                          <a:solidFill>
                            <a:srgbClr val="000000"/>
                          </a:solidFill>
                          <a:latin typeface="Arial Narrow"/>
                        </a:rPr>
                        <a:t>Output 2.2</a:t>
                      </a:r>
                      <a:r>
                        <a:rPr lang="en-US" sz="1400" b="0" i="0" u="none" strike="noStrike" dirty="0">
                          <a:solidFill>
                            <a:srgbClr val="000000"/>
                          </a:solidFill>
                          <a:latin typeface="Times New Roman"/>
                        </a:rPr>
                        <a:t> National, provincial and district-level capacity developed for assimilating weather and climate information into existing policies, plans, programs and disaster management systems.</a:t>
                      </a:r>
                      <a:endParaRPr lang="en-US" sz="1400" b="0" i="0" u="none" strike="noStrike" dirty="0">
                        <a:solidFill>
                          <a:srgbClr val="000000"/>
                        </a:solidFill>
                        <a:latin typeface="Arial Narrow"/>
                      </a:endParaRPr>
                    </a:p>
                  </a:txBody>
                  <a:tcPr marL="7643" marR="7643" marT="7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800" b="0" i="0" u="none" strike="noStrike">
                          <a:solidFill>
                            <a:srgbClr val="000000"/>
                          </a:solidFill>
                          <a:latin typeface="Times New Roman"/>
                        </a:rPr>
                        <a:t>2.2.1 Conduct a public awareness campaign on the National Meteorological Policy (2013) and the Meteorological Bill (2015), as part of the CIEWS Communications Plan</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1337">
                <a:tc vMerge="1">
                  <a:txBody>
                    <a:bodyPr/>
                    <a:lstStyle/>
                    <a:p>
                      <a:endParaRPr lang="en-US"/>
                    </a:p>
                  </a:txBody>
                  <a:tcPr/>
                </a:tc>
                <a:tc>
                  <a:txBody>
                    <a:bodyPr/>
                    <a:lstStyle/>
                    <a:p>
                      <a:pPr algn="just" fontAlgn="b"/>
                      <a:r>
                        <a:rPr lang="en-US" sz="800" b="0" i="0" u="none" strike="noStrike">
                          <a:solidFill>
                            <a:srgbClr val="000000"/>
                          </a:solidFill>
                          <a:latin typeface="Times New Roman"/>
                        </a:rPr>
                        <a:t>2.2.2 Develop protocols for integrating weather and climate information into the National Development Plan and downscale these to local levels in priority districts of Mambwe, Gwembe and Sesheke.</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3529">
                <a:tc vMerge="1">
                  <a:txBody>
                    <a:bodyPr/>
                    <a:lstStyle/>
                    <a:p>
                      <a:endParaRPr lang="en-US"/>
                    </a:p>
                  </a:txBody>
                  <a:tcPr/>
                </a:tc>
                <a:tc>
                  <a:txBody>
                    <a:bodyPr/>
                    <a:lstStyle/>
                    <a:p>
                      <a:pPr algn="just" fontAlgn="b"/>
                      <a:r>
                        <a:rPr lang="en-US" sz="800" b="0" i="0" u="none" strike="noStrike">
                          <a:solidFill>
                            <a:srgbClr val="000000"/>
                          </a:solidFill>
                          <a:latin typeface="Times New Roman"/>
                        </a:rPr>
                        <a:t>2.2.3 Develop the capacity of ZMD, DMMU, MAL, DWA/WaRMA, MoH, Central Statistical Office, Zambezi River Authority, ZESCO, media houses, Civil Society and  associated line ministries, departments and agencies to integrate weather and climate information into decision-making about investments, as reflected in annual budgets and work plans.</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dirty="0">
                          <a:solidFill>
                            <a:srgbClr val="000000"/>
                          </a:solidFill>
                          <a:latin typeface="Calibri"/>
                        </a:rPr>
                        <a:t> </a:t>
                      </a:r>
                    </a:p>
                  </a:txBody>
                  <a:tcPr marL="7643" marR="7643" marT="7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87679" y="719138"/>
          <a:ext cx="10220960" cy="5884862"/>
        </p:xfrm>
        <a:graphic>
          <a:graphicData uri="http://schemas.openxmlformats.org/drawingml/2006/table">
            <a:tbl>
              <a:tblPr/>
              <a:tblGrid>
                <a:gridCol w="3243777"/>
                <a:gridCol w="3247602"/>
                <a:gridCol w="309841"/>
                <a:gridCol w="351919"/>
                <a:gridCol w="355745"/>
                <a:gridCol w="336619"/>
                <a:gridCol w="382522"/>
                <a:gridCol w="321319"/>
                <a:gridCol w="275414"/>
                <a:gridCol w="355745"/>
                <a:gridCol w="351919"/>
                <a:gridCol w="321319"/>
                <a:gridCol w="367219"/>
              </a:tblGrid>
              <a:tr h="979366">
                <a:tc rowSpan="5">
                  <a:txBody>
                    <a:bodyPr/>
                    <a:lstStyle/>
                    <a:p>
                      <a:pPr algn="l" fontAlgn="ctr"/>
                      <a:r>
                        <a:rPr lang="en-US" sz="1400" b="0" i="0" u="none" strike="noStrike" dirty="0">
                          <a:solidFill>
                            <a:srgbClr val="000000"/>
                          </a:solidFill>
                          <a:latin typeface="Arial Narrow"/>
                        </a:rPr>
                        <a:t>Output 2.3 </a:t>
                      </a:r>
                      <a:r>
                        <a:rPr lang="en-US" sz="1400" b="0" i="0" u="none" strike="noStrike" dirty="0">
                          <a:solidFill>
                            <a:srgbClr val="000000"/>
                          </a:solidFill>
                          <a:latin typeface="Times New Roman"/>
                        </a:rPr>
                        <a:t>Communication channels and procedures for issuing warnings are enabled at a national level, and implemented at a district level through the development of mobile phone-based alert platforms in the pilot districts of </a:t>
                      </a:r>
                      <a:r>
                        <a:rPr lang="en-US" sz="1400" b="0" i="0" u="none" strike="noStrike" dirty="0" err="1">
                          <a:solidFill>
                            <a:srgbClr val="000000"/>
                          </a:solidFill>
                          <a:latin typeface="Times New Roman"/>
                        </a:rPr>
                        <a:t>Mambwe</a:t>
                      </a:r>
                      <a:r>
                        <a:rPr lang="en-US" sz="1400" b="0" i="0" u="none" strike="noStrike" dirty="0">
                          <a:solidFill>
                            <a:srgbClr val="000000"/>
                          </a:solidFill>
                          <a:latin typeface="Times New Roman"/>
                        </a:rPr>
                        <a:t>, </a:t>
                      </a:r>
                      <a:r>
                        <a:rPr lang="en-US" sz="1400" b="0" i="0" u="none" strike="noStrike" dirty="0" err="1">
                          <a:solidFill>
                            <a:srgbClr val="000000"/>
                          </a:solidFill>
                          <a:latin typeface="Times New Roman"/>
                        </a:rPr>
                        <a:t>Gwembe</a:t>
                      </a:r>
                      <a:r>
                        <a:rPr lang="en-US" sz="1400" b="0" i="0" u="none" strike="noStrike" dirty="0">
                          <a:solidFill>
                            <a:srgbClr val="000000"/>
                          </a:solidFill>
                          <a:latin typeface="Times New Roman"/>
                        </a:rPr>
                        <a:t> and </a:t>
                      </a:r>
                      <a:r>
                        <a:rPr lang="en-US" sz="1400" b="0" i="0" u="none" strike="noStrike" dirty="0" err="1">
                          <a:solidFill>
                            <a:srgbClr val="000000"/>
                          </a:solidFill>
                          <a:latin typeface="Times New Roman"/>
                        </a:rPr>
                        <a:t>Sesheke</a:t>
                      </a:r>
                      <a:r>
                        <a:rPr lang="en-US" sz="1400" b="0" i="0" u="none" strike="noStrike" dirty="0">
                          <a:solidFill>
                            <a:srgbClr val="000000"/>
                          </a:solidFill>
                          <a:latin typeface="Times New Roman"/>
                        </a:rPr>
                        <a:t>.</a:t>
                      </a:r>
                      <a:endParaRPr lang="en-US" sz="1400" b="0" i="0" u="none" strike="noStrike" dirty="0">
                        <a:solidFill>
                          <a:srgbClr val="000000"/>
                        </a:solidFill>
                        <a:latin typeface="Arial Narrow"/>
                      </a:endParaRPr>
                    </a:p>
                  </a:txBody>
                  <a:tcPr marL="7980" marR="7980" marT="7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800" b="0" i="0" u="none" strike="noStrike">
                          <a:solidFill>
                            <a:srgbClr val="000000"/>
                          </a:solidFill>
                          <a:latin typeface="Times New Roman"/>
                        </a:rPr>
                        <a:t>2.3.1 Develop a national weather and climate information and early warning system communication and coordination strategy. This will include SOPs for disseminating weather and climate information including alerts across all levels, e.g. community-level, local-level, provincial level and national level.</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352">
                <a:tc vMerge="1">
                  <a:txBody>
                    <a:bodyPr/>
                    <a:lstStyle/>
                    <a:p>
                      <a:endParaRPr lang="en-US"/>
                    </a:p>
                  </a:txBody>
                  <a:tcPr/>
                </a:tc>
                <a:tc>
                  <a:txBody>
                    <a:bodyPr/>
                    <a:lstStyle/>
                    <a:p>
                      <a:pPr algn="just" fontAlgn="b"/>
                      <a:r>
                        <a:rPr lang="en-US" sz="800" b="0" i="0" u="none" strike="noStrike">
                          <a:solidFill>
                            <a:srgbClr val="000000"/>
                          </a:solidFill>
                          <a:latin typeface="Times New Roman"/>
                        </a:rPr>
                        <a:t>2.3.2 Assess, document and incorporate indigenous knowledge indicators used by communities to forecast weather and climate-related hazards in Zambia.</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8037">
                <a:tc vMerge="1">
                  <a:txBody>
                    <a:bodyPr/>
                    <a:lstStyle/>
                    <a:p>
                      <a:endParaRPr lang="en-US"/>
                    </a:p>
                  </a:txBody>
                  <a:tcPr/>
                </a:tc>
                <a:tc>
                  <a:txBody>
                    <a:bodyPr/>
                    <a:lstStyle/>
                    <a:p>
                      <a:pPr algn="just" fontAlgn="b"/>
                      <a:r>
                        <a:rPr lang="en-US" sz="800" b="0" i="0" u="none" strike="noStrike">
                          <a:solidFill>
                            <a:srgbClr val="000000"/>
                          </a:solidFill>
                          <a:latin typeface="Times New Roman"/>
                        </a:rPr>
                        <a:t>2.3.3 Undertake field visits and stakeholder consultations in a subset of targeted users in the pilot districts of Mambwe, Gwembe and Sesheke to understand how recipients of advisories and warnings use the information for managing climate- and weather-related risks and how their decision frameworks affect the interpretation of advisories and warnings.</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dirty="0">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681">
                <a:tc vMerge="1">
                  <a:txBody>
                    <a:bodyPr/>
                    <a:lstStyle/>
                    <a:p>
                      <a:endParaRPr lang="en-US"/>
                    </a:p>
                  </a:txBody>
                  <a:tcPr/>
                </a:tc>
                <a:tc>
                  <a:txBody>
                    <a:bodyPr/>
                    <a:lstStyle/>
                    <a:p>
                      <a:pPr algn="just" fontAlgn="b"/>
                      <a:r>
                        <a:rPr lang="en-US" sz="800" b="0" i="0" u="none" strike="noStrike">
                          <a:solidFill>
                            <a:srgbClr val="000000"/>
                          </a:solidFill>
                          <a:latin typeface="Times New Roman"/>
                        </a:rPr>
                        <a:t>2.3.4 Procure and install an early warning computing system, with dissemination / transmission system</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352">
                <a:tc vMerge="1">
                  <a:txBody>
                    <a:bodyPr/>
                    <a:lstStyle/>
                    <a:p>
                      <a:endParaRPr lang="en-US"/>
                    </a:p>
                  </a:txBody>
                  <a:tcPr/>
                </a:tc>
                <a:tc>
                  <a:txBody>
                    <a:bodyPr/>
                    <a:lstStyle/>
                    <a:p>
                      <a:pPr algn="just" fontAlgn="b"/>
                      <a:r>
                        <a:rPr lang="en-US" sz="800" b="0" i="0" u="none" strike="noStrike">
                          <a:solidFill>
                            <a:srgbClr val="000000"/>
                          </a:solidFill>
                          <a:latin typeface="Times New Roman"/>
                        </a:rPr>
                        <a:t>2.3.5 Undertake training for the user communities in Mambwe, Gwembe and Sesheke on the early warning dissemination system developed under Activity 2.3.4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6708">
                <a:tc rowSpan="2">
                  <a:txBody>
                    <a:bodyPr/>
                    <a:lstStyle/>
                    <a:p>
                      <a:pPr algn="l" fontAlgn="ctr"/>
                      <a:r>
                        <a:rPr lang="en-US" sz="1400" b="0" i="0" u="none" strike="noStrike" dirty="0">
                          <a:solidFill>
                            <a:srgbClr val="000000"/>
                          </a:solidFill>
                          <a:latin typeface="Arial Narrow"/>
                        </a:rPr>
                        <a:t>Output 2.4 </a:t>
                      </a:r>
                      <a:r>
                        <a:rPr lang="en-US" sz="1400" b="0" i="0" u="none" strike="noStrike" dirty="0">
                          <a:solidFill>
                            <a:srgbClr val="000000"/>
                          </a:solidFill>
                          <a:latin typeface="Times New Roman"/>
                        </a:rPr>
                        <a:t>Public-private partnership developed for sustainable financing of the operation and maintenance of the installed meteorological observation network.</a:t>
                      </a:r>
                      <a:endParaRPr lang="en-US" sz="1400" b="0" i="0" u="none" strike="noStrike" dirty="0">
                        <a:solidFill>
                          <a:srgbClr val="000000"/>
                        </a:solidFill>
                        <a:latin typeface="Arial Narrow"/>
                      </a:endParaRPr>
                    </a:p>
                  </a:txBody>
                  <a:tcPr marL="7980" marR="7980" marT="7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800" b="0" i="0" u="none" strike="noStrike" dirty="0">
                          <a:solidFill>
                            <a:srgbClr val="000000"/>
                          </a:solidFill>
                          <a:latin typeface="Times New Roman"/>
                        </a:rPr>
                        <a:t>2.4.1 Undertake a review of the private sector demand for improved climate information in Zambia. This will include, but not be limited to, the agriculture insurance sector, utility companies, energy producers and mobile network operators, building on the work of the IFC through the PPCR, to understand the climate information needs and market for weather index-based insurance.</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9366">
                <a:tc vMerge="1">
                  <a:txBody>
                    <a:bodyPr/>
                    <a:lstStyle/>
                    <a:p>
                      <a:endParaRPr lang="en-US"/>
                    </a:p>
                  </a:txBody>
                  <a:tcPr/>
                </a:tc>
                <a:tc>
                  <a:txBody>
                    <a:bodyPr/>
                    <a:lstStyle/>
                    <a:p>
                      <a:pPr algn="just" fontAlgn="b"/>
                      <a:r>
                        <a:rPr lang="en-US" sz="800" b="0" i="0" u="none" strike="noStrike">
                          <a:solidFill>
                            <a:srgbClr val="000000"/>
                          </a:solidFill>
                          <a:latin typeface="Times New Roman"/>
                        </a:rPr>
                        <a:t>2.4.2 Establish a public-private partnership between an interested private sector entity and ZMD. This will include the establishment of SOPs and agreements to allow the private sector company to use the data generated by the meteorological observation network for the purpose of selling products.</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900" b="0" i="0" u="none" strike="noStrike" dirty="0">
                          <a:solidFill>
                            <a:srgbClr val="000000"/>
                          </a:solidFill>
                          <a:latin typeface="Calibri"/>
                        </a:rPr>
                        <a:t> </a:t>
                      </a:r>
                    </a:p>
                  </a:txBody>
                  <a:tcPr marL="7980" marR="7980" marT="7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smtClean="0"/>
              <a:t>Introduction</a:t>
            </a:r>
            <a:endParaRPr lang="en-ZA" sz="3600" b="1" dirty="0"/>
          </a:p>
        </p:txBody>
      </p:sp>
      <p:sp>
        <p:nvSpPr>
          <p:cNvPr id="3" name="Content Placeholder 2"/>
          <p:cNvSpPr>
            <a:spLocks noGrp="1"/>
          </p:cNvSpPr>
          <p:nvPr>
            <p:ph idx="1"/>
          </p:nvPr>
        </p:nvSpPr>
        <p:spPr>
          <a:xfrm>
            <a:off x="838200" y="1825625"/>
            <a:ext cx="9687560" cy="3051175"/>
          </a:xfrm>
        </p:spPr>
        <p:txBody>
          <a:bodyPr>
            <a:normAutofit/>
          </a:bodyPr>
          <a:lstStyle/>
          <a:p>
            <a:pPr lvl="1">
              <a:lnSpc>
                <a:spcPct val="150000"/>
              </a:lnSpc>
            </a:pPr>
            <a:r>
              <a:rPr lang="en-ZA" sz="3200" dirty="0" smtClean="0"/>
              <a:t>Progress and Key Successes</a:t>
            </a:r>
          </a:p>
          <a:p>
            <a:pPr lvl="1">
              <a:lnSpc>
                <a:spcPct val="150000"/>
              </a:lnSpc>
            </a:pPr>
            <a:r>
              <a:rPr lang="en-ZA" sz="3200" dirty="0" smtClean="0"/>
              <a:t>Concerns, Challenges, Opportunities</a:t>
            </a:r>
          </a:p>
          <a:p>
            <a:pPr lvl="1">
              <a:lnSpc>
                <a:spcPct val="150000"/>
              </a:lnSpc>
            </a:pPr>
            <a:r>
              <a:rPr lang="en-ZA" sz="3200" dirty="0" smtClean="0"/>
              <a:t>Last Mile</a:t>
            </a:r>
          </a:p>
        </p:txBody>
      </p:sp>
    </p:spTree>
    <p:extLst>
      <p:ext uri="{BB962C8B-B14F-4D97-AF65-F5344CB8AC3E}">
        <p14:creationId xmlns="" xmlns:p14="http://schemas.microsoft.com/office/powerpoint/2010/main" val="3564129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Meteorological Monitoring Equipment and Systems</a:t>
            </a:r>
            <a:endParaRPr lang="en-US" sz="3200" b="1" dirty="0"/>
          </a:p>
        </p:txBody>
      </p:sp>
      <p:sp>
        <p:nvSpPr>
          <p:cNvPr id="3" name="Content Placeholder 2"/>
          <p:cNvSpPr>
            <a:spLocks noGrp="1"/>
          </p:cNvSpPr>
          <p:nvPr>
            <p:ph idx="1"/>
          </p:nvPr>
        </p:nvSpPr>
        <p:spPr>
          <a:xfrm>
            <a:off x="838200" y="1825625"/>
            <a:ext cx="9877925" cy="4351338"/>
          </a:xfrm>
        </p:spPr>
        <p:txBody>
          <a:bodyPr/>
          <a:lstStyle/>
          <a:p>
            <a:pPr algn="just">
              <a:lnSpc>
                <a:spcPct val="150000"/>
              </a:lnSpc>
            </a:pPr>
            <a:r>
              <a:rPr lang="en-US" dirty="0" smtClean="0"/>
              <a:t>28 Automatic Weather Stations – ordered and delivered to Zambia Meteorological Department</a:t>
            </a:r>
          </a:p>
          <a:p>
            <a:pPr algn="just">
              <a:lnSpc>
                <a:spcPct val="150000"/>
              </a:lnSpc>
            </a:pPr>
            <a:r>
              <a:rPr lang="en-US" dirty="0" smtClean="0"/>
              <a:t>Installation of the AWSs is under way – expected to be completed by end of April 2016</a:t>
            </a:r>
          </a:p>
          <a:p>
            <a:pPr algn="just">
              <a:lnSpc>
                <a:spcPct val="150000"/>
              </a:lnSpc>
            </a:pPr>
            <a:r>
              <a:rPr lang="en-US" dirty="0" smtClean="0"/>
              <a:t>New instruments for 39 manual weather stations – Ordered and awaiting delivery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45584" y="304801"/>
            <a:ext cx="10515600" cy="993775"/>
          </a:xfrm>
        </p:spPr>
        <p:txBody>
          <a:bodyPr/>
          <a:lstStyle/>
          <a:p>
            <a:r>
              <a:rPr lang="en-US" sz="2800" b="1" smtClean="0">
                <a:latin typeface="Verdana" pitchFamily="34" charset="0"/>
                <a:ea typeface="Verdana" pitchFamily="34" charset="0"/>
                <a:cs typeface="Verdana" pitchFamily="34" charset="0"/>
              </a:rPr>
              <a:t>Current Observation Station Network </a:t>
            </a:r>
          </a:p>
        </p:txBody>
      </p:sp>
      <p:pic>
        <p:nvPicPr>
          <p:cNvPr id="6147" name="Content Placeholder 3"/>
          <p:cNvPicPr>
            <a:picLocks noGrp="1" noChangeAspect="1"/>
          </p:cNvPicPr>
          <p:nvPr>
            <p:ph sz="half" idx="1"/>
          </p:nvPr>
        </p:nvPicPr>
        <p:blipFill>
          <a:blip r:embed="rId2" cstate="print"/>
          <a:srcRect/>
          <a:stretch>
            <a:fillRect/>
          </a:stretch>
        </p:blipFill>
        <p:spPr>
          <a:xfrm>
            <a:off x="283634" y="1905000"/>
            <a:ext cx="5863167" cy="3581400"/>
          </a:xfrm>
        </p:spPr>
      </p:pic>
      <p:sp>
        <p:nvSpPr>
          <p:cNvPr id="6" name="Content Placeholder 5"/>
          <p:cNvSpPr>
            <a:spLocks noGrp="1"/>
          </p:cNvSpPr>
          <p:nvPr>
            <p:ph sz="half" idx="2"/>
          </p:nvPr>
        </p:nvSpPr>
        <p:spPr>
          <a:xfrm>
            <a:off x="6172200" y="2125664"/>
            <a:ext cx="2702984" cy="2327275"/>
          </a:xfrm>
        </p:spPr>
        <p:txBody>
          <a:bodyPr>
            <a:normAutofit fontScale="62500" lnSpcReduction="20000"/>
          </a:bodyPr>
          <a:lstStyle/>
          <a:p>
            <a:pPr>
              <a:buFont typeface="Arial" panose="020B0604020202020204" pitchFamily="34" charset="0"/>
              <a:buChar char="•"/>
              <a:defRPr/>
            </a:pPr>
            <a:r>
              <a:rPr lang="en-US" b="1" dirty="0" smtClean="0"/>
              <a:t>39 Manual Stations</a:t>
            </a:r>
          </a:p>
          <a:p>
            <a:pPr>
              <a:buFont typeface="Arial" panose="020B0604020202020204" pitchFamily="34" charset="0"/>
              <a:buChar char="•"/>
              <a:defRPr/>
            </a:pPr>
            <a:endParaRPr lang="en-US" b="1" dirty="0" smtClean="0"/>
          </a:p>
          <a:p>
            <a:pPr>
              <a:buFont typeface="Arial" panose="020B0604020202020204" pitchFamily="34" charset="0"/>
              <a:buChar char="•"/>
              <a:defRPr/>
            </a:pPr>
            <a:r>
              <a:rPr lang="en-US" b="1" dirty="0" smtClean="0"/>
              <a:t>38 </a:t>
            </a:r>
            <a:r>
              <a:rPr lang="en-US" b="1" dirty="0" smtClean="0"/>
              <a:t>Installed AWS</a:t>
            </a:r>
          </a:p>
          <a:p>
            <a:pPr>
              <a:buFont typeface="Arial" panose="020B0604020202020204" pitchFamily="34" charset="0"/>
              <a:buChar char="•"/>
              <a:defRPr/>
            </a:pPr>
            <a:endParaRPr lang="en-US" b="1" dirty="0" smtClean="0"/>
          </a:p>
          <a:p>
            <a:pPr>
              <a:buFont typeface="Arial" panose="020B0604020202020204" pitchFamily="34" charset="0"/>
              <a:buChar char="•"/>
              <a:defRPr/>
            </a:pPr>
            <a:r>
              <a:rPr lang="en-US" b="1" dirty="0" smtClean="0"/>
              <a:t>28 AWS currently being installed</a:t>
            </a:r>
          </a:p>
        </p:txBody>
      </p:sp>
      <p:sp>
        <p:nvSpPr>
          <p:cNvPr id="7" name="Content Placeholder 5"/>
          <p:cNvSpPr txBox="1">
            <a:spLocks/>
          </p:cNvSpPr>
          <p:nvPr/>
        </p:nvSpPr>
        <p:spPr>
          <a:xfrm>
            <a:off x="9154585" y="2119314"/>
            <a:ext cx="2705100" cy="2325687"/>
          </a:xfrm>
          <a:prstGeom prst="rect">
            <a:avLst/>
          </a:prstGeom>
        </p:spPr>
        <p:txBody>
          <a:bodyPr lIns="68580" tIns="34290" rIns="68580" bIns="3429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100" b="1" dirty="0"/>
              <a:t>Over 50 years of Time-Series data for a Typical Manual Station</a:t>
            </a:r>
          </a:p>
          <a:p>
            <a:pPr>
              <a:defRPr/>
            </a:pPr>
            <a:endParaRPr lang="en-US" sz="2100" b="1" dirty="0"/>
          </a:p>
          <a:p>
            <a:pPr>
              <a:defRPr/>
            </a:pPr>
            <a:r>
              <a:rPr lang="en-US" sz="2100" b="1" dirty="0"/>
              <a:t>Up to 5 years of AWS Data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rPr>
              <a:t>Training</a:t>
            </a:r>
            <a:endParaRPr lang="en-US" sz="32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838197" y="1825622"/>
          <a:ext cx="9845844" cy="4651439"/>
        </p:xfrm>
        <a:graphic>
          <a:graphicData uri="http://schemas.openxmlformats.org/drawingml/2006/table">
            <a:tbl>
              <a:tblPr firstRow="1" bandRow="1">
                <a:tableStyleId>{5C22544A-7EE6-4342-B048-85BDC9FD1C3A}</a:tableStyleId>
              </a:tblPr>
              <a:tblGrid>
                <a:gridCol w="3164383"/>
                <a:gridCol w="1089150"/>
                <a:gridCol w="1089150"/>
                <a:gridCol w="1688818"/>
                <a:gridCol w="2814343"/>
              </a:tblGrid>
              <a:tr h="579860">
                <a:tc>
                  <a:txBody>
                    <a:bodyPr/>
                    <a:lstStyle/>
                    <a:p>
                      <a:r>
                        <a:rPr lang="en-US" dirty="0" smtClean="0"/>
                        <a:t>Type of training</a:t>
                      </a:r>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Total students</a:t>
                      </a:r>
                    </a:p>
                    <a:p>
                      <a:endParaRPr lang="en-US" dirty="0"/>
                    </a:p>
                  </a:txBody>
                  <a:tcPr/>
                </a:tc>
                <a:tc>
                  <a:txBody>
                    <a:bodyPr/>
                    <a:lstStyle/>
                    <a:p>
                      <a:r>
                        <a:rPr lang="en-US" dirty="0" smtClean="0"/>
                        <a:t>Comment</a:t>
                      </a:r>
                      <a:endParaRPr lang="en-US" dirty="0"/>
                    </a:p>
                  </a:txBody>
                  <a:tcPr/>
                </a:tc>
              </a:tr>
              <a:tr h="1429791">
                <a:tc>
                  <a:txBody>
                    <a:bodyPr/>
                    <a:lstStyle/>
                    <a:p>
                      <a:r>
                        <a:rPr lang="en-US" dirty="0" smtClean="0"/>
                        <a:t>Bachelor</a:t>
                      </a:r>
                      <a:r>
                        <a:rPr lang="en-US" baseline="0" dirty="0" smtClean="0"/>
                        <a:t> of Science Climatology</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6</a:t>
                      </a:r>
                      <a:endParaRPr lang="en-US" dirty="0"/>
                    </a:p>
                  </a:txBody>
                  <a:tcPr/>
                </a:tc>
                <a:tc>
                  <a:txBody>
                    <a:bodyPr/>
                    <a:lstStyle/>
                    <a:p>
                      <a:r>
                        <a:rPr lang="en-US" dirty="0" smtClean="0"/>
                        <a:t>1</a:t>
                      </a:r>
                      <a:r>
                        <a:rPr lang="en-US" baseline="30000" dirty="0" smtClean="0"/>
                        <a:t>st</a:t>
                      </a:r>
                      <a:r>
                        <a:rPr lang="en-US" baseline="0" dirty="0" smtClean="0"/>
                        <a:t>  graduates in 2018</a:t>
                      </a:r>
                      <a:endParaRPr lang="en-US" dirty="0"/>
                    </a:p>
                  </a:txBody>
                  <a:tcPr/>
                </a:tc>
              </a:tr>
              <a:tr h="1000854">
                <a:tc>
                  <a:txBody>
                    <a:bodyPr/>
                    <a:lstStyle/>
                    <a:p>
                      <a:r>
                        <a:rPr lang="en-US" dirty="0" smtClean="0"/>
                        <a:t>Diploma Meteorology</a:t>
                      </a:r>
                      <a:endParaRPr lang="en-US" dirty="0"/>
                    </a:p>
                  </a:txBody>
                  <a:tcPr/>
                </a:tc>
                <a:tc>
                  <a:txBody>
                    <a:bodyPr/>
                    <a:lstStyle/>
                    <a:p>
                      <a:pPr algn="ctr"/>
                      <a:r>
                        <a:rPr lang="en-US" dirty="0" smtClean="0"/>
                        <a:t>12</a:t>
                      </a:r>
                      <a:endParaRPr lang="en-US" dirty="0"/>
                    </a:p>
                  </a:txBody>
                  <a:tcPr/>
                </a:tc>
                <a:tc>
                  <a:txBody>
                    <a:bodyPr/>
                    <a:lstStyle/>
                    <a:p>
                      <a:pPr algn="ctr"/>
                      <a:endParaRPr lang="en-US" dirty="0"/>
                    </a:p>
                  </a:txBody>
                  <a:tcPr/>
                </a:tc>
                <a:tc>
                  <a:txBody>
                    <a:bodyPr/>
                    <a:lstStyle/>
                    <a:p>
                      <a:pPr algn="ctr"/>
                      <a:r>
                        <a:rPr lang="en-US" dirty="0" smtClean="0"/>
                        <a:t>12</a:t>
                      </a:r>
                      <a:endParaRPr lang="en-US" dirty="0"/>
                    </a:p>
                  </a:txBody>
                  <a:tcPr/>
                </a:tc>
                <a:tc>
                  <a:txBody>
                    <a:bodyPr/>
                    <a:lstStyle/>
                    <a:p>
                      <a:r>
                        <a:rPr lang="en-US" dirty="0" smtClean="0"/>
                        <a:t>1</a:t>
                      </a:r>
                      <a:r>
                        <a:rPr lang="en-US" baseline="30000" dirty="0" smtClean="0"/>
                        <a:t>st</a:t>
                      </a:r>
                      <a:r>
                        <a:rPr lang="en-US" dirty="0" smtClean="0"/>
                        <a:t>  Graduates in December 2017</a:t>
                      </a:r>
                      <a:endParaRPr lang="en-US" dirty="0"/>
                    </a:p>
                  </a:txBody>
                  <a:tcPr/>
                </a:tc>
              </a:tr>
              <a:tr h="1000854">
                <a:tc>
                  <a:txBody>
                    <a:bodyPr/>
                    <a:lstStyle/>
                    <a:p>
                      <a:r>
                        <a:rPr lang="en-US" dirty="0" smtClean="0"/>
                        <a:t>Diploma electronics</a:t>
                      </a:r>
                      <a:endParaRPr lang="en-US" dirty="0"/>
                    </a:p>
                  </a:txBody>
                  <a:tcPr/>
                </a:tc>
                <a:tc>
                  <a:txBody>
                    <a:bodyPr/>
                    <a:lstStyle/>
                    <a:p>
                      <a:pPr algn="ct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r>
                        <a:rPr lang="en-US" dirty="0" smtClean="0"/>
                        <a:t>Graduating</a:t>
                      </a:r>
                      <a:r>
                        <a:rPr lang="en-US" baseline="0" dirty="0" smtClean="0"/>
                        <a:t> in December 2018</a:t>
                      </a:r>
                      <a:endParaRPr lang="en-US" dirty="0"/>
                    </a:p>
                  </a:txBody>
                  <a:tcPr/>
                </a:tc>
              </a:tr>
              <a:tr h="579860">
                <a:tc>
                  <a:txBody>
                    <a:bodyPr/>
                    <a:lstStyle/>
                    <a:p>
                      <a:pPr algn="ctr"/>
                      <a:r>
                        <a:rPr lang="en-US" b="1" dirty="0" smtClean="0"/>
                        <a:t>Total</a:t>
                      </a:r>
                      <a:endParaRPr lang="en-US" b="1" dirty="0"/>
                    </a:p>
                  </a:txBody>
                  <a:tcPr/>
                </a:tc>
                <a:tc>
                  <a:txBody>
                    <a:bodyPr/>
                    <a:lstStyle/>
                    <a:p>
                      <a:pPr algn="ctr"/>
                      <a:r>
                        <a:rPr lang="en-US" b="1" dirty="0" smtClean="0"/>
                        <a:t>15</a:t>
                      </a:r>
                      <a:endParaRPr lang="en-US" b="1" dirty="0"/>
                    </a:p>
                  </a:txBody>
                  <a:tcPr/>
                </a:tc>
                <a:tc>
                  <a:txBody>
                    <a:bodyPr/>
                    <a:lstStyle/>
                    <a:p>
                      <a:pPr algn="ctr"/>
                      <a:r>
                        <a:rPr lang="en-US" b="1" dirty="0" smtClean="0"/>
                        <a:t>7</a:t>
                      </a:r>
                      <a:endParaRPr lang="en-US" b="1" dirty="0"/>
                    </a:p>
                  </a:txBody>
                  <a:tcPr/>
                </a:tc>
                <a:tc>
                  <a:txBody>
                    <a:bodyPr/>
                    <a:lstStyle/>
                    <a:p>
                      <a:pPr algn="ctr"/>
                      <a:r>
                        <a:rPr lang="en-US" b="1" smtClean="0"/>
                        <a:t>22</a:t>
                      </a:r>
                      <a:endParaRPr lang="en-US" b="1" dirty="0"/>
                    </a:p>
                  </a:txBody>
                  <a:tcPr/>
                </a:tc>
                <a:tc>
                  <a:txBody>
                    <a:bodyPr/>
                    <a:lstStyle/>
                    <a:p>
                      <a:pPr algn="ctr"/>
                      <a:endParaRPr lang="en-US" b="1"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Communication</a:t>
            </a:r>
            <a:endParaRPr lang="en-US" sz="3200" dirty="0"/>
          </a:p>
        </p:txBody>
      </p:sp>
      <p:sp>
        <p:nvSpPr>
          <p:cNvPr id="3" name="Content Placeholder 2"/>
          <p:cNvSpPr>
            <a:spLocks noGrp="1"/>
          </p:cNvSpPr>
          <p:nvPr>
            <p:ph idx="1"/>
          </p:nvPr>
        </p:nvSpPr>
        <p:spPr>
          <a:xfrm>
            <a:off x="295275" y="1711325"/>
            <a:ext cx="7186180" cy="4834948"/>
          </a:xfrm>
        </p:spPr>
        <p:txBody>
          <a:bodyPr>
            <a:normAutofit fontScale="92500" lnSpcReduction="10000"/>
          </a:bodyPr>
          <a:lstStyle/>
          <a:p>
            <a:pPr algn="just"/>
            <a:r>
              <a:rPr lang="en-GB" dirty="0" smtClean="0"/>
              <a:t>Climate Outlook Forums conducted in Lusaka, </a:t>
            </a:r>
            <a:r>
              <a:rPr lang="en-GB" dirty="0" err="1" smtClean="0"/>
              <a:t>Mambwe</a:t>
            </a:r>
            <a:r>
              <a:rPr lang="en-GB" dirty="0" smtClean="0"/>
              <a:t>, </a:t>
            </a:r>
            <a:r>
              <a:rPr lang="en-GB" dirty="0" err="1" smtClean="0"/>
              <a:t>Gwembe</a:t>
            </a:r>
            <a:r>
              <a:rPr lang="en-GB" dirty="0" smtClean="0"/>
              <a:t> and </a:t>
            </a:r>
            <a:r>
              <a:rPr lang="en-GB" dirty="0" err="1" smtClean="0"/>
              <a:t>Sesheke</a:t>
            </a:r>
            <a:r>
              <a:rPr lang="en-GB" dirty="0" smtClean="0"/>
              <a:t>.</a:t>
            </a:r>
          </a:p>
          <a:p>
            <a:pPr lvl="0" algn="just"/>
            <a:r>
              <a:rPr lang="en-US" dirty="0" smtClean="0"/>
              <a:t>Communications consultant hired to:</a:t>
            </a:r>
          </a:p>
          <a:p>
            <a:pPr lvl="1" algn="just"/>
            <a:r>
              <a:rPr lang="en-US" dirty="0" smtClean="0"/>
              <a:t>develop</a:t>
            </a:r>
            <a:r>
              <a:rPr lang="en-GB" dirty="0" smtClean="0"/>
              <a:t> a CIEWS communications strategy and action plan </a:t>
            </a:r>
            <a:endParaRPr lang="en-US" dirty="0" smtClean="0"/>
          </a:p>
          <a:p>
            <a:pPr lvl="1" algn="just"/>
            <a:r>
              <a:rPr lang="en-GB" dirty="0" smtClean="0"/>
              <a:t>conduct training for meteorological officers in community engagement </a:t>
            </a:r>
            <a:endParaRPr lang="en-US" dirty="0" smtClean="0"/>
          </a:p>
          <a:p>
            <a:pPr lvl="1" algn="just"/>
            <a:r>
              <a:rPr lang="en-GB" dirty="0" smtClean="0"/>
              <a:t>develop CIEWS brochures in English, </a:t>
            </a:r>
            <a:r>
              <a:rPr lang="en-GB" dirty="0" err="1" smtClean="0"/>
              <a:t>Lozi</a:t>
            </a:r>
            <a:r>
              <a:rPr lang="en-GB" dirty="0" smtClean="0"/>
              <a:t>, Nyanja and Tonga</a:t>
            </a:r>
            <a:endParaRPr lang="en-US" dirty="0" smtClean="0"/>
          </a:p>
          <a:p>
            <a:pPr lvl="1" algn="just"/>
            <a:r>
              <a:rPr lang="en-GB" dirty="0" smtClean="0"/>
              <a:t>facilitate the following meetings:</a:t>
            </a:r>
            <a:endParaRPr lang="en-US" dirty="0" smtClean="0"/>
          </a:p>
          <a:p>
            <a:pPr lvl="2" algn="just"/>
            <a:r>
              <a:rPr lang="en-GB" dirty="0" smtClean="0"/>
              <a:t>Parliamentary briefing session</a:t>
            </a:r>
            <a:endParaRPr lang="en-US" dirty="0" smtClean="0"/>
          </a:p>
          <a:p>
            <a:pPr lvl="2" algn="just"/>
            <a:r>
              <a:rPr lang="en-GB" dirty="0" smtClean="0"/>
              <a:t>House of Chiefs briefing session</a:t>
            </a:r>
            <a:endParaRPr lang="en-US" dirty="0" smtClean="0"/>
          </a:p>
          <a:p>
            <a:pPr algn="just"/>
            <a:r>
              <a:rPr lang="en-GB" dirty="0" smtClean="0"/>
              <a:t>Supporting installation of a community radio station in </a:t>
            </a:r>
            <a:r>
              <a:rPr lang="en-GB" dirty="0" err="1" smtClean="0"/>
              <a:t>Sesheke</a:t>
            </a:r>
            <a:r>
              <a:rPr lang="en-GB" dirty="0" smtClean="0"/>
              <a:t> district’</a:t>
            </a:r>
            <a:endParaRPr lang="en-US" dirty="0" smtClean="0"/>
          </a:p>
          <a:p>
            <a:pPr>
              <a:buNone/>
            </a:pPr>
            <a:endParaRPr lang="en-US" dirty="0"/>
          </a:p>
        </p:txBody>
      </p:sp>
      <p:pic>
        <p:nvPicPr>
          <p:cNvPr id="4" name="Picture 3" descr="DSCF3942.JPG"/>
          <p:cNvPicPr>
            <a:picLocks noChangeAspect="1"/>
          </p:cNvPicPr>
          <p:nvPr/>
        </p:nvPicPr>
        <p:blipFill>
          <a:blip r:embed="rId3" cstate="print"/>
          <a:stretch>
            <a:fillRect/>
          </a:stretch>
        </p:blipFill>
        <p:spPr>
          <a:xfrm>
            <a:off x="7605937" y="2431473"/>
            <a:ext cx="4296849" cy="41140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Private Sector Engagement</a:t>
            </a:r>
            <a:endParaRPr lang="en-US" sz="3200" b="1" dirty="0"/>
          </a:p>
        </p:txBody>
      </p:sp>
      <p:sp>
        <p:nvSpPr>
          <p:cNvPr id="3" name="Content Placeholder 2"/>
          <p:cNvSpPr>
            <a:spLocks noGrp="1"/>
          </p:cNvSpPr>
          <p:nvPr>
            <p:ph idx="1"/>
          </p:nvPr>
        </p:nvSpPr>
        <p:spPr>
          <a:xfrm>
            <a:off x="838200" y="1825625"/>
            <a:ext cx="9910011" cy="4351338"/>
          </a:xfrm>
        </p:spPr>
        <p:txBody>
          <a:bodyPr>
            <a:normAutofit fontScale="92500"/>
          </a:bodyPr>
          <a:lstStyle/>
          <a:p>
            <a:pPr algn="just">
              <a:lnSpc>
                <a:spcPct val="150000"/>
              </a:lnSpc>
            </a:pPr>
            <a:r>
              <a:rPr lang="en-US" b="1" dirty="0" smtClean="0"/>
              <a:t>Meteorological Act (Bill) </a:t>
            </a:r>
            <a:r>
              <a:rPr lang="en-US" dirty="0" smtClean="0"/>
              <a:t>is expected soon and will promote private ‘</a:t>
            </a:r>
            <a:r>
              <a:rPr lang="en-US" i="1" dirty="0" smtClean="0"/>
              <a:t>Public Private Participation</a:t>
            </a:r>
            <a:r>
              <a:rPr lang="en-US" dirty="0" smtClean="0"/>
              <a:t>’ in meteorology.</a:t>
            </a:r>
          </a:p>
          <a:p>
            <a:pPr algn="just">
              <a:lnSpc>
                <a:spcPct val="150000"/>
              </a:lnSpc>
            </a:pPr>
            <a:r>
              <a:rPr lang="en-US" dirty="0" smtClean="0"/>
              <a:t>Held meetings with </a:t>
            </a:r>
            <a:r>
              <a:rPr lang="en-US" dirty="0" err="1" smtClean="0"/>
              <a:t>Airtel</a:t>
            </a:r>
            <a:r>
              <a:rPr lang="en-US" dirty="0" smtClean="0"/>
              <a:t> and </a:t>
            </a:r>
            <a:r>
              <a:rPr lang="en-US" dirty="0" err="1" smtClean="0"/>
              <a:t>Zamtel</a:t>
            </a:r>
            <a:r>
              <a:rPr lang="en-US" dirty="0" smtClean="0"/>
              <a:t> in 2015 (weather information dissemination and sensor hosting on telecoms towers)</a:t>
            </a:r>
          </a:p>
          <a:p>
            <a:pPr algn="just">
              <a:lnSpc>
                <a:spcPct val="150000"/>
              </a:lnSpc>
            </a:pPr>
            <a:r>
              <a:rPr lang="en-US" dirty="0" smtClean="0"/>
              <a:t>Held meetings with NICO Insurance and Madison Insurance in 2015 (weather-index insurance)</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rPr>
              <a:t>Study tour to Tanzania Meteorological Agency</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8835189" cy="3805154"/>
          </a:xfrm>
        </p:spPr>
        <p:txBody>
          <a:bodyPr/>
          <a:lstStyle/>
          <a:p>
            <a:r>
              <a:rPr lang="en-US" dirty="0" smtClean="0"/>
              <a:t>Study tour of Tanzania Meteorological Agency (9 – 11</a:t>
            </a:r>
            <a:r>
              <a:rPr lang="en-US" baseline="30000" dirty="0" smtClean="0"/>
              <a:t>th</a:t>
            </a:r>
            <a:r>
              <a:rPr lang="en-US" dirty="0" smtClean="0"/>
              <a:t> September 2015)</a:t>
            </a:r>
          </a:p>
          <a:p>
            <a:r>
              <a:rPr lang="en-US" dirty="0" smtClean="0"/>
              <a:t>Looked at their facilities and products:</a:t>
            </a:r>
          </a:p>
          <a:p>
            <a:pPr lvl="1"/>
            <a:r>
              <a:rPr lang="en-US" dirty="0" smtClean="0"/>
              <a:t>Climate </a:t>
            </a:r>
          </a:p>
          <a:p>
            <a:pPr lvl="1"/>
            <a:r>
              <a:rPr lang="en-US" dirty="0" err="1" smtClean="0"/>
              <a:t>Agromet</a:t>
            </a:r>
            <a:endParaRPr lang="en-US" dirty="0" smtClean="0"/>
          </a:p>
          <a:p>
            <a:pPr lvl="1"/>
            <a:r>
              <a:rPr lang="en-US" dirty="0" smtClean="0"/>
              <a:t>Forecasting, and</a:t>
            </a:r>
          </a:p>
          <a:p>
            <a:pPr lvl="1"/>
            <a:r>
              <a:rPr lang="en-US" dirty="0" smtClean="0"/>
              <a:t>Engineering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Concerns</a:t>
            </a:r>
            <a:r>
              <a:rPr lang="en-ZA" dirty="0" smtClean="0"/>
              <a:t> </a:t>
            </a:r>
            <a:br>
              <a:rPr lang="en-ZA" dirty="0" smtClean="0"/>
            </a:br>
            <a:endParaRPr lang="en-US" dirty="0"/>
          </a:p>
        </p:txBody>
      </p:sp>
      <p:sp>
        <p:nvSpPr>
          <p:cNvPr id="3" name="Content Placeholder 2"/>
          <p:cNvSpPr>
            <a:spLocks noGrp="1"/>
          </p:cNvSpPr>
          <p:nvPr>
            <p:ph idx="1"/>
          </p:nvPr>
        </p:nvSpPr>
        <p:spPr>
          <a:xfrm>
            <a:off x="806116" y="1905836"/>
            <a:ext cx="9618044" cy="2666164"/>
          </a:xfrm>
        </p:spPr>
        <p:txBody>
          <a:bodyPr/>
          <a:lstStyle/>
          <a:p>
            <a:pPr algn="just">
              <a:lnSpc>
                <a:spcPct val="150000"/>
              </a:lnSpc>
            </a:pPr>
            <a:r>
              <a:rPr lang="en-US" dirty="0" smtClean="0"/>
              <a:t>Sustainability of the network beyond the project.</a:t>
            </a:r>
          </a:p>
          <a:p>
            <a:pPr algn="just">
              <a:lnSpc>
                <a:spcPct val="150000"/>
              </a:lnSpc>
            </a:pPr>
            <a:r>
              <a:rPr lang="en-US" dirty="0" smtClean="0"/>
              <a:t>Ability of PPP to support ZMD observation network and service delivery.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1180</TotalTime>
  <Words>1732</Words>
  <Application>Microsoft Office PowerPoint</Application>
  <PresentationFormat>Custom</PresentationFormat>
  <Paragraphs>521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Introduction</vt:lpstr>
      <vt:lpstr>Meteorological Monitoring Equipment and Systems</vt:lpstr>
      <vt:lpstr>Current Observation Station Network </vt:lpstr>
      <vt:lpstr>Training</vt:lpstr>
      <vt:lpstr>Communication</vt:lpstr>
      <vt:lpstr>Private Sector Engagement</vt:lpstr>
      <vt:lpstr>Study tour to Tanzania Meteorological Agency</vt:lpstr>
      <vt:lpstr>Concerns  </vt:lpstr>
      <vt:lpstr>Challenges </vt:lpstr>
      <vt:lpstr>Opportunities </vt:lpstr>
      <vt:lpstr>Progress</vt:lpstr>
      <vt:lpstr>Needs of our end-users and stakeholders</vt:lpstr>
      <vt:lpstr>Support required to achieve Last Mile goals</vt:lpstr>
      <vt:lpstr>Program of Work 2016  </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Georgie George</dc:creator>
  <cp:lastModifiedBy>ciews</cp:lastModifiedBy>
  <cp:revision>149</cp:revision>
  <dcterms:created xsi:type="dcterms:W3CDTF">2015-08-10T16:51:50Z</dcterms:created>
  <dcterms:modified xsi:type="dcterms:W3CDTF">2016-03-15T18:08:45Z</dcterms:modified>
</cp:coreProperties>
</file>